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75" r:id="rId8"/>
    <p:sldId id="261" r:id="rId9"/>
    <p:sldId id="262" r:id="rId10"/>
    <p:sldId id="263" r:id="rId11"/>
    <p:sldId id="264" r:id="rId12"/>
    <p:sldId id="265" r:id="rId13"/>
    <p:sldId id="266" r:id="rId14"/>
    <p:sldId id="267" r:id="rId15"/>
    <p:sldId id="276" r:id="rId16"/>
    <p:sldId id="268"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1B681-1D73-4CBC-9042-7EAA78A1A459}" v="43" dt="2019-02-02T15:42:18.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00" d="100"/>
          <a:sy n="100" d="100"/>
        </p:scale>
        <p:origin x="-1224"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DF01B681-1D73-4CBC-9042-7EAA78A1A459}"/>
    <pc:docChg chg="undo redo custSel addSld delSld modSld">
      <pc:chgData name="Kathy Moczerniak" userId="482eff44a8730993" providerId="LiveId" clId="{DF01B681-1D73-4CBC-9042-7EAA78A1A459}" dt="2019-02-05T14:10:59.873" v="215" actId="20577"/>
      <pc:docMkLst>
        <pc:docMk/>
      </pc:docMkLst>
      <pc:sldChg chg="modSp">
        <pc:chgData name="Kathy Moczerniak" userId="482eff44a8730993" providerId="LiveId" clId="{DF01B681-1D73-4CBC-9042-7EAA78A1A459}" dt="2019-02-05T14:10:59.873" v="215" actId="20577"/>
        <pc:sldMkLst>
          <pc:docMk/>
          <pc:sldMk cId="2634027404" sldId="256"/>
        </pc:sldMkLst>
        <pc:spChg chg="mod">
          <ac:chgData name="Kathy Moczerniak" userId="482eff44a8730993" providerId="LiveId" clId="{DF01B681-1D73-4CBC-9042-7EAA78A1A459}" dt="2019-02-05T14:10:59.873" v="215" actId="20577"/>
          <ac:spMkLst>
            <pc:docMk/>
            <pc:sldMk cId="2634027404" sldId="256"/>
            <ac:spMk id="2" creationId="{00000000-0000-0000-0000-000000000000}"/>
          </ac:spMkLst>
        </pc:spChg>
      </pc:sldChg>
      <pc:sldChg chg="modSp">
        <pc:chgData name="Kathy Moczerniak" userId="482eff44a8730993" providerId="LiveId" clId="{DF01B681-1D73-4CBC-9042-7EAA78A1A459}" dt="2019-02-02T15:16:30.996" v="23" actId="14100"/>
        <pc:sldMkLst>
          <pc:docMk/>
          <pc:sldMk cId="3156323727" sldId="257"/>
        </pc:sldMkLst>
        <pc:spChg chg="mod">
          <ac:chgData name="Kathy Moczerniak" userId="482eff44a8730993" providerId="LiveId" clId="{DF01B681-1D73-4CBC-9042-7EAA78A1A459}" dt="2019-02-02T15:16:30.996" v="23" actId="14100"/>
          <ac:spMkLst>
            <pc:docMk/>
            <pc:sldMk cId="3156323727" sldId="257"/>
            <ac:spMk id="2" creationId="{00000000-0000-0000-0000-000000000000}"/>
          </ac:spMkLst>
        </pc:spChg>
        <pc:spChg chg="mod">
          <ac:chgData name="Kathy Moczerniak" userId="482eff44a8730993" providerId="LiveId" clId="{DF01B681-1D73-4CBC-9042-7EAA78A1A459}" dt="2019-02-02T15:16:20.428" v="22" actId="947"/>
          <ac:spMkLst>
            <pc:docMk/>
            <pc:sldMk cId="3156323727" sldId="257"/>
            <ac:spMk id="3" creationId="{00000000-0000-0000-0000-000000000000}"/>
          </ac:spMkLst>
        </pc:spChg>
      </pc:sldChg>
      <pc:sldChg chg="modSp">
        <pc:chgData name="Kathy Moczerniak" userId="482eff44a8730993" providerId="LiveId" clId="{DF01B681-1D73-4CBC-9042-7EAA78A1A459}" dt="2019-02-02T15:30:27.339" v="107" actId="1076"/>
        <pc:sldMkLst>
          <pc:docMk/>
          <pc:sldMk cId="2804036957" sldId="260"/>
        </pc:sldMkLst>
        <pc:spChg chg="mod">
          <ac:chgData name="Kathy Moczerniak" userId="482eff44a8730993" providerId="LiveId" clId="{DF01B681-1D73-4CBC-9042-7EAA78A1A459}" dt="2019-02-02T15:30:27.339" v="107" actId="1076"/>
          <ac:spMkLst>
            <pc:docMk/>
            <pc:sldMk cId="2804036957" sldId="260"/>
            <ac:spMk id="2" creationId="{00000000-0000-0000-0000-000000000000}"/>
          </ac:spMkLst>
        </pc:spChg>
        <pc:spChg chg="mod">
          <ac:chgData name="Kathy Moczerniak" userId="482eff44a8730993" providerId="LiveId" clId="{DF01B681-1D73-4CBC-9042-7EAA78A1A459}" dt="2019-02-02T15:30:23.944" v="106" actId="1076"/>
          <ac:spMkLst>
            <pc:docMk/>
            <pc:sldMk cId="2804036957" sldId="260"/>
            <ac:spMk id="3" creationId="{00000000-0000-0000-0000-000000000000}"/>
          </ac:spMkLst>
        </pc:spChg>
      </pc:sldChg>
      <pc:sldChg chg="modSp">
        <pc:chgData name="Kathy Moczerniak" userId="482eff44a8730993" providerId="LiveId" clId="{DF01B681-1D73-4CBC-9042-7EAA78A1A459}" dt="2019-02-02T15:32:11.874" v="119" actId="947"/>
        <pc:sldMkLst>
          <pc:docMk/>
          <pc:sldMk cId="2748627406" sldId="261"/>
        </pc:sldMkLst>
        <pc:spChg chg="mod">
          <ac:chgData name="Kathy Moczerniak" userId="482eff44a8730993" providerId="LiveId" clId="{DF01B681-1D73-4CBC-9042-7EAA78A1A459}" dt="2019-02-02T15:31:57.719" v="116"/>
          <ac:spMkLst>
            <pc:docMk/>
            <pc:sldMk cId="2748627406" sldId="261"/>
            <ac:spMk id="2" creationId="{00000000-0000-0000-0000-000000000000}"/>
          </ac:spMkLst>
        </pc:spChg>
        <pc:spChg chg="mod">
          <ac:chgData name="Kathy Moczerniak" userId="482eff44a8730993" providerId="LiveId" clId="{DF01B681-1D73-4CBC-9042-7EAA78A1A459}" dt="2019-02-02T15:32:11.874" v="119" actId="947"/>
          <ac:spMkLst>
            <pc:docMk/>
            <pc:sldMk cId="2748627406" sldId="261"/>
            <ac:spMk id="3" creationId="{00000000-0000-0000-0000-000000000000}"/>
          </ac:spMkLst>
        </pc:spChg>
      </pc:sldChg>
      <pc:sldChg chg="modSp">
        <pc:chgData name="Kathy Moczerniak" userId="482eff44a8730993" providerId="LiveId" clId="{DF01B681-1D73-4CBC-9042-7EAA78A1A459}" dt="2019-02-02T15:42:09.642" v="213" actId="20577"/>
        <pc:sldMkLst>
          <pc:docMk/>
          <pc:sldMk cId="2493480166" sldId="262"/>
        </pc:sldMkLst>
        <pc:spChg chg="mod">
          <ac:chgData name="Kathy Moczerniak" userId="482eff44a8730993" providerId="LiveId" clId="{DF01B681-1D73-4CBC-9042-7EAA78A1A459}" dt="2019-02-02T15:42:09.642" v="213" actId="20577"/>
          <ac:spMkLst>
            <pc:docMk/>
            <pc:sldMk cId="2493480166" sldId="262"/>
            <ac:spMk id="2" creationId="{00000000-0000-0000-0000-000000000000}"/>
          </ac:spMkLst>
        </pc:spChg>
      </pc:sldChg>
      <pc:sldChg chg="modSp">
        <pc:chgData name="Kathy Moczerniak" userId="482eff44a8730993" providerId="LiveId" clId="{DF01B681-1D73-4CBC-9042-7EAA78A1A459}" dt="2019-02-02T15:33:30.446" v="132" actId="1076"/>
        <pc:sldMkLst>
          <pc:docMk/>
          <pc:sldMk cId="3117073727" sldId="263"/>
        </pc:sldMkLst>
        <pc:spChg chg="mod">
          <ac:chgData name="Kathy Moczerniak" userId="482eff44a8730993" providerId="LiveId" clId="{DF01B681-1D73-4CBC-9042-7EAA78A1A459}" dt="2019-02-02T15:32:31.842" v="122"/>
          <ac:spMkLst>
            <pc:docMk/>
            <pc:sldMk cId="3117073727" sldId="263"/>
            <ac:spMk id="2" creationId="{00000000-0000-0000-0000-000000000000}"/>
          </ac:spMkLst>
        </pc:spChg>
        <pc:spChg chg="mod">
          <ac:chgData name="Kathy Moczerniak" userId="482eff44a8730993" providerId="LiveId" clId="{DF01B681-1D73-4CBC-9042-7EAA78A1A459}" dt="2019-02-02T15:33:30.446" v="132" actId="1076"/>
          <ac:spMkLst>
            <pc:docMk/>
            <pc:sldMk cId="3117073727" sldId="263"/>
            <ac:spMk id="3" creationId="{00000000-0000-0000-0000-000000000000}"/>
          </ac:spMkLst>
        </pc:spChg>
      </pc:sldChg>
      <pc:sldChg chg="modSp">
        <pc:chgData name="Kathy Moczerniak" userId="482eff44a8730993" providerId="LiveId" clId="{DF01B681-1D73-4CBC-9042-7EAA78A1A459}" dt="2019-02-02T15:35:34.393" v="155" actId="948"/>
        <pc:sldMkLst>
          <pc:docMk/>
          <pc:sldMk cId="1799475133" sldId="267"/>
        </pc:sldMkLst>
        <pc:spChg chg="mod">
          <ac:chgData name="Kathy Moczerniak" userId="482eff44a8730993" providerId="LiveId" clId="{DF01B681-1D73-4CBC-9042-7EAA78A1A459}" dt="2019-02-02T15:35:02.664" v="151" actId="1076"/>
          <ac:spMkLst>
            <pc:docMk/>
            <pc:sldMk cId="1799475133" sldId="267"/>
            <ac:spMk id="2" creationId="{00000000-0000-0000-0000-000000000000}"/>
          </ac:spMkLst>
        </pc:spChg>
        <pc:spChg chg="mod">
          <ac:chgData name="Kathy Moczerniak" userId="482eff44a8730993" providerId="LiveId" clId="{DF01B681-1D73-4CBC-9042-7EAA78A1A459}" dt="2019-02-02T15:35:34.393" v="155" actId="948"/>
          <ac:spMkLst>
            <pc:docMk/>
            <pc:sldMk cId="1799475133" sldId="267"/>
            <ac:spMk id="3" creationId="{00000000-0000-0000-0000-000000000000}"/>
          </ac:spMkLst>
        </pc:spChg>
      </pc:sldChg>
      <pc:sldChg chg="modSp">
        <pc:chgData name="Kathy Moczerniak" userId="482eff44a8730993" providerId="LiveId" clId="{DF01B681-1D73-4CBC-9042-7EAA78A1A459}" dt="2019-02-02T15:40:10.370" v="185" actId="1076"/>
        <pc:sldMkLst>
          <pc:docMk/>
          <pc:sldMk cId="1730752812" sldId="268"/>
        </pc:sldMkLst>
        <pc:spChg chg="mod">
          <ac:chgData name="Kathy Moczerniak" userId="482eff44a8730993" providerId="LiveId" clId="{DF01B681-1D73-4CBC-9042-7EAA78A1A459}" dt="2019-02-02T15:40:10.370" v="185" actId="1076"/>
          <ac:spMkLst>
            <pc:docMk/>
            <pc:sldMk cId="1730752812" sldId="268"/>
            <ac:spMk id="2" creationId="{00000000-0000-0000-0000-000000000000}"/>
          </ac:spMkLst>
        </pc:spChg>
        <pc:spChg chg="mod">
          <ac:chgData name="Kathy Moczerniak" userId="482eff44a8730993" providerId="LiveId" clId="{DF01B681-1D73-4CBC-9042-7EAA78A1A459}" dt="2019-02-02T15:39:34.875" v="184" actId="948"/>
          <ac:spMkLst>
            <pc:docMk/>
            <pc:sldMk cId="1730752812" sldId="268"/>
            <ac:spMk id="3" creationId="{00000000-0000-0000-0000-000000000000}"/>
          </ac:spMkLst>
        </pc:spChg>
      </pc:sldChg>
      <pc:sldChg chg="modSp">
        <pc:chgData name="Kathy Moczerniak" userId="482eff44a8730993" providerId="LiveId" clId="{DF01B681-1D73-4CBC-9042-7EAA78A1A459}" dt="2019-02-02T15:41:24.686" v="211" actId="1076"/>
        <pc:sldMkLst>
          <pc:docMk/>
          <pc:sldMk cId="3122336431" sldId="271"/>
        </pc:sldMkLst>
        <pc:spChg chg="mod">
          <ac:chgData name="Kathy Moczerniak" userId="482eff44a8730993" providerId="LiveId" clId="{DF01B681-1D73-4CBC-9042-7EAA78A1A459}" dt="2019-02-02T15:41:04.747" v="205" actId="1076"/>
          <ac:spMkLst>
            <pc:docMk/>
            <pc:sldMk cId="3122336431" sldId="271"/>
            <ac:spMk id="2" creationId="{00000000-0000-0000-0000-000000000000}"/>
          </ac:spMkLst>
        </pc:spChg>
        <pc:spChg chg="mod">
          <ac:chgData name="Kathy Moczerniak" userId="482eff44a8730993" providerId="LiveId" clId="{DF01B681-1D73-4CBC-9042-7EAA78A1A459}" dt="2019-02-02T15:41:24.686" v="211" actId="1076"/>
          <ac:spMkLst>
            <pc:docMk/>
            <pc:sldMk cId="3122336431" sldId="271"/>
            <ac:spMk id="3" creationId="{00000000-0000-0000-0000-000000000000}"/>
          </ac:spMkLst>
        </pc:spChg>
      </pc:sldChg>
      <pc:sldChg chg="modSp add">
        <pc:chgData name="Kathy Moczerniak" userId="482eff44a8730993" providerId="LiveId" clId="{DF01B681-1D73-4CBC-9042-7EAA78A1A459}" dt="2019-02-02T15:31:05.008" v="113"/>
        <pc:sldMkLst>
          <pc:docMk/>
          <pc:sldMk cId="1865486125" sldId="274"/>
        </pc:sldMkLst>
        <pc:spChg chg="mod">
          <ac:chgData name="Kathy Moczerniak" userId="482eff44a8730993" providerId="LiveId" clId="{DF01B681-1D73-4CBC-9042-7EAA78A1A459}" dt="2019-02-02T15:30:05.523" v="104" actId="20577"/>
          <ac:spMkLst>
            <pc:docMk/>
            <pc:sldMk cId="1865486125" sldId="274"/>
            <ac:spMk id="2" creationId="{541B0D1C-B2D5-4950-8DA6-A2A2A52547B9}"/>
          </ac:spMkLst>
        </pc:spChg>
        <pc:spChg chg="mod">
          <ac:chgData name="Kathy Moczerniak" userId="482eff44a8730993" providerId="LiveId" clId="{DF01B681-1D73-4CBC-9042-7EAA78A1A459}" dt="2019-02-02T15:31:05.008" v="113"/>
          <ac:spMkLst>
            <pc:docMk/>
            <pc:sldMk cId="1865486125" sldId="274"/>
            <ac:spMk id="3" creationId="{3DADB866-4D74-418B-BF93-2EA2AD7114D4}"/>
          </ac:spMkLst>
        </pc:spChg>
      </pc:sldChg>
      <pc:sldChg chg="addSp delSp modSp add">
        <pc:chgData name="Kathy Moczerniak" userId="482eff44a8730993" providerId="LiveId" clId="{DF01B681-1D73-4CBC-9042-7EAA78A1A459}" dt="2019-02-02T15:30:50.450" v="112" actId="20577"/>
        <pc:sldMkLst>
          <pc:docMk/>
          <pc:sldMk cId="823453058" sldId="275"/>
        </pc:sldMkLst>
        <pc:spChg chg="mod">
          <ac:chgData name="Kathy Moczerniak" userId="482eff44a8730993" providerId="LiveId" clId="{DF01B681-1D73-4CBC-9042-7EAA78A1A459}" dt="2019-02-02T15:28:15.545" v="81" actId="404"/>
          <ac:spMkLst>
            <pc:docMk/>
            <pc:sldMk cId="823453058" sldId="275"/>
            <ac:spMk id="2" creationId="{069113FD-0E30-4439-B26F-3D09AE4AFCF0}"/>
          </ac:spMkLst>
        </pc:spChg>
        <pc:spChg chg="mod">
          <ac:chgData name="Kathy Moczerniak" userId="482eff44a8730993" providerId="LiveId" clId="{DF01B681-1D73-4CBC-9042-7EAA78A1A459}" dt="2019-02-02T15:30:50.450" v="112" actId="20577"/>
          <ac:spMkLst>
            <pc:docMk/>
            <pc:sldMk cId="823453058" sldId="275"/>
            <ac:spMk id="3" creationId="{ED9EA489-D148-4360-9299-CE6235F01793}"/>
          </ac:spMkLst>
        </pc:spChg>
        <pc:spChg chg="add del">
          <ac:chgData name="Kathy Moczerniak" userId="482eff44a8730993" providerId="LiveId" clId="{DF01B681-1D73-4CBC-9042-7EAA78A1A459}" dt="2019-02-02T15:26:47.010" v="53"/>
          <ac:spMkLst>
            <pc:docMk/>
            <pc:sldMk cId="823453058" sldId="275"/>
            <ac:spMk id="4" creationId="{13AC511F-F0D3-481B-BED8-0D7551A488E4}"/>
          </ac:spMkLst>
        </pc:spChg>
      </pc:sldChg>
      <pc:sldChg chg="modSp add">
        <pc:chgData name="Kathy Moczerniak" userId="482eff44a8730993" providerId="LiveId" clId="{DF01B681-1D73-4CBC-9042-7EAA78A1A459}" dt="2019-02-02T15:37:57.457" v="173" actId="20577"/>
        <pc:sldMkLst>
          <pc:docMk/>
          <pc:sldMk cId="596527762" sldId="276"/>
        </pc:sldMkLst>
        <pc:spChg chg="mod">
          <ac:chgData name="Kathy Moczerniak" userId="482eff44a8730993" providerId="LiveId" clId="{DF01B681-1D73-4CBC-9042-7EAA78A1A459}" dt="2019-02-02T15:37:57.457" v="173" actId="20577"/>
          <ac:spMkLst>
            <pc:docMk/>
            <pc:sldMk cId="596527762" sldId="276"/>
            <ac:spMk id="2" creationId="{AD8C0AAE-69F8-4520-BF19-66D7EEF42B98}"/>
          </ac:spMkLst>
        </pc:spChg>
        <pc:spChg chg="mod">
          <ac:chgData name="Kathy Moczerniak" userId="482eff44a8730993" providerId="LiveId" clId="{DF01B681-1D73-4CBC-9042-7EAA78A1A459}" dt="2019-02-02T15:37:13.812" v="163" actId="1076"/>
          <ac:spMkLst>
            <pc:docMk/>
            <pc:sldMk cId="596527762" sldId="276"/>
            <ac:spMk id="3" creationId="{C439CBA9-D5DF-4D1B-BB25-0357735BF5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12991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118911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126172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238946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285123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294819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181256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186734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233288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388763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6F8BB-B959-44F3-8F82-0727B6494983}"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0B8A65-1C3B-4322-BCDA-9C93ECAAD34E}" type="slidenum">
              <a:rPr lang="en-US" smtClean="0"/>
              <a:t>‹#›</a:t>
            </a:fld>
            <a:endParaRPr lang="en-US" dirty="0"/>
          </a:p>
        </p:txBody>
      </p:sp>
    </p:spTree>
    <p:extLst>
      <p:ext uri="{BB962C8B-B14F-4D97-AF65-F5344CB8AC3E}">
        <p14:creationId xmlns:p14="http://schemas.microsoft.com/office/powerpoint/2010/main" val="414295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6F8BB-B959-44F3-8F82-0727B6494983}" type="datetimeFigureOut">
              <a:rPr lang="en-US" smtClean="0"/>
              <a:t>3/29/2019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B8A65-1C3B-4322-BCDA-9C93ECAAD34E}" type="slidenum">
              <a:rPr lang="en-US" smtClean="0"/>
              <a:t>‹#›</a:t>
            </a:fld>
            <a:endParaRPr lang="en-US" dirty="0"/>
          </a:p>
        </p:txBody>
      </p:sp>
    </p:spTree>
    <p:extLst>
      <p:ext uri="{BB962C8B-B14F-4D97-AF65-F5344CB8AC3E}">
        <p14:creationId xmlns:p14="http://schemas.microsoft.com/office/powerpoint/2010/main" val="54998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i="0" kern="1200" cap="all" baseline="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730" y="3128328"/>
            <a:ext cx="4545330" cy="2387600"/>
          </a:xfrm>
        </p:spPr>
        <p:txBody>
          <a:bodyPr>
            <a:noAutofit/>
          </a:bodyPr>
          <a:lstStyle/>
          <a:p>
            <a:r>
              <a:rPr lang="en-US" sz="4000" b="0" cap="none" dirty="0"/>
              <a:t>Chapter 4: </a:t>
            </a:r>
            <a:br>
              <a:rPr lang="en-US" sz="4000" b="0" cap="none" dirty="0"/>
            </a:br>
            <a:r>
              <a:rPr lang="en-US" sz="4000" b="0" cap="none" dirty="0"/>
              <a:t>Section III </a:t>
            </a:r>
            <a:r>
              <a:rPr lang="en-US" sz="4000" b="0" cap="none"/>
              <a:t/>
            </a:r>
            <a:br>
              <a:rPr lang="en-US" sz="4000" b="0" cap="none"/>
            </a:br>
            <a:r>
              <a:rPr lang="en-US" sz="4000" b="0" cap="none"/>
              <a:t>High-frequency </a:t>
            </a:r>
            <a:r>
              <a:rPr lang="en-US" sz="4000" b="0" cap="none" dirty="0"/>
              <a:t>Ventilators</a:t>
            </a:r>
            <a:r>
              <a:rPr lang="en-US" sz="2400" dirty="0"/>
              <a:t/>
            </a:r>
            <a:br>
              <a:rPr lang="en-US" sz="2400" dirty="0"/>
            </a:br>
            <a:r>
              <a:rPr lang="en-US" sz="2400" dirty="0"/>
              <a:t/>
            </a:r>
            <a:br>
              <a:rPr lang="en-US" sz="2400" dirty="0"/>
            </a:br>
            <a:r>
              <a:rPr lang="en-US" sz="2400" b="0" cap="none" dirty="0"/>
              <a:t>Vyaire 3100B High-frequency Oscillator</a:t>
            </a:r>
            <a:br>
              <a:rPr lang="en-US" sz="2400" b="0" cap="none" dirty="0"/>
            </a:br>
            <a:r>
              <a:rPr lang="en-US" sz="2400" b="0" cap="none" dirty="0"/>
              <a:t>Percussionaire VDR-4</a:t>
            </a:r>
            <a:br>
              <a:rPr lang="en-US" sz="2400" b="0" cap="none" dirty="0"/>
            </a:br>
            <a:r>
              <a:rPr lang="en-US" sz="2400" b="0" cap="none" dirty="0"/>
              <a:t>Bunnell Life Pulse</a:t>
            </a:r>
            <a:r>
              <a:rPr lang="en-US" sz="2400" dirty="0"/>
              <a:t/>
            </a:r>
            <a:br>
              <a:rPr lang="en-US" sz="2400" dirty="0"/>
            </a:br>
            <a:endParaRPr lang="en-US" sz="2400" dirty="0"/>
          </a:p>
        </p:txBody>
      </p:sp>
    </p:spTree>
    <p:extLst>
      <p:ext uri="{BB962C8B-B14F-4D97-AF65-F5344CB8AC3E}">
        <p14:creationId xmlns:p14="http://schemas.microsoft.com/office/powerpoint/2010/main" val="26340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Percussionaire VDR-4</a:t>
            </a:r>
          </a:p>
        </p:txBody>
      </p:sp>
      <p:sp>
        <p:nvSpPr>
          <p:cNvPr id="3" name="Content Placeholder 2"/>
          <p:cNvSpPr>
            <a:spLocks noGrp="1"/>
          </p:cNvSpPr>
          <p:nvPr>
            <p:ph idx="1"/>
          </p:nvPr>
        </p:nvSpPr>
        <p:spPr>
          <a:xfrm>
            <a:off x="628650" y="1690689"/>
            <a:ext cx="7886700" cy="4351338"/>
          </a:xfrm>
        </p:spPr>
        <p:txBody>
          <a:bodyPr>
            <a:noAutofit/>
          </a:bodyPr>
          <a:lstStyle/>
          <a:p>
            <a:pPr>
              <a:lnSpc>
                <a:spcPct val="85000"/>
              </a:lnSpc>
            </a:pPr>
            <a:r>
              <a:rPr lang="en-US" sz="2400" dirty="0"/>
              <a:t>VDR-4 stands for Volumetric Diffusive Respirator-4.</a:t>
            </a:r>
            <a:r>
              <a:rPr lang="en-US" sz="2400" baseline="30000" dirty="0"/>
              <a:t>19</a:t>
            </a:r>
            <a:r>
              <a:rPr lang="en-US" sz="2400" dirty="0"/>
              <a:t> </a:t>
            </a:r>
          </a:p>
          <a:p>
            <a:pPr>
              <a:lnSpc>
                <a:spcPct val="85000"/>
              </a:lnSpc>
            </a:pPr>
            <a:r>
              <a:rPr lang="en-US" sz="2400" dirty="0"/>
              <a:t>It is depicted in (Figure 4-32). It is the latest in the line of percussionators with previous versions shown in (Figure 4-33). </a:t>
            </a:r>
          </a:p>
          <a:p>
            <a:pPr>
              <a:lnSpc>
                <a:spcPct val="85000"/>
              </a:lnSpc>
            </a:pPr>
            <a:r>
              <a:rPr lang="en-US" sz="2400" dirty="0"/>
              <a:t>Pneumatically powered, pressure-limited, time-cycled, high-frequency flow interrupter that delivers high-frequency percussive ventilation (HFPV). </a:t>
            </a:r>
          </a:p>
          <a:p>
            <a:pPr>
              <a:lnSpc>
                <a:spcPct val="85000"/>
              </a:lnSpc>
            </a:pPr>
            <a:r>
              <a:rPr lang="en-US" sz="2400" dirty="0"/>
              <a:t>VDR-4 operates in conjunction with Monitron II Waveform Analyzer, which provides airway pressure waveforms and alarm monitoring. </a:t>
            </a:r>
          </a:p>
          <a:p>
            <a:pPr>
              <a:lnSpc>
                <a:spcPct val="85000"/>
              </a:lnSpc>
            </a:pPr>
            <a:r>
              <a:rPr lang="en-US" sz="2400" dirty="0"/>
              <a:t>VDR-4 operator interface consists of various knobs for adjusting pressures relating to the high-frequency ventilation. (see Figure 4-34)</a:t>
            </a:r>
          </a:p>
          <a:p>
            <a:pPr>
              <a:lnSpc>
                <a:spcPct val="85000"/>
              </a:lnSpc>
            </a:pPr>
            <a:endParaRPr lang="en-US" sz="2400" dirty="0"/>
          </a:p>
        </p:txBody>
      </p:sp>
    </p:spTree>
    <p:extLst>
      <p:ext uri="{BB962C8B-B14F-4D97-AF65-F5344CB8AC3E}">
        <p14:creationId xmlns:p14="http://schemas.microsoft.com/office/powerpoint/2010/main" val="311707372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10.1.1.17\productions\ART\ART PROCESS\PPT Process\JBL_PPT\Shelledy_171101_Ancillaries\Images\Chapter 04\Fig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881" y="142875"/>
            <a:ext cx="3170238" cy="5791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594555" y="591899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4.32</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094877214"/>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1.17\productions\ART\ART PROCESS\PPT Process\JBL_PPT\Shelledy_171101_Ancillaries\Images\Chapter 04\Fig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181" y="114300"/>
            <a:ext cx="2687638"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91899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4.33</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173295801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1.1.17\productions\ART\ART PROCESS\PPT Process\JBL_PPT\Shelledy_171101_Ancillaries\Images\Chapter 04\Fig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107348"/>
            <a:ext cx="8543925" cy="4643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2374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4.34</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91647715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01"/>
            <a:ext cx="7886700" cy="1325563"/>
          </a:xfrm>
        </p:spPr>
        <p:txBody>
          <a:bodyPr>
            <a:normAutofit/>
          </a:bodyPr>
          <a:lstStyle/>
          <a:p>
            <a:r>
              <a:rPr lang="en-US" sz="4000" b="0" cap="none" dirty="0"/>
              <a:t>Mode</a:t>
            </a:r>
            <a:br>
              <a:rPr lang="en-US" sz="4000" b="0" cap="none" dirty="0"/>
            </a:br>
            <a:r>
              <a:rPr lang="en-US" sz="4000" b="0" cap="none" dirty="0"/>
              <a:t>(HFPV)</a:t>
            </a:r>
          </a:p>
        </p:txBody>
      </p:sp>
      <p:sp>
        <p:nvSpPr>
          <p:cNvPr id="3" name="Content Placeholder 2"/>
          <p:cNvSpPr>
            <a:spLocks noGrp="1"/>
          </p:cNvSpPr>
          <p:nvPr>
            <p:ph idx="1"/>
          </p:nvPr>
        </p:nvSpPr>
        <p:spPr>
          <a:xfrm>
            <a:off x="628650" y="2011364"/>
            <a:ext cx="7886700" cy="4170362"/>
          </a:xfrm>
        </p:spPr>
        <p:txBody>
          <a:bodyPr>
            <a:noAutofit/>
          </a:bodyPr>
          <a:lstStyle/>
          <a:p>
            <a:pPr>
              <a:spcBef>
                <a:spcPts val="1800"/>
              </a:spcBef>
            </a:pPr>
            <a:r>
              <a:rPr lang="en-US" sz="2400" dirty="0"/>
              <a:t>High-frequency percussive ventilation (HFPV) produced by the VDR-4 provides subtidal volumes in conjunction with time cycled, pressure-limited controlled mechanical ventilation (i.e., pressure control ventilation, PCV).</a:t>
            </a:r>
            <a:r>
              <a:rPr lang="en-US" sz="2400" baseline="30000" dirty="0"/>
              <a:t>19</a:t>
            </a:r>
            <a:r>
              <a:rPr lang="en-US" sz="2400" dirty="0"/>
              <a:t> </a:t>
            </a:r>
          </a:p>
          <a:p>
            <a:pPr>
              <a:spcBef>
                <a:spcPts val="1800"/>
              </a:spcBef>
            </a:pPr>
            <a:r>
              <a:rPr lang="en-US" sz="2400" dirty="0"/>
              <a:t>Can be conceptualized as HFOV oscillating around two different pressure levels, the inspiratory and expiratory airway pressures. </a:t>
            </a:r>
          </a:p>
          <a:p>
            <a:pPr>
              <a:spcBef>
                <a:spcPts val="1800"/>
              </a:spcBef>
            </a:pPr>
            <a:r>
              <a:rPr lang="en-US" sz="2400" dirty="0"/>
              <a:t>HFPV is possible due to a device called a Phasitron. The Phasitron is an inspiratory and expiratory valve located at the end of the endotracheal tube. </a:t>
            </a:r>
          </a:p>
          <a:p>
            <a:pPr>
              <a:spcBef>
                <a:spcPts val="1800"/>
              </a:spcBef>
            </a:pPr>
            <a:endParaRPr lang="en-US" sz="2400" dirty="0"/>
          </a:p>
        </p:txBody>
      </p:sp>
    </p:spTree>
    <p:extLst>
      <p:ext uri="{BB962C8B-B14F-4D97-AF65-F5344CB8AC3E}">
        <p14:creationId xmlns:p14="http://schemas.microsoft.com/office/powerpoint/2010/main" val="1799475133"/>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8C0AAE-69F8-4520-BF19-66D7EEF42B98}"/>
              </a:ext>
            </a:extLst>
          </p:cNvPr>
          <p:cNvSpPr>
            <a:spLocks noGrp="1"/>
          </p:cNvSpPr>
          <p:nvPr>
            <p:ph type="title"/>
          </p:nvPr>
        </p:nvSpPr>
        <p:spPr/>
        <p:txBody>
          <a:bodyPr>
            <a:normAutofit/>
          </a:bodyPr>
          <a:lstStyle/>
          <a:p>
            <a:r>
              <a:rPr lang="en-US" sz="4000" b="0" cap="none" dirty="0"/>
              <a:t>Mode</a:t>
            </a:r>
            <a:br>
              <a:rPr lang="en-US" sz="4000" b="0" cap="none" dirty="0"/>
            </a:br>
            <a:r>
              <a:rPr lang="en-US" sz="4000" b="0" cap="none" dirty="0"/>
              <a:t>(HFPV) (cont’d)</a:t>
            </a:r>
            <a:endParaRPr lang="en-US" sz="4000" dirty="0"/>
          </a:p>
        </p:txBody>
      </p:sp>
      <p:sp>
        <p:nvSpPr>
          <p:cNvPr id="3" name="Content Placeholder 2">
            <a:extLst>
              <a:ext uri="{FF2B5EF4-FFF2-40B4-BE49-F238E27FC236}">
                <a16:creationId xmlns="" xmlns:a16="http://schemas.microsoft.com/office/drawing/2014/main" id="{C439CBA9-D5DF-4D1B-BB25-0357735BF5A2}"/>
              </a:ext>
            </a:extLst>
          </p:cNvPr>
          <p:cNvSpPr>
            <a:spLocks noGrp="1"/>
          </p:cNvSpPr>
          <p:nvPr>
            <p:ph idx="1"/>
          </p:nvPr>
        </p:nvSpPr>
        <p:spPr>
          <a:xfrm>
            <a:off x="628650" y="2082800"/>
            <a:ext cx="7886700" cy="4032250"/>
          </a:xfrm>
        </p:spPr>
        <p:txBody>
          <a:bodyPr>
            <a:normAutofit/>
          </a:bodyPr>
          <a:lstStyle/>
          <a:p>
            <a:pPr>
              <a:lnSpc>
                <a:spcPct val="100000"/>
              </a:lnSpc>
              <a:spcBef>
                <a:spcPts val="2400"/>
              </a:spcBef>
            </a:pPr>
            <a:r>
              <a:rPr lang="en-US" sz="2400" dirty="0"/>
              <a:t>High-pressure gas drives the Phasitron to deliver small tidal volumes at a high frequency (200 to 900 beats per minute), superimposed on the inspiratory and expiratory airway pressures of PCV. </a:t>
            </a:r>
          </a:p>
          <a:p>
            <a:pPr>
              <a:lnSpc>
                <a:spcPct val="100000"/>
              </a:lnSpc>
              <a:spcBef>
                <a:spcPts val="2400"/>
              </a:spcBef>
            </a:pPr>
            <a:r>
              <a:rPr lang="en-US" sz="2400" dirty="0"/>
              <a:t>PCV is typically delivered at a respiratory rate of 10 to 15 breaths per minute. </a:t>
            </a:r>
          </a:p>
          <a:p>
            <a:pPr>
              <a:lnSpc>
                <a:spcPct val="100000"/>
              </a:lnSpc>
              <a:spcBef>
                <a:spcPts val="2400"/>
              </a:spcBef>
            </a:pPr>
            <a:r>
              <a:rPr lang="en-US" sz="2400" dirty="0"/>
              <a:t>Resulting waveform can be seen on the monitor in Figure 4-32.</a:t>
            </a:r>
          </a:p>
          <a:p>
            <a:pPr>
              <a:lnSpc>
                <a:spcPct val="100000"/>
              </a:lnSpc>
              <a:spcBef>
                <a:spcPts val="2400"/>
              </a:spcBef>
            </a:pPr>
            <a:endParaRPr lang="en-US" sz="2400" dirty="0"/>
          </a:p>
        </p:txBody>
      </p:sp>
    </p:spTree>
    <p:extLst>
      <p:ext uri="{BB962C8B-B14F-4D97-AF65-F5344CB8AC3E}">
        <p14:creationId xmlns:p14="http://schemas.microsoft.com/office/powerpoint/2010/main" val="59652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836"/>
            <a:ext cx="7886700" cy="1325563"/>
          </a:xfrm>
        </p:spPr>
        <p:txBody>
          <a:bodyPr>
            <a:normAutofit/>
          </a:bodyPr>
          <a:lstStyle/>
          <a:p>
            <a:r>
              <a:rPr lang="en-US" sz="4000" b="0" cap="none" dirty="0"/>
              <a:t>Bunnell Life Pulse</a:t>
            </a:r>
          </a:p>
        </p:txBody>
      </p:sp>
      <p:sp>
        <p:nvSpPr>
          <p:cNvPr id="3" name="Content Placeholder 2"/>
          <p:cNvSpPr>
            <a:spLocks noGrp="1"/>
          </p:cNvSpPr>
          <p:nvPr>
            <p:ph idx="1"/>
          </p:nvPr>
        </p:nvSpPr>
        <p:spPr>
          <a:xfrm>
            <a:off x="533400" y="1549399"/>
            <a:ext cx="8248650" cy="4841875"/>
          </a:xfrm>
        </p:spPr>
        <p:txBody>
          <a:bodyPr>
            <a:noAutofit/>
          </a:bodyPr>
          <a:lstStyle/>
          <a:p>
            <a:pPr>
              <a:lnSpc>
                <a:spcPct val="83000"/>
              </a:lnSpc>
              <a:spcBef>
                <a:spcPts val="600"/>
              </a:spcBef>
            </a:pPr>
            <a:r>
              <a:rPr lang="en-US" sz="2400" dirty="0"/>
              <a:t>The Bunnell Life Pulse High-Frequency Ventilator (Figure 4-35) is a microprocessor-controlled infant ventilator capable of delivering and monitoring between 240 and 660 heated, humidified breaths per minute.</a:t>
            </a:r>
            <a:r>
              <a:rPr lang="en-US" sz="2400" baseline="30000" dirty="0"/>
              <a:t>20</a:t>
            </a:r>
            <a:r>
              <a:rPr lang="en-US" sz="2400" dirty="0"/>
              <a:t> </a:t>
            </a:r>
          </a:p>
          <a:p>
            <a:pPr>
              <a:lnSpc>
                <a:spcPct val="83000"/>
              </a:lnSpc>
              <a:spcBef>
                <a:spcPts val="600"/>
              </a:spcBef>
            </a:pPr>
            <a:endParaRPr lang="en-US" sz="2400" dirty="0"/>
          </a:p>
          <a:p>
            <a:pPr>
              <a:lnSpc>
                <a:spcPct val="83000"/>
              </a:lnSpc>
              <a:spcBef>
                <a:spcPts val="600"/>
              </a:spcBef>
            </a:pPr>
            <a:r>
              <a:rPr lang="en-US" sz="2400" dirty="0"/>
              <a:t>The Life Pulse is composed of five subsystems (Figure 4-36): the monitor (displays patient and machine pressures), the alarms (indicates various conditions that may require attention), the controls (regulates the On-Time, Peak Inspiratory Pressure, and Rate of the HFV breaths), the humidifier (monitors and controls the temperature and humidification of gas flowing through the disposable humidifier circuit to the patient), and the patient box (contains the pinch valve that breaks the flow of pressurized gas into tiny jet pulses and sends pressure information back to the ventilator’s microprocessor). </a:t>
            </a:r>
          </a:p>
          <a:p>
            <a:pPr>
              <a:lnSpc>
                <a:spcPct val="83000"/>
              </a:lnSpc>
              <a:spcBef>
                <a:spcPts val="600"/>
              </a:spcBef>
            </a:pPr>
            <a:endParaRPr lang="en-US" sz="2400" dirty="0"/>
          </a:p>
        </p:txBody>
      </p:sp>
    </p:spTree>
    <p:extLst>
      <p:ext uri="{BB962C8B-B14F-4D97-AF65-F5344CB8AC3E}">
        <p14:creationId xmlns:p14="http://schemas.microsoft.com/office/powerpoint/2010/main" val="1730752812"/>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1.1.17\productions\ART\ART PROCESS\PPT Process\JBL_PPT\Shelledy_171101_Ancillaries\Images\Chapter 04\Fig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61925"/>
            <a:ext cx="624205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928519"/>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4.35</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393686352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1.1.17\productions\ART\ART PROCESS\PPT Process\JBL_PPT\Shelledy_171101_Ancillaries\Images\Chapter 04\Fig4.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106" y="123825"/>
            <a:ext cx="5919788"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928519"/>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4.36</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389153311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151"/>
            <a:ext cx="7886700" cy="1168399"/>
          </a:xfrm>
        </p:spPr>
        <p:txBody>
          <a:bodyPr>
            <a:normAutofit/>
          </a:bodyPr>
          <a:lstStyle/>
          <a:p>
            <a:r>
              <a:rPr lang="en-US" sz="4000" b="0" cap="none" dirty="0"/>
              <a:t>Mode</a:t>
            </a:r>
          </a:p>
        </p:txBody>
      </p:sp>
      <p:sp>
        <p:nvSpPr>
          <p:cNvPr id="3" name="Content Placeholder 2"/>
          <p:cNvSpPr>
            <a:spLocks noGrp="1"/>
          </p:cNvSpPr>
          <p:nvPr>
            <p:ph idx="1"/>
          </p:nvPr>
        </p:nvSpPr>
        <p:spPr>
          <a:xfrm>
            <a:off x="628650" y="1238250"/>
            <a:ext cx="8181975" cy="5191125"/>
          </a:xfrm>
        </p:spPr>
        <p:txBody>
          <a:bodyPr>
            <a:normAutofit fontScale="85000" lnSpcReduction="20000"/>
          </a:bodyPr>
          <a:lstStyle/>
          <a:p>
            <a:pPr>
              <a:lnSpc>
                <a:spcPct val="100000"/>
              </a:lnSpc>
            </a:pPr>
            <a:r>
              <a:rPr lang="en-US" dirty="0"/>
              <a:t>The Life Pulse itself provides high-frequency breaths, airway pressure monitoring, humidification and alarms.</a:t>
            </a:r>
            <a:r>
              <a:rPr lang="en-US" baseline="30000" dirty="0"/>
              <a:t>20</a:t>
            </a:r>
            <a:r>
              <a:rPr lang="en-US" dirty="0"/>
              <a:t> </a:t>
            </a:r>
          </a:p>
          <a:p>
            <a:pPr>
              <a:lnSpc>
                <a:spcPct val="100000"/>
              </a:lnSpc>
            </a:pPr>
            <a:r>
              <a:rPr lang="en-US" dirty="0"/>
              <a:t>Life Pulse is used in conjunction with a conventional infant ventilator. </a:t>
            </a:r>
          </a:p>
          <a:p>
            <a:pPr>
              <a:lnSpc>
                <a:spcPct val="100000"/>
              </a:lnSpc>
            </a:pPr>
            <a:r>
              <a:rPr lang="en-US" dirty="0"/>
              <a:t>Conventional ventilator has 4 functions: to provide fresh gas for spontaneous breathing, to provide and regulate PEEP, to provide supplementary IMV if needed, and to provide periodic dilation of airways when needed. </a:t>
            </a:r>
          </a:p>
          <a:p>
            <a:pPr>
              <a:lnSpc>
                <a:spcPct val="100000"/>
              </a:lnSpc>
            </a:pPr>
            <a:r>
              <a:rPr lang="en-US" dirty="0"/>
              <a:t>Link between the Life Pulse and the conventional ventilator is the LifePort Adapter (Figure 4-37). </a:t>
            </a:r>
          </a:p>
          <a:p>
            <a:pPr>
              <a:lnSpc>
                <a:spcPct val="100000"/>
              </a:lnSpc>
            </a:pPr>
            <a:r>
              <a:rPr lang="en-US" dirty="0"/>
              <a:t>Consists of a 15 mm port to provide the standard connection for the conventional ventilator, the jet port to provide the entrance for the high-frequency pulses provided by the Life Pulse and the pressure monitoring tube that allows the Life Pulse to display approximations of distal tip airway pressures.</a:t>
            </a:r>
          </a:p>
          <a:p>
            <a:pPr>
              <a:lnSpc>
                <a:spcPct val="100000"/>
              </a:lnSpc>
            </a:pPr>
            <a:endParaRPr lang="en-US" dirty="0"/>
          </a:p>
        </p:txBody>
      </p:sp>
    </p:spTree>
    <p:extLst>
      <p:ext uri="{BB962C8B-B14F-4D97-AF65-F5344CB8AC3E}">
        <p14:creationId xmlns:p14="http://schemas.microsoft.com/office/powerpoint/2010/main" val="3122336431"/>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38225"/>
            <a:ext cx="7886700" cy="1469709"/>
          </a:xfrm>
        </p:spPr>
        <p:txBody>
          <a:bodyPr>
            <a:normAutofit fontScale="90000"/>
          </a:bodyPr>
          <a:lstStyle/>
          <a:p>
            <a:r>
              <a:rPr lang="en-US" b="0" cap="none" dirty="0"/>
              <a:t>High-frequency Ventilators</a:t>
            </a:r>
            <a:br>
              <a:rPr lang="en-US" b="0" cap="none" dirty="0"/>
            </a:br>
            <a:r>
              <a:rPr lang="en-US" b="0" cap="none" dirty="0"/>
              <a:t>Vyaire 3100B High-frequency Oscillator</a:t>
            </a:r>
            <a:r>
              <a:rPr lang="en-US" dirty="0"/>
              <a:t> </a:t>
            </a:r>
            <a:br>
              <a:rPr lang="en-US" dirty="0"/>
            </a:br>
            <a:r>
              <a:rPr lang="en-US" dirty="0"/>
              <a:t/>
            </a:r>
            <a:br>
              <a:rPr lang="en-US" dirty="0"/>
            </a:br>
            <a:endParaRPr lang="en-US" dirty="0"/>
          </a:p>
        </p:txBody>
      </p:sp>
      <p:sp>
        <p:nvSpPr>
          <p:cNvPr id="3" name="Content Placeholder 2"/>
          <p:cNvSpPr>
            <a:spLocks noGrp="1"/>
          </p:cNvSpPr>
          <p:nvPr>
            <p:ph idx="1"/>
          </p:nvPr>
        </p:nvSpPr>
        <p:spPr>
          <a:xfrm>
            <a:off x="561975" y="2808445"/>
            <a:ext cx="7886700" cy="3254692"/>
          </a:xfrm>
        </p:spPr>
        <p:txBody>
          <a:bodyPr/>
          <a:lstStyle/>
          <a:p>
            <a:r>
              <a:rPr lang="en-US" dirty="0"/>
              <a:t>Vyaire 3100B delivers oscillations to patients (35 kg or larger) at a high frequency or rate.</a:t>
            </a:r>
            <a:r>
              <a:rPr lang="en-US" baseline="30000" dirty="0"/>
              <a:t>18</a:t>
            </a:r>
            <a:r>
              <a:rPr lang="en-US" dirty="0"/>
              <a:t> </a:t>
            </a:r>
          </a:p>
          <a:p>
            <a:endParaRPr lang="en-US" dirty="0"/>
          </a:p>
          <a:p>
            <a:r>
              <a:rPr lang="en-US" dirty="0"/>
              <a:t>The 3100B operator interface consists of various knobs and LED readouts; (see Figure 4-31). (depicted in Figure 4-30). </a:t>
            </a:r>
          </a:p>
          <a:p>
            <a:endParaRPr lang="en-US" dirty="0"/>
          </a:p>
        </p:txBody>
      </p:sp>
    </p:spTree>
    <p:extLst>
      <p:ext uri="{BB962C8B-B14F-4D97-AF65-F5344CB8AC3E}">
        <p14:creationId xmlns:p14="http://schemas.microsoft.com/office/powerpoint/2010/main" val="315632372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1.17\productions\ART\ART PROCESS\PPT Process\JBL_PPT\Shelledy_171101_Ancillaries\Images\Chapter 04\Fig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53530"/>
            <a:ext cx="7921625" cy="53793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4279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4.37</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3263327844"/>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1.1.17\productions\ART\ART PROCESS\PPT Process\JBL_PPT\Shelledy_171101_Ancillaries\Images\Chapter 04\Tab04_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239011"/>
            <a:ext cx="4413250" cy="597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28329"/>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594555" y="586184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4.30</a:t>
            </a:r>
            <a:endParaRPr lang="en-US" altLang="en-US" sz="2000" dirty="0">
              <a:latin typeface="+mn-lt"/>
              <a:cs typeface="Arial" panose="020B0604020202020204" pitchFamily="34" charset="0"/>
            </a:endParaRPr>
          </a:p>
        </p:txBody>
      </p:sp>
      <p:pic>
        <p:nvPicPr>
          <p:cNvPr id="1028" name="Picture 4" descr="\\10.1.1.17\productions\ART\ART PROCESS\PPT Process\JBL_PPT\Shelledy_171101_Ancillaries\Images\Chapter 04\Fig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782" y="153369"/>
            <a:ext cx="2738437" cy="55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4683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17\productions\ART\ART PROCESS\PPT Process\JBL_PPT\Shelledy_171101_Ancillaries\Images\Chapter 04\Fig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3594555" y="5861844"/>
            <a:ext cx="195489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pPr>
            <a:r>
              <a:rPr lang="en-US" sz="2000" dirty="0">
                <a:latin typeface="+mn-lt"/>
                <a:cs typeface="Arial" panose="020B0604020202020204" pitchFamily="34" charset="0"/>
              </a:rPr>
              <a:t>Figure </a:t>
            </a:r>
            <a:r>
              <a:rPr lang="en-US" sz="2000" dirty="0" smtClean="0">
                <a:cs typeface="Arial" panose="020B0604020202020204" pitchFamily="34" charset="0"/>
              </a:rPr>
              <a:t>4.31</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676197070"/>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B0D1C-B2D5-4950-8DA6-A2A2A52547B9}"/>
              </a:ext>
            </a:extLst>
          </p:cNvPr>
          <p:cNvSpPr>
            <a:spLocks noGrp="1"/>
          </p:cNvSpPr>
          <p:nvPr>
            <p:ph type="title"/>
          </p:nvPr>
        </p:nvSpPr>
        <p:spPr/>
        <p:txBody>
          <a:bodyPr>
            <a:normAutofit/>
          </a:bodyPr>
          <a:lstStyle/>
          <a:p>
            <a:r>
              <a:rPr lang="en-US" sz="4000" b="0" cap="none" dirty="0"/>
              <a:t>Mode</a:t>
            </a:r>
          </a:p>
        </p:txBody>
      </p:sp>
      <p:sp>
        <p:nvSpPr>
          <p:cNvPr id="3" name="Content Placeholder 2">
            <a:extLst>
              <a:ext uri="{FF2B5EF4-FFF2-40B4-BE49-F238E27FC236}">
                <a16:creationId xmlns="" xmlns:a16="http://schemas.microsoft.com/office/drawing/2014/main" id="{3DADB866-4D74-418B-BF93-2EA2AD7114D4}"/>
              </a:ext>
            </a:extLst>
          </p:cNvPr>
          <p:cNvSpPr>
            <a:spLocks noGrp="1"/>
          </p:cNvSpPr>
          <p:nvPr>
            <p:ph idx="1"/>
          </p:nvPr>
        </p:nvSpPr>
        <p:spPr>
          <a:xfrm>
            <a:off x="552450" y="1690689"/>
            <a:ext cx="7886700" cy="4351338"/>
          </a:xfrm>
        </p:spPr>
        <p:txBody>
          <a:bodyPr>
            <a:normAutofit/>
          </a:bodyPr>
          <a:lstStyle/>
          <a:p>
            <a:pPr>
              <a:spcBef>
                <a:spcPts val="1800"/>
              </a:spcBef>
            </a:pPr>
            <a:r>
              <a:rPr lang="en-US" sz="2400" dirty="0"/>
              <a:t>The 3100B is a high-flow CPAP system with oscillations being superimposed on the gas in the patient circuit using an electrically-driven diaphragm.</a:t>
            </a:r>
            <a:r>
              <a:rPr lang="en-US" sz="2400" baseline="30000" dirty="0"/>
              <a:t>18 </a:t>
            </a:r>
          </a:p>
          <a:p>
            <a:pPr>
              <a:spcBef>
                <a:spcPts val="1800"/>
              </a:spcBef>
            </a:pPr>
            <a:r>
              <a:rPr lang="en-US" sz="2400" dirty="0"/>
              <a:t>CPAP (called mean airway pressure or MAP), along with Fio</a:t>
            </a:r>
            <a:r>
              <a:rPr lang="en-US" sz="2400" baseline="-25000" dirty="0"/>
              <a:t>2</a:t>
            </a:r>
            <a:r>
              <a:rPr lang="en-US" sz="2400" dirty="0"/>
              <a:t> provide oxygenation while oscillations provide CO</a:t>
            </a:r>
            <a:r>
              <a:rPr lang="en-US" sz="2400" baseline="-25000" dirty="0"/>
              <a:t>2</a:t>
            </a:r>
            <a:r>
              <a:rPr lang="en-US" sz="2400" dirty="0"/>
              <a:t> removal. </a:t>
            </a:r>
          </a:p>
          <a:p>
            <a:pPr>
              <a:spcBef>
                <a:spcPts val="1800"/>
              </a:spcBef>
            </a:pPr>
            <a:r>
              <a:rPr lang="en-US" sz="2400" dirty="0"/>
              <a:t>Frequency of oscillations can be set between 3 and 15 Hz (each Hz comprises 60 oscillations). </a:t>
            </a:r>
          </a:p>
          <a:p>
            <a:pPr>
              <a:spcBef>
                <a:spcPts val="1800"/>
              </a:spcBef>
            </a:pPr>
            <a:r>
              <a:rPr lang="en-US" sz="2400" dirty="0"/>
              <a:t>Oscillatory pressure amplitude is controlled by a thumb wheel knob that controls power driving the piston forward. </a:t>
            </a:r>
          </a:p>
          <a:p>
            <a:pPr>
              <a:spcBef>
                <a:spcPts val="1800"/>
              </a:spcBef>
            </a:pPr>
            <a:endParaRPr lang="en-US" sz="2400" dirty="0"/>
          </a:p>
        </p:txBody>
      </p:sp>
    </p:spTree>
    <p:extLst>
      <p:ext uri="{BB962C8B-B14F-4D97-AF65-F5344CB8AC3E}">
        <p14:creationId xmlns:p14="http://schemas.microsoft.com/office/powerpoint/2010/main" val="186548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4325"/>
            <a:ext cx="7886700" cy="1325563"/>
          </a:xfrm>
        </p:spPr>
        <p:txBody>
          <a:bodyPr>
            <a:normAutofit/>
          </a:bodyPr>
          <a:lstStyle/>
          <a:p>
            <a:r>
              <a:rPr lang="en-US" sz="4000" b="0" cap="none" dirty="0"/>
              <a:t>Mode (cont’d)</a:t>
            </a:r>
            <a:endParaRPr lang="en-US" sz="4000" b="0" dirty="0"/>
          </a:p>
        </p:txBody>
      </p:sp>
      <p:sp>
        <p:nvSpPr>
          <p:cNvPr id="3" name="Content Placeholder 2"/>
          <p:cNvSpPr>
            <a:spLocks noGrp="1"/>
          </p:cNvSpPr>
          <p:nvPr>
            <p:ph idx="1"/>
          </p:nvPr>
        </p:nvSpPr>
        <p:spPr>
          <a:xfrm>
            <a:off x="628650" y="1692275"/>
            <a:ext cx="7886700" cy="4851400"/>
          </a:xfrm>
        </p:spPr>
        <p:txBody>
          <a:bodyPr>
            <a:noAutofit/>
          </a:bodyPr>
          <a:lstStyle/>
          <a:p>
            <a:pPr>
              <a:spcBef>
                <a:spcPts val="1800"/>
              </a:spcBef>
            </a:pPr>
            <a:r>
              <a:rPr lang="en-US" sz="2400" dirty="0"/>
              <a:t>Frequency of oscillations is set by the Frequency-Hz control. It is displayed in Hz and each Hz corresponds to 60 cycles per minute. </a:t>
            </a:r>
          </a:p>
          <a:p>
            <a:pPr>
              <a:spcBef>
                <a:spcPts val="1800"/>
              </a:spcBef>
            </a:pPr>
            <a:r>
              <a:rPr lang="en-US" sz="2400" dirty="0"/>
              <a:t>Contrary to conventional ventilation decreasing the Hz tends to increase CO</a:t>
            </a:r>
            <a:r>
              <a:rPr lang="en-US" sz="2400" baseline="-25000" dirty="0"/>
              <a:t>2</a:t>
            </a:r>
            <a:r>
              <a:rPr lang="en-US" sz="2400" dirty="0"/>
              <a:t> removal. The % Inspiratory Time represents the percentage of each respiratory cycle (oscillation) that the piston is moving forward and helps facilitate CO</a:t>
            </a:r>
            <a:r>
              <a:rPr lang="en-US" sz="2400" baseline="-25000" dirty="0"/>
              <a:t>2</a:t>
            </a:r>
            <a:r>
              <a:rPr lang="en-US" sz="2400" dirty="0"/>
              <a:t> removal. </a:t>
            </a:r>
          </a:p>
          <a:p>
            <a:pPr>
              <a:spcBef>
                <a:spcPts val="1800"/>
              </a:spcBef>
            </a:pPr>
            <a:r>
              <a:rPr lang="en-US" sz="2400" dirty="0"/>
              <a:t>The mean airway pressure is adjusted with a control that varies the resistance at the exhalation valve and can be set from approximately 5 to 55 cm H</a:t>
            </a:r>
            <a:r>
              <a:rPr lang="en-US" sz="2400" baseline="-25000" dirty="0"/>
              <a:t>2</a:t>
            </a:r>
            <a:r>
              <a:rPr lang="en-US" sz="2400" dirty="0"/>
              <a:t>O. Since it is not feedback-controlled, the MAP can vary depending on the other settings. </a:t>
            </a:r>
          </a:p>
          <a:p>
            <a:pPr>
              <a:spcBef>
                <a:spcPts val="1800"/>
              </a:spcBef>
            </a:pPr>
            <a:endParaRPr lang="en-US" sz="2400" dirty="0"/>
          </a:p>
        </p:txBody>
      </p:sp>
    </p:spTree>
    <p:extLst>
      <p:ext uri="{BB962C8B-B14F-4D97-AF65-F5344CB8AC3E}">
        <p14:creationId xmlns:p14="http://schemas.microsoft.com/office/powerpoint/2010/main" val="2804036957"/>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9113FD-0E30-4439-B26F-3D09AE4AFCF0}"/>
              </a:ext>
            </a:extLst>
          </p:cNvPr>
          <p:cNvSpPr>
            <a:spLocks noGrp="1"/>
          </p:cNvSpPr>
          <p:nvPr>
            <p:ph type="title"/>
          </p:nvPr>
        </p:nvSpPr>
        <p:spPr/>
        <p:txBody>
          <a:bodyPr>
            <a:normAutofit/>
          </a:bodyPr>
          <a:lstStyle/>
          <a:p>
            <a:r>
              <a:rPr lang="en-US" sz="4000" b="0" cap="none" dirty="0"/>
              <a:t>Mode (cont’d)</a:t>
            </a:r>
            <a:endParaRPr lang="en-US" sz="4000" dirty="0"/>
          </a:p>
        </p:txBody>
      </p:sp>
      <p:sp>
        <p:nvSpPr>
          <p:cNvPr id="3" name="Content Placeholder 2">
            <a:extLst>
              <a:ext uri="{FF2B5EF4-FFF2-40B4-BE49-F238E27FC236}">
                <a16:creationId xmlns="" xmlns:a16="http://schemas.microsoft.com/office/drawing/2014/main" id="{ED9EA489-D148-4360-9299-CE6235F01793}"/>
              </a:ext>
            </a:extLst>
          </p:cNvPr>
          <p:cNvSpPr>
            <a:spLocks noGrp="1"/>
          </p:cNvSpPr>
          <p:nvPr>
            <p:ph idx="1"/>
          </p:nvPr>
        </p:nvSpPr>
        <p:spPr/>
        <p:txBody>
          <a:bodyPr>
            <a:normAutofit/>
          </a:bodyPr>
          <a:lstStyle/>
          <a:p>
            <a:pPr>
              <a:spcBef>
                <a:spcPts val="1800"/>
              </a:spcBef>
            </a:pPr>
            <a:r>
              <a:rPr lang="en-US" sz="2400" dirty="0"/>
              <a:t>There is a sweep gas (called bias flow) that runs continuously through the circuit and it can be set from 0 to 60 L/min. The maximum pressure swing is approximately 140 cm H</a:t>
            </a:r>
            <a:r>
              <a:rPr lang="en-US" sz="2400" baseline="-25000" dirty="0"/>
              <a:t>2</a:t>
            </a:r>
            <a:r>
              <a:rPr lang="en-US" sz="2400" dirty="0"/>
              <a:t>O measured at the patient wye but the actual pressure swings in the trachea would be in range of 10% of this value because of attenuation in tracheal tube. </a:t>
            </a:r>
          </a:p>
          <a:p>
            <a:pPr>
              <a:spcBef>
                <a:spcPts val="1800"/>
              </a:spcBef>
            </a:pPr>
            <a:r>
              <a:rPr lang="en-US" sz="2400" dirty="0"/>
              <a:t>Tidal volumes tend to be small and often close to anatomic dead space. </a:t>
            </a:r>
          </a:p>
          <a:p>
            <a:pPr>
              <a:spcBef>
                <a:spcPts val="1800"/>
              </a:spcBef>
            </a:pPr>
            <a:r>
              <a:rPr lang="en-US" sz="2400" dirty="0"/>
              <a:t>maximum tidal volume will be approximately 250 mL depending on the ventilator settings, tracheal tube size and patient's pulmonary compliance.</a:t>
            </a:r>
          </a:p>
          <a:p>
            <a:pPr>
              <a:spcBef>
                <a:spcPts val="1800"/>
              </a:spcBef>
            </a:pPr>
            <a:endParaRPr lang="en-US" sz="2400" dirty="0"/>
          </a:p>
        </p:txBody>
      </p:sp>
    </p:spTree>
    <p:extLst>
      <p:ext uri="{BB962C8B-B14F-4D97-AF65-F5344CB8AC3E}">
        <p14:creationId xmlns:p14="http://schemas.microsoft.com/office/powerpoint/2010/main" val="82345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cap="none" dirty="0"/>
              <a:t>Circuit</a:t>
            </a:r>
            <a:br>
              <a:rPr lang="en-US" sz="4000" b="0" cap="none" dirty="0"/>
            </a:br>
            <a:r>
              <a:rPr lang="en-US" sz="4000" b="0" cap="none" dirty="0"/>
              <a:t>Special Features</a:t>
            </a:r>
          </a:p>
        </p:txBody>
      </p:sp>
      <p:sp>
        <p:nvSpPr>
          <p:cNvPr id="3" name="Content Placeholder 2"/>
          <p:cNvSpPr>
            <a:spLocks noGrp="1"/>
          </p:cNvSpPr>
          <p:nvPr>
            <p:ph idx="1"/>
          </p:nvPr>
        </p:nvSpPr>
        <p:spPr>
          <a:xfrm>
            <a:off x="628650" y="2187575"/>
            <a:ext cx="7886700" cy="3070225"/>
          </a:xfrm>
        </p:spPr>
        <p:txBody>
          <a:bodyPr/>
          <a:lstStyle/>
          <a:p>
            <a:r>
              <a:rPr lang="en-US" dirty="0"/>
              <a:t>The Vyaire 3100B has to be used with a specifically designed circuit and humidifier.</a:t>
            </a:r>
            <a:r>
              <a:rPr lang="en-US" baseline="30000" dirty="0"/>
              <a:t>18</a:t>
            </a:r>
            <a:r>
              <a:rPr lang="en-US" dirty="0"/>
              <a:t> </a:t>
            </a:r>
          </a:p>
          <a:p>
            <a:endParaRPr lang="en-US" dirty="0"/>
          </a:p>
        </p:txBody>
      </p:sp>
    </p:spTree>
    <p:extLst>
      <p:ext uri="{BB962C8B-B14F-4D97-AF65-F5344CB8AC3E}">
        <p14:creationId xmlns:p14="http://schemas.microsoft.com/office/powerpoint/2010/main" val="274862740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1.17\productions\ART\ART PROCESS\PPT Process\JBL_PPT\Shelledy_171101_Ancillaries\Images\Chapter 04\Tab04_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338614"/>
            <a:ext cx="3673475" cy="589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80166"/>
      </p:ext>
    </p:extLst>
  </p:cSld>
  <p:clrMapOvr>
    <a:masterClrMapping/>
  </p:clrMapOvr>
  <mc:AlternateContent xmlns:mc="http://schemas.openxmlformats.org/markup-compatibility/2006" xmlns:p14="http://schemas.microsoft.com/office/powerpoint/2010/main">
    <mc:Choice Requires="p14">
      <p:transition p14:dur="250" advClick="0" advTm="5000"/>
    </mc:Choice>
    <mc:Fallback xmlns="">
      <p:transition advClick="0" advTm="5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878</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Chapter 4:  Section III  High-frequency Ventilators  Vyaire 3100B High-frequency Oscillator Percussionaire VDR-4 Bunnell Life Pulse </vt:lpstr>
      <vt:lpstr>High-frequency Ventilators Vyaire 3100B High-frequency Oscillator   </vt:lpstr>
      <vt:lpstr>PowerPoint Presentation</vt:lpstr>
      <vt:lpstr>PowerPoint Presentation</vt:lpstr>
      <vt:lpstr>Mode</vt:lpstr>
      <vt:lpstr>Mode (cont’d)</vt:lpstr>
      <vt:lpstr>Mode (cont’d)</vt:lpstr>
      <vt:lpstr>Circuit Special Features</vt:lpstr>
      <vt:lpstr>PowerPoint Presentation</vt:lpstr>
      <vt:lpstr>Percussionaire VDR-4</vt:lpstr>
      <vt:lpstr>PowerPoint Presentation</vt:lpstr>
      <vt:lpstr>PowerPoint Presentation</vt:lpstr>
      <vt:lpstr>PowerPoint Presentation</vt:lpstr>
      <vt:lpstr>Mode (HFPV)</vt:lpstr>
      <vt:lpstr>Mode (HFPV) (cont’d)</vt:lpstr>
      <vt:lpstr>Bunnell Life Pulse</vt:lpstr>
      <vt:lpstr>PowerPoint Presentation</vt:lpstr>
      <vt:lpstr>PowerPoint Presentation</vt:lpstr>
      <vt:lpstr>Mode</vt:lpstr>
      <vt:lpstr>PowerPoint Presentation</vt:lpstr>
      <vt:lpstr>PowerPoint Presentation</vt:lpstr>
    </vt:vector>
  </TitlesOfParts>
  <Company>UTHSCSA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III Chapter 4</dc:title>
  <dc:creator>Flack, Corey</dc:creator>
  <cp:lastModifiedBy>suganya venkatesan</cp:lastModifiedBy>
  <cp:revision>20</cp:revision>
  <dcterms:created xsi:type="dcterms:W3CDTF">2019-01-08T15:10:32Z</dcterms:created>
  <dcterms:modified xsi:type="dcterms:W3CDTF">2019-03-29T10:00:13Z</dcterms:modified>
</cp:coreProperties>
</file>