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08" r:id="rId3"/>
    <p:sldId id="311" r:id="rId4"/>
    <p:sldId id="309" r:id="rId5"/>
    <p:sldId id="312" r:id="rId6"/>
    <p:sldId id="310" r:id="rId7"/>
    <p:sldId id="313" r:id="rId8"/>
    <p:sldId id="259" r:id="rId9"/>
    <p:sldId id="260" r:id="rId10"/>
    <p:sldId id="314" r:id="rId11"/>
    <p:sldId id="261" r:id="rId12"/>
    <p:sldId id="331" r:id="rId13"/>
    <p:sldId id="265" r:id="rId14"/>
    <p:sldId id="315" r:id="rId15"/>
    <p:sldId id="266" r:id="rId16"/>
    <p:sldId id="267" r:id="rId17"/>
    <p:sldId id="269" r:id="rId18"/>
    <p:sldId id="316" r:id="rId19"/>
    <p:sldId id="271" r:id="rId20"/>
    <p:sldId id="272" r:id="rId21"/>
    <p:sldId id="317" r:id="rId22"/>
    <p:sldId id="318" r:id="rId23"/>
    <p:sldId id="273" r:id="rId24"/>
    <p:sldId id="319" r:id="rId25"/>
    <p:sldId id="320" r:id="rId26"/>
    <p:sldId id="275" r:id="rId27"/>
    <p:sldId id="321" r:id="rId28"/>
    <p:sldId id="276" r:id="rId29"/>
    <p:sldId id="274" r:id="rId30"/>
    <p:sldId id="277" r:id="rId31"/>
    <p:sldId id="278" r:id="rId32"/>
    <p:sldId id="322" r:id="rId33"/>
    <p:sldId id="279" r:id="rId34"/>
    <p:sldId id="323" r:id="rId35"/>
    <p:sldId id="281" r:id="rId36"/>
    <p:sldId id="282" r:id="rId37"/>
    <p:sldId id="283" r:id="rId38"/>
    <p:sldId id="284" r:id="rId39"/>
    <p:sldId id="285" r:id="rId40"/>
    <p:sldId id="286" r:id="rId41"/>
    <p:sldId id="324" r:id="rId42"/>
    <p:sldId id="287" r:id="rId43"/>
    <p:sldId id="325" r:id="rId44"/>
    <p:sldId id="288" r:id="rId45"/>
    <p:sldId id="326" r:id="rId46"/>
    <p:sldId id="289" r:id="rId47"/>
    <p:sldId id="332" r:id="rId48"/>
    <p:sldId id="293" r:id="rId49"/>
    <p:sldId id="294" r:id="rId50"/>
    <p:sldId id="295" r:id="rId51"/>
    <p:sldId id="296" r:id="rId52"/>
    <p:sldId id="297" r:id="rId53"/>
    <p:sldId id="298" r:id="rId54"/>
    <p:sldId id="299" r:id="rId55"/>
    <p:sldId id="327" r:id="rId56"/>
    <p:sldId id="300" r:id="rId57"/>
    <p:sldId id="301" r:id="rId58"/>
    <p:sldId id="328" r:id="rId59"/>
    <p:sldId id="302" r:id="rId60"/>
    <p:sldId id="304" r:id="rId61"/>
    <p:sldId id="329" r:id="rId62"/>
    <p:sldId id="305" r:id="rId63"/>
    <p:sldId id="303" r:id="rId64"/>
    <p:sldId id="306" r:id="rId65"/>
    <p:sldId id="307" r:id="rId66"/>
    <p:sldId id="33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BD810-B818-44F8-A977-2E8969F459A8}" v="190" dt="2019-02-05T14:41:08.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2" autoAdjust="0"/>
    <p:restoredTop sz="95540" autoAdjust="0"/>
  </p:normalViewPr>
  <p:slideViewPr>
    <p:cSldViewPr snapToGrid="0">
      <p:cViewPr>
        <p:scale>
          <a:sx n="87" d="100"/>
          <a:sy n="87" d="100"/>
        </p:scale>
        <p:origin x="-13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779BD810-B818-44F8-A977-2E8969F459A8}"/>
    <pc:docChg chg="undo custSel addSld modSld">
      <pc:chgData name="Kathy Moczerniak" userId="482eff44a8730993" providerId="LiveId" clId="{779BD810-B818-44F8-A977-2E8969F459A8}" dt="2019-02-05T14:41:08.228" v="1626" actId="20577"/>
      <pc:docMkLst>
        <pc:docMk/>
      </pc:docMkLst>
      <pc:sldChg chg="modSp">
        <pc:chgData name="Kathy Moczerniak" userId="482eff44a8730993" providerId="LiveId" clId="{779BD810-B818-44F8-A977-2E8969F459A8}" dt="2019-02-05T14:40:22.368" v="1610" actId="20577"/>
        <pc:sldMkLst>
          <pc:docMk/>
          <pc:sldMk cId="925868070" sldId="256"/>
        </pc:sldMkLst>
        <pc:spChg chg="mod">
          <ac:chgData name="Kathy Moczerniak" userId="482eff44a8730993" providerId="LiveId" clId="{779BD810-B818-44F8-A977-2E8969F459A8}" dt="2019-02-05T14:40:22.368" v="1610" actId="20577"/>
          <ac:spMkLst>
            <pc:docMk/>
            <pc:sldMk cId="925868070" sldId="256"/>
            <ac:spMk id="2" creationId="{00000000-0000-0000-0000-000000000000}"/>
          </ac:spMkLst>
        </pc:spChg>
      </pc:sldChg>
      <pc:sldChg chg="modSp">
        <pc:chgData name="Kathy Moczerniak" userId="482eff44a8730993" providerId="LiveId" clId="{779BD810-B818-44F8-A977-2E8969F459A8}" dt="2019-01-27T21:32:46.132" v="149"/>
        <pc:sldMkLst>
          <pc:docMk/>
          <pc:sldMk cId="905131809" sldId="259"/>
        </pc:sldMkLst>
        <pc:spChg chg="mod">
          <ac:chgData name="Kathy Moczerniak" userId="482eff44a8730993" providerId="LiveId" clId="{779BD810-B818-44F8-A977-2E8969F459A8}" dt="2019-01-27T21:32:46.132" v="149"/>
          <ac:spMkLst>
            <pc:docMk/>
            <pc:sldMk cId="905131809" sldId="259"/>
            <ac:spMk id="2" creationId="{00000000-0000-0000-0000-000000000000}"/>
          </ac:spMkLst>
        </pc:spChg>
      </pc:sldChg>
      <pc:sldChg chg="modSp">
        <pc:chgData name="Kathy Moczerniak" userId="482eff44a8730993" providerId="LiveId" clId="{779BD810-B818-44F8-A977-2E8969F459A8}" dt="2019-02-05T14:41:08.228" v="1626" actId="20577"/>
        <pc:sldMkLst>
          <pc:docMk/>
          <pc:sldMk cId="1000748833" sldId="260"/>
        </pc:sldMkLst>
        <pc:spChg chg="mod">
          <ac:chgData name="Kathy Moczerniak" userId="482eff44a8730993" providerId="LiveId" clId="{779BD810-B818-44F8-A977-2E8969F459A8}" dt="2019-01-27T21:33:01.418" v="151"/>
          <ac:spMkLst>
            <pc:docMk/>
            <pc:sldMk cId="1000748833" sldId="260"/>
            <ac:spMk id="2" creationId="{00000000-0000-0000-0000-000000000000}"/>
          </ac:spMkLst>
        </pc:spChg>
        <pc:spChg chg="mod">
          <ac:chgData name="Kathy Moczerniak" userId="482eff44a8730993" providerId="LiveId" clId="{779BD810-B818-44F8-A977-2E8969F459A8}" dt="2019-02-05T14:41:08.228" v="1626" actId="20577"/>
          <ac:spMkLst>
            <pc:docMk/>
            <pc:sldMk cId="1000748833" sldId="260"/>
            <ac:spMk id="3" creationId="{00000000-0000-0000-0000-000000000000}"/>
          </ac:spMkLst>
        </pc:spChg>
      </pc:sldChg>
      <pc:sldChg chg="modSp">
        <pc:chgData name="Kathy Moczerniak" userId="482eff44a8730993" providerId="LiveId" clId="{779BD810-B818-44F8-A977-2E8969F459A8}" dt="2019-02-05T14:30:17.942" v="1448" actId="12"/>
        <pc:sldMkLst>
          <pc:docMk/>
          <pc:sldMk cId="1947005527" sldId="265"/>
        </pc:sldMkLst>
        <pc:spChg chg="mod">
          <ac:chgData name="Kathy Moczerniak" userId="482eff44a8730993" providerId="LiveId" clId="{779BD810-B818-44F8-A977-2E8969F459A8}" dt="2019-01-27T21:37:36.315" v="194" actId="20577"/>
          <ac:spMkLst>
            <pc:docMk/>
            <pc:sldMk cId="1947005527" sldId="265"/>
            <ac:spMk id="2" creationId="{00000000-0000-0000-0000-000000000000}"/>
          </ac:spMkLst>
        </pc:spChg>
        <pc:spChg chg="mod">
          <ac:chgData name="Kathy Moczerniak" userId="482eff44a8730993" providerId="LiveId" clId="{779BD810-B818-44F8-A977-2E8969F459A8}" dt="2019-02-05T14:30:17.942" v="1448" actId="12"/>
          <ac:spMkLst>
            <pc:docMk/>
            <pc:sldMk cId="1947005527" sldId="265"/>
            <ac:spMk id="3" creationId="{00000000-0000-0000-0000-000000000000}"/>
          </ac:spMkLst>
        </pc:spChg>
      </pc:sldChg>
      <pc:sldChg chg="modSp">
        <pc:chgData name="Kathy Moczerniak" userId="482eff44a8730993" providerId="LiveId" clId="{779BD810-B818-44F8-A977-2E8969F459A8}" dt="2019-02-05T14:37:55.153" v="1580" actId="20577"/>
        <pc:sldMkLst>
          <pc:docMk/>
          <pc:sldMk cId="2608458600" sldId="266"/>
        </pc:sldMkLst>
        <pc:spChg chg="mod">
          <ac:chgData name="Kathy Moczerniak" userId="482eff44a8730993" providerId="LiveId" clId="{779BD810-B818-44F8-A977-2E8969F459A8}" dt="2019-01-27T21:43:27.586" v="255" actId="1076"/>
          <ac:spMkLst>
            <pc:docMk/>
            <pc:sldMk cId="2608458600" sldId="266"/>
            <ac:spMk id="2" creationId="{00000000-0000-0000-0000-000000000000}"/>
          </ac:spMkLst>
        </pc:spChg>
        <pc:spChg chg="mod">
          <ac:chgData name="Kathy Moczerniak" userId="482eff44a8730993" providerId="LiveId" clId="{779BD810-B818-44F8-A977-2E8969F459A8}" dt="2019-02-05T14:37:55.153" v="1580" actId="20577"/>
          <ac:spMkLst>
            <pc:docMk/>
            <pc:sldMk cId="2608458600" sldId="266"/>
            <ac:spMk id="3" creationId="{00000000-0000-0000-0000-000000000000}"/>
          </ac:spMkLst>
        </pc:spChg>
      </pc:sldChg>
      <pc:sldChg chg="modSp">
        <pc:chgData name="Kathy Moczerniak" userId="482eff44a8730993" providerId="LiveId" clId="{779BD810-B818-44F8-A977-2E8969F459A8}" dt="2019-02-05T14:30:38.556" v="1454" actId="12"/>
        <pc:sldMkLst>
          <pc:docMk/>
          <pc:sldMk cId="2873211639" sldId="269"/>
        </pc:sldMkLst>
        <pc:spChg chg="mod">
          <ac:chgData name="Kathy Moczerniak" userId="482eff44a8730993" providerId="LiveId" clId="{779BD810-B818-44F8-A977-2E8969F459A8}" dt="2019-01-27T21:48:07.516" v="294" actId="14100"/>
          <ac:spMkLst>
            <pc:docMk/>
            <pc:sldMk cId="2873211639" sldId="269"/>
            <ac:spMk id="2" creationId="{00000000-0000-0000-0000-000000000000}"/>
          </ac:spMkLst>
        </pc:spChg>
        <pc:spChg chg="mod">
          <ac:chgData name="Kathy Moczerniak" userId="482eff44a8730993" providerId="LiveId" clId="{779BD810-B818-44F8-A977-2E8969F459A8}" dt="2019-02-05T14:30:38.556" v="1454" actId="12"/>
          <ac:spMkLst>
            <pc:docMk/>
            <pc:sldMk cId="2873211639" sldId="269"/>
            <ac:spMk id="3" creationId="{00000000-0000-0000-0000-000000000000}"/>
          </ac:spMkLst>
        </pc:spChg>
      </pc:sldChg>
      <pc:sldChg chg="modSp">
        <pc:chgData name="Kathy Moczerniak" userId="482eff44a8730993" providerId="LiveId" clId="{779BD810-B818-44F8-A977-2E8969F459A8}" dt="2019-02-05T14:30:53.227" v="1458" actId="12"/>
        <pc:sldMkLst>
          <pc:docMk/>
          <pc:sldMk cId="2553936312" sldId="272"/>
        </pc:sldMkLst>
        <pc:spChg chg="mod">
          <ac:chgData name="Kathy Moczerniak" userId="482eff44a8730993" providerId="LiveId" clId="{779BD810-B818-44F8-A977-2E8969F459A8}" dt="2019-01-27T22:02:06.649" v="367" actId="20577"/>
          <ac:spMkLst>
            <pc:docMk/>
            <pc:sldMk cId="2553936312" sldId="272"/>
            <ac:spMk id="2" creationId="{00000000-0000-0000-0000-000000000000}"/>
          </ac:spMkLst>
        </pc:spChg>
        <pc:spChg chg="mod">
          <ac:chgData name="Kathy Moczerniak" userId="482eff44a8730993" providerId="LiveId" clId="{779BD810-B818-44F8-A977-2E8969F459A8}" dt="2019-02-05T14:30:53.227" v="1458" actId="12"/>
          <ac:spMkLst>
            <pc:docMk/>
            <pc:sldMk cId="2553936312" sldId="272"/>
            <ac:spMk id="3" creationId="{00000000-0000-0000-0000-000000000000}"/>
          </ac:spMkLst>
        </pc:spChg>
      </pc:sldChg>
      <pc:sldChg chg="modSp">
        <pc:chgData name="Kathy Moczerniak" userId="482eff44a8730993" providerId="LiveId" clId="{779BD810-B818-44F8-A977-2E8969F459A8}" dt="2019-02-05T14:31:51.470" v="1470" actId="1076"/>
        <pc:sldMkLst>
          <pc:docMk/>
          <pc:sldMk cId="2356314472" sldId="273"/>
        </pc:sldMkLst>
        <pc:spChg chg="mod">
          <ac:chgData name="Kathy Moczerniak" userId="482eff44a8730993" providerId="LiveId" clId="{779BD810-B818-44F8-A977-2E8969F459A8}" dt="2019-01-27T22:07:42.024" v="446" actId="20577"/>
          <ac:spMkLst>
            <pc:docMk/>
            <pc:sldMk cId="2356314472" sldId="273"/>
            <ac:spMk id="2" creationId="{00000000-0000-0000-0000-000000000000}"/>
          </ac:spMkLst>
        </pc:spChg>
        <pc:spChg chg="mod">
          <ac:chgData name="Kathy Moczerniak" userId="482eff44a8730993" providerId="LiveId" clId="{779BD810-B818-44F8-A977-2E8969F459A8}" dt="2019-02-05T14:31:51.470" v="1470" actId="1076"/>
          <ac:spMkLst>
            <pc:docMk/>
            <pc:sldMk cId="2356314472" sldId="273"/>
            <ac:spMk id="3" creationId="{00000000-0000-0000-0000-000000000000}"/>
          </ac:spMkLst>
        </pc:spChg>
      </pc:sldChg>
      <pc:sldChg chg="modSp">
        <pc:chgData name="Kathy Moczerniak" userId="482eff44a8730993" providerId="LiveId" clId="{779BD810-B818-44F8-A977-2E8969F459A8}" dt="2019-02-05T14:32:55.592" v="1486" actId="12"/>
        <pc:sldMkLst>
          <pc:docMk/>
          <pc:sldMk cId="1576639121" sldId="274"/>
        </pc:sldMkLst>
        <pc:spChg chg="mod">
          <ac:chgData name="Kathy Moczerniak" userId="482eff44a8730993" providerId="LiveId" clId="{779BD810-B818-44F8-A977-2E8969F459A8}" dt="2019-01-27T22:19:07.883" v="589" actId="20577"/>
          <ac:spMkLst>
            <pc:docMk/>
            <pc:sldMk cId="1576639121" sldId="274"/>
            <ac:spMk id="2" creationId="{00000000-0000-0000-0000-000000000000}"/>
          </ac:spMkLst>
        </pc:spChg>
        <pc:spChg chg="mod">
          <ac:chgData name="Kathy Moczerniak" userId="482eff44a8730993" providerId="LiveId" clId="{779BD810-B818-44F8-A977-2E8969F459A8}" dt="2019-02-05T14:32:55.592" v="1486" actId="12"/>
          <ac:spMkLst>
            <pc:docMk/>
            <pc:sldMk cId="1576639121" sldId="274"/>
            <ac:spMk id="3" creationId="{00000000-0000-0000-0000-000000000000}"/>
          </ac:spMkLst>
        </pc:spChg>
      </pc:sldChg>
      <pc:sldChg chg="modSp">
        <pc:chgData name="Kathy Moczerniak" userId="482eff44a8730993" providerId="LiveId" clId="{779BD810-B818-44F8-A977-2E8969F459A8}" dt="2019-02-05T14:32:24.493" v="1482" actId="20577"/>
        <pc:sldMkLst>
          <pc:docMk/>
          <pc:sldMk cId="597506674" sldId="275"/>
        </pc:sldMkLst>
        <pc:spChg chg="mod">
          <ac:chgData name="Kathy Moczerniak" userId="482eff44a8730993" providerId="LiveId" clId="{779BD810-B818-44F8-A977-2E8969F459A8}" dt="2019-01-27T22:12:14.478" v="535"/>
          <ac:spMkLst>
            <pc:docMk/>
            <pc:sldMk cId="597506674" sldId="275"/>
            <ac:spMk id="2" creationId="{00000000-0000-0000-0000-000000000000}"/>
          </ac:spMkLst>
        </pc:spChg>
        <pc:spChg chg="mod">
          <ac:chgData name="Kathy Moczerniak" userId="482eff44a8730993" providerId="LiveId" clId="{779BD810-B818-44F8-A977-2E8969F459A8}" dt="2019-02-05T14:32:24.493" v="1482" actId="20577"/>
          <ac:spMkLst>
            <pc:docMk/>
            <pc:sldMk cId="597506674" sldId="275"/>
            <ac:spMk id="3" creationId="{00000000-0000-0000-0000-000000000000}"/>
          </ac:spMkLst>
        </pc:spChg>
      </pc:sldChg>
      <pc:sldChg chg="modSp">
        <pc:chgData name="Kathy Moczerniak" userId="482eff44a8730993" providerId="LiveId" clId="{779BD810-B818-44F8-A977-2E8969F459A8}" dt="2019-02-05T14:32:49.454" v="1484" actId="12"/>
        <pc:sldMkLst>
          <pc:docMk/>
          <pc:sldMk cId="1315789815" sldId="276"/>
        </pc:sldMkLst>
        <pc:spChg chg="mod">
          <ac:chgData name="Kathy Moczerniak" userId="482eff44a8730993" providerId="LiveId" clId="{779BD810-B818-44F8-A977-2E8969F459A8}" dt="2019-01-27T22:16:21.635" v="571" actId="27636"/>
          <ac:spMkLst>
            <pc:docMk/>
            <pc:sldMk cId="1315789815" sldId="276"/>
            <ac:spMk id="2" creationId="{00000000-0000-0000-0000-000000000000}"/>
          </ac:spMkLst>
        </pc:spChg>
        <pc:spChg chg="mod">
          <ac:chgData name="Kathy Moczerniak" userId="482eff44a8730993" providerId="LiveId" clId="{779BD810-B818-44F8-A977-2E8969F459A8}" dt="2019-02-05T14:32:49.454" v="1484" actId="12"/>
          <ac:spMkLst>
            <pc:docMk/>
            <pc:sldMk cId="1315789815" sldId="276"/>
            <ac:spMk id="3" creationId="{00000000-0000-0000-0000-000000000000}"/>
          </ac:spMkLst>
        </pc:spChg>
      </pc:sldChg>
      <pc:sldChg chg="modSp">
        <pc:chgData name="Kathy Moczerniak" userId="482eff44a8730993" providerId="LiveId" clId="{779BD810-B818-44F8-A977-2E8969F459A8}" dt="2019-02-05T14:33:02.078" v="1488" actId="12"/>
        <pc:sldMkLst>
          <pc:docMk/>
          <pc:sldMk cId="2107387423" sldId="278"/>
        </pc:sldMkLst>
        <pc:spChg chg="mod">
          <ac:chgData name="Kathy Moczerniak" userId="482eff44a8730993" providerId="LiveId" clId="{779BD810-B818-44F8-A977-2E8969F459A8}" dt="2019-01-27T22:26:39.733" v="663" actId="20577"/>
          <ac:spMkLst>
            <pc:docMk/>
            <pc:sldMk cId="2107387423" sldId="278"/>
            <ac:spMk id="2" creationId="{00000000-0000-0000-0000-000000000000}"/>
          </ac:spMkLst>
        </pc:spChg>
        <pc:spChg chg="mod">
          <ac:chgData name="Kathy Moczerniak" userId="482eff44a8730993" providerId="LiveId" clId="{779BD810-B818-44F8-A977-2E8969F459A8}" dt="2019-02-05T14:33:02.078" v="1488" actId="12"/>
          <ac:spMkLst>
            <pc:docMk/>
            <pc:sldMk cId="2107387423" sldId="278"/>
            <ac:spMk id="3" creationId="{00000000-0000-0000-0000-000000000000}"/>
          </ac:spMkLst>
        </pc:spChg>
      </pc:sldChg>
      <pc:sldChg chg="modSp">
        <pc:chgData name="Kathy Moczerniak" userId="482eff44a8730993" providerId="LiveId" clId="{779BD810-B818-44F8-A977-2E8969F459A8}" dt="2019-02-05T14:33:20.345" v="1493" actId="12"/>
        <pc:sldMkLst>
          <pc:docMk/>
          <pc:sldMk cId="4252219765" sldId="279"/>
        </pc:sldMkLst>
        <pc:spChg chg="mod">
          <ac:chgData name="Kathy Moczerniak" userId="482eff44a8730993" providerId="LiveId" clId="{779BD810-B818-44F8-A977-2E8969F459A8}" dt="2019-01-27T22:27:44.098" v="667" actId="20577"/>
          <ac:spMkLst>
            <pc:docMk/>
            <pc:sldMk cId="4252219765" sldId="279"/>
            <ac:spMk id="2" creationId="{00000000-0000-0000-0000-000000000000}"/>
          </ac:spMkLst>
        </pc:spChg>
        <pc:spChg chg="mod">
          <ac:chgData name="Kathy Moczerniak" userId="482eff44a8730993" providerId="LiveId" clId="{779BD810-B818-44F8-A977-2E8969F459A8}" dt="2019-02-05T14:33:20.345" v="1493" actId="12"/>
          <ac:spMkLst>
            <pc:docMk/>
            <pc:sldMk cId="4252219765" sldId="279"/>
            <ac:spMk id="3" creationId="{00000000-0000-0000-0000-000000000000}"/>
          </ac:spMkLst>
        </pc:spChg>
      </pc:sldChg>
      <pc:sldChg chg="modSp">
        <pc:chgData name="Kathy Moczerniak" userId="482eff44a8730993" providerId="LiveId" clId="{779BD810-B818-44F8-A977-2E8969F459A8}" dt="2019-02-05T14:33:45.180" v="1497" actId="12"/>
        <pc:sldMkLst>
          <pc:docMk/>
          <pc:sldMk cId="2772473552" sldId="281"/>
        </pc:sldMkLst>
        <pc:spChg chg="mod">
          <ac:chgData name="Kathy Moczerniak" userId="482eff44a8730993" providerId="LiveId" clId="{779BD810-B818-44F8-A977-2E8969F459A8}" dt="2019-01-27T22:33:41.121" v="706" actId="14100"/>
          <ac:spMkLst>
            <pc:docMk/>
            <pc:sldMk cId="2772473552" sldId="281"/>
            <ac:spMk id="2" creationId="{00000000-0000-0000-0000-000000000000}"/>
          </ac:spMkLst>
        </pc:spChg>
        <pc:spChg chg="mod">
          <ac:chgData name="Kathy Moczerniak" userId="482eff44a8730993" providerId="LiveId" clId="{779BD810-B818-44F8-A977-2E8969F459A8}" dt="2019-02-05T14:33:45.180" v="1497" actId="12"/>
          <ac:spMkLst>
            <pc:docMk/>
            <pc:sldMk cId="2772473552" sldId="281"/>
            <ac:spMk id="3" creationId="{00000000-0000-0000-0000-000000000000}"/>
          </ac:spMkLst>
        </pc:spChg>
      </pc:sldChg>
      <pc:sldChg chg="modSp">
        <pc:chgData name="Kathy Moczerniak" userId="482eff44a8730993" providerId="LiveId" clId="{779BD810-B818-44F8-A977-2E8969F459A8}" dt="2019-02-05T14:33:51.259" v="1499" actId="12"/>
        <pc:sldMkLst>
          <pc:docMk/>
          <pc:sldMk cId="2224656288" sldId="282"/>
        </pc:sldMkLst>
        <pc:spChg chg="mod">
          <ac:chgData name="Kathy Moczerniak" userId="482eff44a8730993" providerId="LiveId" clId="{779BD810-B818-44F8-A977-2E8969F459A8}" dt="2019-01-27T22:36:32.273" v="745" actId="20577"/>
          <ac:spMkLst>
            <pc:docMk/>
            <pc:sldMk cId="2224656288" sldId="282"/>
            <ac:spMk id="2" creationId="{00000000-0000-0000-0000-000000000000}"/>
          </ac:spMkLst>
        </pc:spChg>
        <pc:spChg chg="mod">
          <ac:chgData name="Kathy Moczerniak" userId="482eff44a8730993" providerId="LiveId" clId="{779BD810-B818-44F8-A977-2E8969F459A8}" dt="2019-02-05T14:33:51.259" v="1499" actId="12"/>
          <ac:spMkLst>
            <pc:docMk/>
            <pc:sldMk cId="2224656288" sldId="282"/>
            <ac:spMk id="3" creationId="{00000000-0000-0000-0000-000000000000}"/>
          </ac:spMkLst>
        </pc:spChg>
      </pc:sldChg>
      <pc:sldChg chg="modSp">
        <pc:chgData name="Kathy Moczerniak" userId="482eff44a8730993" providerId="LiveId" clId="{779BD810-B818-44F8-A977-2E8969F459A8}" dt="2019-02-05T14:34:20.023" v="1504" actId="1076"/>
        <pc:sldMkLst>
          <pc:docMk/>
          <pc:sldMk cId="683511660" sldId="284"/>
        </pc:sldMkLst>
        <pc:spChg chg="mod">
          <ac:chgData name="Kathy Moczerniak" userId="482eff44a8730993" providerId="LiveId" clId="{779BD810-B818-44F8-A977-2E8969F459A8}" dt="2019-01-27T22:38:13.361" v="772" actId="20577"/>
          <ac:spMkLst>
            <pc:docMk/>
            <pc:sldMk cId="683511660" sldId="284"/>
            <ac:spMk id="2" creationId="{00000000-0000-0000-0000-000000000000}"/>
          </ac:spMkLst>
        </pc:spChg>
        <pc:spChg chg="mod">
          <ac:chgData name="Kathy Moczerniak" userId="482eff44a8730993" providerId="LiveId" clId="{779BD810-B818-44F8-A977-2E8969F459A8}" dt="2019-02-05T14:34:20.023" v="1504" actId="1076"/>
          <ac:spMkLst>
            <pc:docMk/>
            <pc:sldMk cId="683511660" sldId="284"/>
            <ac:spMk id="3" creationId="{00000000-0000-0000-0000-000000000000}"/>
          </ac:spMkLst>
        </pc:spChg>
      </pc:sldChg>
      <pc:sldChg chg="modSp">
        <pc:chgData name="Kathy Moczerniak" userId="482eff44a8730993" providerId="LiveId" clId="{779BD810-B818-44F8-A977-2E8969F459A8}" dt="2019-02-05T14:34:52.705" v="1506" actId="12"/>
        <pc:sldMkLst>
          <pc:docMk/>
          <pc:sldMk cId="2071625214" sldId="286"/>
        </pc:sldMkLst>
        <pc:spChg chg="mod">
          <ac:chgData name="Kathy Moczerniak" userId="482eff44a8730993" providerId="LiveId" clId="{779BD810-B818-44F8-A977-2E8969F459A8}" dt="2019-01-27T22:43:25.276" v="844" actId="20577"/>
          <ac:spMkLst>
            <pc:docMk/>
            <pc:sldMk cId="2071625214" sldId="286"/>
            <ac:spMk id="2" creationId="{00000000-0000-0000-0000-000000000000}"/>
          </ac:spMkLst>
        </pc:spChg>
        <pc:spChg chg="mod">
          <ac:chgData name="Kathy Moczerniak" userId="482eff44a8730993" providerId="LiveId" clId="{779BD810-B818-44F8-A977-2E8969F459A8}" dt="2019-02-05T14:34:52.705" v="1506" actId="12"/>
          <ac:spMkLst>
            <pc:docMk/>
            <pc:sldMk cId="2071625214" sldId="286"/>
            <ac:spMk id="3" creationId="{00000000-0000-0000-0000-000000000000}"/>
          </ac:spMkLst>
        </pc:spChg>
      </pc:sldChg>
      <pc:sldChg chg="modSp">
        <pc:chgData name="Kathy Moczerniak" userId="482eff44a8730993" providerId="LiveId" clId="{779BD810-B818-44F8-A977-2E8969F459A8}" dt="2019-02-05T14:38:58.462" v="1602" actId="20577"/>
        <pc:sldMkLst>
          <pc:docMk/>
          <pc:sldMk cId="299993311" sldId="287"/>
        </pc:sldMkLst>
        <pc:spChg chg="mod">
          <ac:chgData name="Kathy Moczerniak" userId="482eff44a8730993" providerId="LiveId" clId="{779BD810-B818-44F8-A977-2E8969F459A8}" dt="2019-01-27T22:47:20.660" v="885" actId="1076"/>
          <ac:spMkLst>
            <pc:docMk/>
            <pc:sldMk cId="299993311" sldId="287"/>
            <ac:spMk id="2" creationId="{00000000-0000-0000-0000-000000000000}"/>
          </ac:spMkLst>
        </pc:spChg>
        <pc:spChg chg="mod">
          <ac:chgData name="Kathy Moczerniak" userId="482eff44a8730993" providerId="LiveId" clId="{779BD810-B818-44F8-A977-2E8969F459A8}" dt="2019-02-05T14:38:58.462" v="1602" actId="20577"/>
          <ac:spMkLst>
            <pc:docMk/>
            <pc:sldMk cId="299993311" sldId="287"/>
            <ac:spMk id="3" creationId="{00000000-0000-0000-0000-000000000000}"/>
          </ac:spMkLst>
        </pc:spChg>
      </pc:sldChg>
      <pc:sldChg chg="modSp">
        <pc:chgData name="Kathy Moczerniak" userId="482eff44a8730993" providerId="LiveId" clId="{779BD810-B818-44F8-A977-2E8969F459A8}" dt="2019-02-05T14:35:25.166" v="1514" actId="12"/>
        <pc:sldMkLst>
          <pc:docMk/>
          <pc:sldMk cId="2618378194" sldId="288"/>
        </pc:sldMkLst>
        <pc:spChg chg="mod">
          <ac:chgData name="Kathy Moczerniak" userId="482eff44a8730993" providerId="LiveId" clId="{779BD810-B818-44F8-A977-2E8969F459A8}" dt="2019-01-27T22:48:27.629" v="892" actId="20577"/>
          <ac:spMkLst>
            <pc:docMk/>
            <pc:sldMk cId="2618378194" sldId="288"/>
            <ac:spMk id="2" creationId="{00000000-0000-0000-0000-000000000000}"/>
          </ac:spMkLst>
        </pc:spChg>
        <pc:spChg chg="mod">
          <ac:chgData name="Kathy Moczerniak" userId="482eff44a8730993" providerId="LiveId" clId="{779BD810-B818-44F8-A977-2E8969F459A8}" dt="2019-02-05T14:35:25.166" v="1514" actId="12"/>
          <ac:spMkLst>
            <pc:docMk/>
            <pc:sldMk cId="2618378194" sldId="288"/>
            <ac:spMk id="3" creationId="{00000000-0000-0000-0000-000000000000}"/>
          </ac:spMkLst>
        </pc:spChg>
      </pc:sldChg>
      <pc:sldChg chg="modSp">
        <pc:chgData name="Kathy Moczerniak" userId="482eff44a8730993" providerId="LiveId" clId="{779BD810-B818-44F8-A977-2E8969F459A8}" dt="2019-02-05T14:35:39.533" v="1524" actId="20577"/>
        <pc:sldMkLst>
          <pc:docMk/>
          <pc:sldMk cId="2229923819" sldId="293"/>
        </pc:sldMkLst>
        <pc:spChg chg="mod">
          <ac:chgData name="Kathy Moczerniak" userId="482eff44a8730993" providerId="LiveId" clId="{779BD810-B818-44F8-A977-2E8969F459A8}" dt="2019-01-27T22:50:37.142" v="922" actId="313"/>
          <ac:spMkLst>
            <pc:docMk/>
            <pc:sldMk cId="2229923819" sldId="293"/>
            <ac:spMk id="2" creationId="{00000000-0000-0000-0000-000000000000}"/>
          </ac:spMkLst>
        </pc:spChg>
        <pc:spChg chg="mod">
          <ac:chgData name="Kathy Moczerniak" userId="482eff44a8730993" providerId="LiveId" clId="{779BD810-B818-44F8-A977-2E8969F459A8}" dt="2019-02-05T14:35:39.533" v="1524" actId="20577"/>
          <ac:spMkLst>
            <pc:docMk/>
            <pc:sldMk cId="2229923819" sldId="293"/>
            <ac:spMk id="3" creationId="{00000000-0000-0000-0000-000000000000}"/>
          </ac:spMkLst>
        </pc:spChg>
      </pc:sldChg>
      <pc:sldChg chg="modSp">
        <pc:chgData name="Kathy Moczerniak" userId="482eff44a8730993" providerId="LiveId" clId="{779BD810-B818-44F8-A977-2E8969F459A8}" dt="2019-02-05T14:36:13.589" v="1531" actId="948"/>
        <pc:sldMkLst>
          <pc:docMk/>
          <pc:sldMk cId="3350598835" sldId="294"/>
        </pc:sldMkLst>
        <pc:spChg chg="mod">
          <ac:chgData name="Kathy Moczerniak" userId="482eff44a8730993" providerId="LiveId" clId="{779BD810-B818-44F8-A977-2E8969F459A8}" dt="2019-01-27T22:54:44.035" v="948" actId="1076"/>
          <ac:spMkLst>
            <pc:docMk/>
            <pc:sldMk cId="3350598835" sldId="294"/>
            <ac:spMk id="2" creationId="{00000000-0000-0000-0000-000000000000}"/>
          </ac:spMkLst>
        </pc:spChg>
        <pc:spChg chg="mod">
          <ac:chgData name="Kathy Moczerniak" userId="482eff44a8730993" providerId="LiveId" clId="{779BD810-B818-44F8-A977-2E8969F459A8}" dt="2019-02-05T14:36:13.589" v="1531" actId="948"/>
          <ac:spMkLst>
            <pc:docMk/>
            <pc:sldMk cId="3350598835" sldId="294"/>
            <ac:spMk id="3" creationId="{00000000-0000-0000-0000-000000000000}"/>
          </ac:spMkLst>
        </pc:spChg>
      </pc:sldChg>
      <pc:sldChg chg="modSp">
        <pc:chgData name="Kathy Moczerniak" userId="482eff44a8730993" providerId="LiveId" clId="{779BD810-B818-44F8-A977-2E8969F459A8}" dt="2019-02-05T14:38:14.750" v="1598" actId="20577"/>
        <pc:sldMkLst>
          <pc:docMk/>
          <pc:sldMk cId="2142593154" sldId="295"/>
        </pc:sldMkLst>
        <pc:spChg chg="mod">
          <ac:chgData name="Kathy Moczerniak" userId="482eff44a8730993" providerId="LiveId" clId="{779BD810-B818-44F8-A977-2E8969F459A8}" dt="2019-01-27T22:58:19.114" v="989" actId="1076"/>
          <ac:spMkLst>
            <pc:docMk/>
            <pc:sldMk cId="2142593154" sldId="295"/>
            <ac:spMk id="2" creationId="{00000000-0000-0000-0000-000000000000}"/>
          </ac:spMkLst>
        </pc:spChg>
        <pc:spChg chg="mod">
          <ac:chgData name="Kathy Moczerniak" userId="482eff44a8730993" providerId="LiveId" clId="{779BD810-B818-44F8-A977-2E8969F459A8}" dt="2019-02-05T14:38:14.750" v="1598" actId="20577"/>
          <ac:spMkLst>
            <pc:docMk/>
            <pc:sldMk cId="2142593154" sldId="295"/>
            <ac:spMk id="3" creationId="{00000000-0000-0000-0000-000000000000}"/>
          </ac:spMkLst>
        </pc:spChg>
      </pc:sldChg>
      <pc:sldChg chg="modSp">
        <pc:chgData name="Kathy Moczerniak" userId="482eff44a8730993" providerId="LiveId" clId="{779BD810-B818-44F8-A977-2E8969F459A8}" dt="2019-02-05T14:36:33.047" v="1535" actId="12"/>
        <pc:sldMkLst>
          <pc:docMk/>
          <pc:sldMk cId="111682332" sldId="296"/>
        </pc:sldMkLst>
        <pc:spChg chg="mod">
          <ac:chgData name="Kathy Moczerniak" userId="482eff44a8730993" providerId="LiveId" clId="{779BD810-B818-44F8-A977-2E8969F459A8}" dt="2019-01-27T23:01:25.034" v="1029" actId="1076"/>
          <ac:spMkLst>
            <pc:docMk/>
            <pc:sldMk cId="111682332" sldId="296"/>
            <ac:spMk id="2" creationId="{00000000-0000-0000-0000-000000000000}"/>
          </ac:spMkLst>
        </pc:spChg>
        <pc:spChg chg="mod">
          <ac:chgData name="Kathy Moczerniak" userId="482eff44a8730993" providerId="LiveId" clId="{779BD810-B818-44F8-A977-2E8969F459A8}" dt="2019-02-05T14:36:33.047" v="1535" actId="12"/>
          <ac:spMkLst>
            <pc:docMk/>
            <pc:sldMk cId="111682332" sldId="296"/>
            <ac:spMk id="3" creationId="{00000000-0000-0000-0000-000000000000}"/>
          </ac:spMkLst>
        </pc:spChg>
      </pc:sldChg>
      <pc:sldChg chg="modSp">
        <pc:chgData name="Kathy Moczerniak" userId="482eff44a8730993" providerId="LiveId" clId="{779BD810-B818-44F8-A977-2E8969F459A8}" dt="2019-02-05T14:36:40.089" v="1537" actId="12"/>
        <pc:sldMkLst>
          <pc:docMk/>
          <pc:sldMk cId="502154716" sldId="297"/>
        </pc:sldMkLst>
        <pc:spChg chg="mod">
          <ac:chgData name="Kathy Moczerniak" userId="482eff44a8730993" providerId="LiveId" clId="{779BD810-B818-44F8-A977-2E8969F459A8}" dt="2019-01-27T23:03:23.663" v="1051" actId="313"/>
          <ac:spMkLst>
            <pc:docMk/>
            <pc:sldMk cId="502154716" sldId="297"/>
            <ac:spMk id="2" creationId="{00000000-0000-0000-0000-000000000000}"/>
          </ac:spMkLst>
        </pc:spChg>
        <pc:spChg chg="mod">
          <ac:chgData name="Kathy Moczerniak" userId="482eff44a8730993" providerId="LiveId" clId="{779BD810-B818-44F8-A977-2E8969F459A8}" dt="2019-02-05T14:36:40.089" v="1537" actId="12"/>
          <ac:spMkLst>
            <pc:docMk/>
            <pc:sldMk cId="502154716" sldId="297"/>
            <ac:spMk id="3" creationId="{00000000-0000-0000-0000-000000000000}"/>
          </ac:spMkLst>
        </pc:spChg>
      </pc:sldChg>
      <pc:sldChg chg="modSp">
        <pc:chgData name="Kathy Moczerniak" userId="482eff44a8730993" providerId="LiveId" clId="{779BD810-B818-44F8-A977-2E8969F459A8}" dt="2019-02-05T14:36:44.384" v="1539" actId="12"/>
        <pc:sldMkLst>
          <pc:docMk/>
          <pc:sldMk cId="3875988045" sldId="298"/>
        </pc:sldMkLst>
        <pc:spChg chg="mod">
          <ac:chgData name="Kathy Moczerniak" userId="482eff44a8730993" providerId="LiveId" clId="{779BD810-B818-44F8-A977-2E8969F459A8}" dt="2019-01-27T23:03:48.182" v="1072" actId="313"/>
          <ac:spMkLst>
            <pc:docMk/>
            <pc:sldMk cId="3875988045" sldId="298"/>
            <ac:spMk id="2" creationId="{00000000-0000-0000-0000-000000000000}"/>
          </ac:spMkLst>
        </pc:spChg>
        <pc:spChg chg="mod">
          <ac:chgData name="Kathy Moczerniak" userId="482eff44a8730993" providerId="LiveId" clId="{779BD810-B818-44F8-A977-2E8969F459A8}" dt="2019-02-05T14:36:44.384" v="1539" actId="12"/>
          <ac:spMkLst>
            <pc:docMk/>
            <pc:sldMk cId="3875988045" sldId="298"/>
            <ac:spMk id="3" creationId="{00000000-0000-0000-0000-000000000000}"/>
          </ac:spMkLst>
        </pc:spChg>
      </pc:sldChg>
      <pc:sldChg chg="modSp">
        <pc:chgData name="Kathy Moczerniak" userId="482eff44a8730993" providerId="LiveId" clId="{779BD810-B818-44F8-A977-2E8969F459A8}" dt="2019-02-05T14:36:49.927" v="1541" actId="12"/>
        <pc:sldMkLst>
          <pc:docMk/>
          <pc:sldMk cId="1140488841" sldId="299"/>
        </pc:sldMkLst>
        <pc:spChg chg="mod">
          <ac:chgData name="Kathy Moczerniak" userId="482eff44a8730993" providerId="LiveId" clId="{779BD810-B818-44F8-A977-2E8969F459A8}" dt="2019-01-27T23:05:45.947" v="1098" actId="313"/>
          <ac:spMkLst>
            <pc:docMk/>
            <pc:sldMk cId="1140488841" sldId="299"/>
            <ac:spMk id="2" creationId="{00000000-0000-0000-0000-000000000000}"/>
          </ac:spMkLst>
        </pc:spChg>
        <pc:spChg chg="mod">
          <ac:chgData name="Kathy Moczerniak" userId="482eff44a8730993" providerId="LiveId" clId="{779BD810-B818-44F8-A977-2E8969F459A8}" dt="2019-02-05T14:36:49.927" v="1541" actId="12"/>
          <ac:spMkLst>
            <pc:docMk/>
            <pc:sldMk cId="1140488841" sldId="299"/>
            <ac:spMk id="3" creationId="{00000000-0000-0000-0000-000000000000}"/>
          </ac:spMkLst>
        </pc:spChg>
      </pc:sldChg>
      <pc:sldChg chg="modSp">
        <pc:chgData name="Kathy Moczerniak" userId="482eff44a8730993" providerId="LiveId" clId="{779BD810-B818-44F8-A977-2E8969F459A8}" dt="2019-01-27T23:09:36.740" v="1157" actId="948"/>
        <pc:sldMkLst>
          <pc:docMk/>
          <pc:sldMk cId="3415938354" sldId="300"/>
        </pc:sldMkLst>
        <pc:spChg chg="mod">
          <ac:chgData name="Kathy Moczerniak" userId="482eff44a8730993" providerId="LiveId" clId="{779BD810-B818-44F8-A977-2E8969F459A8}" dt="2019-01-27T23:09:10.624" v="1150" actId="313"/>
          <ac:spMkLst>
            <pc:docMk/>
            <pc:sldMk cId="3415938354" sldId="300"/>
            <ac:spMk id="2" creationId="{00000000-0000-0000-0000-000000000000}"/>
          </ac:spMkLst>
        </pc:spChg>
        <pc:spChg chg="mod">
          <ac:chgData name="Kathy Moczerniak" userId="482eff44a8730993" providerId="LiveId" clId="{779BD810-B818-44F8-A977-2E8969F459A8}" dt="2019-01-27T23:09:36.740" v="1157" actId="948"/>
          <ac:spMkLst>
            <pc:docMk/>
            <pc:sldMk cId="3415938354" sldId="300"/>
            <ac:spMk id="3" creationId="{00000000-0000-0000-0000-000000000000}"/>
          </ac:spMkLst>
        </pc:spChg>
      </pc:sldChg>
      <pc:sldChg chg="modSp">
        <pc:chgData name="Kathy Moczerniak" userId="482eff44a8730993" providerId="LiveId" clId="{779BD810-B818-44F8-A977-2E8969F459A8}" dt="2019-01-27T23:10:31.164" v="1165" actId="947"/>
        <pc:sldMkLst>
          <pc:docMk/>
          <pc:sldMk cId="794022311" sldId="301"/>
        </pc:sldMkLst>
        <pc:spChg chg="mod">
          <ac:chgData name="Kathy Moczerniak" userId="482eff44a8730993" providerId="LiveId" clId="{779BD810-B818-44F8-A977-2E8969F459A8}" dt="2019-01-27T23:09:49.800" v="1159"/>
          <ac:spMkLst>
            <pc:docMk/>
            <pc:sldMk cId="794022311" sldId="301"/>
            <ac:spMk id="2" creationId="{00000000-0000-0000-0000-000000000000}"/>
          </ac:spMkLst>
        </pc:spChg>
        <pc:spChg chg="mod">
          <ac:chgData name="Kathy Moczerniak" userId="482eff44a8730993" providerId="LiveId" clId="{779BD810-B818-44F8-A977-2E8969F459A8}" dt="2019-01-27T23:10:31.164" v="1165" actId="947"/>
          <ac:spMkLst>
            <pc:docMk/>
            <pc:sldMk cId="794022311" sldId="301"/>
            <ac:spMk id="3" creationId="{00000000-0000-0000-0000-000000000000}"/>
          </ac:spMkLst>
        </pc:spChg>
      </pc:sldChg>
      <pc:sldChg chg="modSp">
        <pc:chgData name="Kathy Moczerniak" userId="482eff44a8730993" providerId="LiveId" clId="{779BD810-B818-44F8-A977-2E8969F459A8}" dt="2019-02-05T14:37:31.657" v="1556" actId="1076"/>
        <pc:sldMkLst>
          <pc:docMk/>
          <pc:sldMk cId="3226748489" sldId="302"/>
        </pc:sldMkLst>
        <pc:spChg chg="mod">
          <ac:chgData name="Kathy Moczerniak" userId="482eff44a8730993" providerId="LiveId" clId="{779BD810-B818-44F8-A977-2E8969F459A8}" dt="2019-01-27T23:11:43.586" v="1232" actId="404"/>
          <ac:spMkLst>
            <pc:docMk/>
            <pc:sldMk cId="3226748489" sldId="302"/>
            <ac:spMk id="2" creationId="{00000000-0000-0000-0000-000000000000}"/>
          </ac:spMkLst>
        </pc:spChg>
        <pc:spChg chg="mod">
          <ac:chgData name="Kathy Moczerniak" userId="482eff44a8730993" providerId="LiveId" clId="{779BD810-B818-44F8-A977-2E8969F459A8}" dt="2019-02-05T14:37:31.657" v="1556" actId="1076"/>
          <ac:spMkLst>
            <pc:docMk/>
            <pc:sldMk cId="3226748489" sldId="302"/>
            <ac:spMk id="3" creationId="{00000000-0000-0000-0000-000000000000}"/>
          </ac:spMkLst>
        </pc:spChg>
      </pc:sldChg>
      <pc:sldChg chg="modSp">
        <pc:chgData name="Kathy Moczerniak" userId="482eff44a8730993" providerId="LiveId" clId="{779BD810-B818-44F8-A977-2E8969F459A8}" dt="2019-01-27T23:15:52.359" v="1349" actId="948"/>
        <pc:sldMkLst>
          <pc:docMk/>
          <pc:sldMk cId="2406099599" sldId="303"/>
        </pc:sldMkLst>
        <pc:spChg chg="mod">
          <ac:chgData name="Kathy Moczerniak" userId="482eff44a8730993" providerId="LiveId" clId="{779BD810-B818-44F8-A977-2E8969F459A8}" dt="2019-01-27T23:14:57.156" v="1339" actId="20577"/>
          <ac:spMkLst>
            <pc:docMk/>
            <pc:sldMk cId="2406099599" sldId="303"/>
            <ac:spMk id="2" creationId="{00000000-0000-0000-0000-000000000000}"/>
          </ac:spMkLst>
        </pc:spChg>
        <pc:spChg chg="mod">
          <ac:chgData name="Kathy Moczerniak" userId="482eff44a8730993" providerId="LiveId" clId="{779BD810-B818-44F8-A977-2E8969F459A8}" dt="2019-01-27T23:15:52.359" v="1349" actId="948"/>
          <ac:spMkLst>
            <pc:docMk/>
            <pc:sldMk cId="2406099599" sldId="303"/>
            <ac:spMk id="3" creationId="{00000000-0000-0000-0000-000000000000}"/>
          </ac:spMkLst>
        </pc:spChg>
      </pc:sldChg>
      <pc:sldChg chg="modSp">
        <pc:chgData name="Kathy Moczerniak" userId="482eff44a8730993" providerId="LiveId" clId="{779BD810-B818-44F8-A977-2E8969F459A8}" dt="2019-01-27T23:21:14.708" v="1442" actId="20577"/>
        <pc:sldMkLst>
          <pc:docMk/>
          <pc:sldMk cId="1169573235" sldId="304"/>
        </pc:sldMkLst>
        <pc:spChg chg="mod">
          <ac:chgData name="Kathy Moczerniak" userId="482eff44a8730993" providerId="LiveId" clId="{779BD810-B818-44F8-A977-2E8969F459A8}" dt="2019-01-27T23:12:24.280" v="1257" actId="20577"/>
          <ac:spMkLst>
            <pc:docMk/>
            <pc:sldMk cId="1169573235" sldId="304"/>
            <ac:spMk id="2" creationId="{00000000-0000-0000-0000-000000000000}"/>
          </ac:spMkLst>
        </pc:spChg>
        <pc:spChg chg="mod">
          <ac:chgData name="Kathy Moczerniak" userId="482eff44a8730993" providerId="LiveId" clId="{779BD810-B818-44F8-A977-2E8969F459A8}" dt="2019-01-27T23:21:14.708" v="1442" actId="20577"/>
          <ac:spMkLst>
            <pc:docMk/>
            <pc:sldMk cId="1169573235" sldId="304"/>
            <ac:spMk id="3" creationId="{00000000-0000-0000-0000-000000000000}"/>
          </ac:spMkLst>
        </pc:spChg>
      </pc:sldChg>
      <pc:sldChg chg="modSp">
        <pc:chgData name="Kathy Moczerniak" userId="482eff44a8730993" providerId="LiveId" clId="{779BD810-B818-44F8-A977-2E8969F459A8}" dt="2019-02-05T14:37:38.653" v="1562" actId="20577"/>
        <pc:sldMkLst>
          <pc:docMk/>
          <pc:sldMk cId="3324401497" sldId="305"/>
        </pc:sldMkLst>
        <pc:spChg chg="mod">
          <ac:chgData name="Kathy Moczerniak" userId="482eff44a8730993" providerId="LiveId" clId="{779BD810-B818-44F8-A977-2E8969F459A8}" dt="2019-01-27T23:14:30.585" v="1323" actId="20577"/>
          <ac:spMkLst>
            <pc:docMk/>
            <pc:sldMk cId="3324401497" sldId="305"/>
            <ac:spMk id="2" creationId="{00000000-0000-0000-0000-000000000000}"/>
          </ac:spMkLst>
        </pc:spChg>
        <pc:spChg chg="mod">
          <ac:chgData name="Kathy Moczerniak" userId="482eff44a8730993" providerId="LiveId" clId="{779BD810-B818-44F8-A977-2E8969F459A8}" dt="2019-02-05T14:37:38.653" v="1562" actId="20577"/>
          <ac:spMkLst>
            <pc:docMk/>
            <pc:sldMk cId="3324401497" sldId="305"/>
            <ac:spMk id="3" creationId="{00000000-0000-0000-0000-000000000000}"/>
          </ac:spMkLst>
        </pc:spChg>
      </pc:sldChg>
      <pc:sldChg chg="modSp">
        <pc:chgData name="Kathy Moczerniak" userId="482eff44a8730993" providerId="LiveId" clId="{779BD810-B818-44F8-A977-2E8969F459A8}" dt="2019-01-27T23:17:10.722" v="1383" actId="20577"/>
        <pc:sldMkLst>
          <pc:docMk/>
          <pc:sldMk cId="1865324148" sldId="306"/>
        </pc:sldMkLst>
        <pc:spChg chg="mod">
          <ac:chgData name="Kathy Moczerniak" userId="482eff44a8730993" providerId="LiveId" clId="{779BD810-B818-44F8-A977-2E8969F459A8}" dt="2019-01-27T23:17:10.722" v="1383" actId="20577"/>
          <ac:spMkLst>
            <pc:docMk/>
            <pc:sldMk cId="1865324148" sldId="306"/>
            <ac:spMk id="2" creationId="{00000000-0000-0000-0000-000000000000}"/>
          </ac:spMkLst>
        </pc:spChg>
        <pc:spChg chg="mod">
          <ac:chgData name="Kathy Moczerniak" userId="482eff44a8730993" providerId="LiveId" clId="{779BD810-B818-44F8-A977-2E8969F459A8}" dt="2019-01-27T23:16:59.451" v="1367" actId="947"/>
          <ac:spMkLst>
            <pc:docMk/>
            <pc:sldMk cId="1865324148" sldId="306"/>
            <ac:spMk id="3" creationId="{00000000-0000-0000-0000-000000000000}"/>
          </ac:spMkLst>
        </pc:spChg>
      </pc:sldChg>
      <pc:sldChg chg="modSp">
        <pc:chgData name="Kathy Moczerniak" userId="482eff44a8730993" providerId="LiveId" clId="{779BD810-B818-44F8-A977-2E8969F459A8}" dt="2019-01-27T23:17:59.369" v="1406" actId="1076"/>
        <pc:sldMkLst>
          <pc:docMk/>
          <pc:sldMk cId="1153948812" sldId="307"/>
        </pc:sldMkLst>
        <pc:spChg chg="mod">
          <ac:chgData name="Kathy Moczerniak" userId="482eff44a8730993" providerId="LiveId" clId="{779BD810-B818-44F8-A977-2E8969F459A8}" dt="2019-01-27T23:17:53.200" v="1404" actId="20577"/>
          <ac:spMkLst>
            <pc:docMk/>
            <pc:sldMk cId="1153948812" sldId="307"/>
            <ac:spMk id="2" creationId="{00000000-0000-0000-0000-000000000000}"/>
          </ac:spMkLst>
        </pc:spChg>
        <pc:spChg chg="mod">
          <ac:chgData name="Kathy Moczerniak" userId="482eff44a8730993" providerId="LiveId" clId="{779BD810-B818-44F8-A977-2E8969F459A8}" dt="2019-01-27T23:17:59.369" v="1406" actId="1076"/>
          <ac:spMkLst>
            <pc:docMk/>
            <pc:sldMk cId="1153948812" sldId="307"/>
            <ac:spMk id="3" creationId="{00000000-0000-0000-0000-000000000000}"/>
          </ac:spMkLst>
        </pc:spChg>
      </pc:sldChg>
      <pc:sldChg chg="modSp">
        <pc:chgData name="Kathy Moczerniak" userId="482eff44a8730993" providerId="LiveId" clId="{779BD810-B818-44F8-A977-2E8969F459A8}" dt="2019-01-27T23:20:41.192" v="1438" actId="20577"/>
        <pc:sldMkLst>
          <pc:docMk/>
          <pc:sldMk cId="1563052333" sldId="308"/>
        </pc:sldMkLst>
        <pc:spChg chg="mod">
          <ac:chgData name="Kathy Moczerniak" userId="482eff44a8730993" providerId="LiveId" clId="{779BD810-B818-44F8-A977-2E8969F459A8}" dt="2019-01-27T21:21:07.133" v="2" actId="255"/>
          <ac:spMkLst>
            <pc:docMk/>
            <pc:sldMk cId="1563052333" sldId="308"/>
            <ac:spMk id="2" creationId="{00000000-0000-0000-0000-000000000000}"/>
          </ac:spMkLst>
        </pc:spChg>
        <pc:spChg chg="mod">
          <ac:chgData name="Kathy Moczerniak" userId="482eff44a8730993" providerId="LiveId" clId="{779BD810-B818-44F8-A977-2E8969F459A8}" dt="2019-01-27T23:20:41.192" v="1438" actId="20577"/>
          <ac:spMkLst>
            <pc:docMk/>
            <pc:sldMk cId="1563052333" sldId="308"/>
            <ac:spMk id="3" creationId="{00000000-0000-0000-0000-000000000000}"/>
          </ac:spMkLst>
        </pc:spChg>
      </pc:sldChg>
      <pc:sldChg chg="modSp">
        <pc:chgData name="Kathy Moczerniak" userId="482eff44a8730993" providerId="LiveId" clId="{779BD810-B818-44F8-A977-2E8969F459A8}" dt="2019-01-27T21:30:20.983" v="107" actId="20577"/>
        <pc:sldMkLst>
          <pc:docMk/>
          <pc:sldMk cId="2713333960" sldId="309"/>
        </pc:sldMkLst>
        <pc:spChg chg="mod">
          <ac:chgData name="Kathy Moczerniak" userId="482eff44a8730993" providerId="LiveId" clId="{779BD810-B818-44F8-A977-2E8969F459A8}" dt="2019-01-27T21:30:20.983" v="107" actId="20577"/>
          <ac:spMkLst>
            <pc:docMk/>
            <pc:sldMk cId="2713333960" sldId="309"/>
            <ac:spMk id="2" creationId="{00000000-0000-0000-0000-000000000000}"/>
          </ac:spMkLst>
        </pc:spChg>
        <pc:spChg chg="mod">
          <ac:chgData name="Kathy Moczerniak" userId="482eff44a8730993" providerId="LiveId" clId="{779BD810-B818-44F8-A977-2E8969F459A8}" dt="2019-01-27T21:29:56.846" v="67" actId="948"/>
          <ac:spMkLst>
            <pc:docMk/>
            <pc:sldMk cId="2713333960" sldId="309"/>
            <ac:spMk id="3" creationId="{00000000-0000-0000-0000-000000000000}"/>
          </ac:spMkLst>
        </pc:spChg>
      </pc:sldChg>
      <pc:sldChg chg="modSp">
        <pc:chgData name="Kathy Moczerniak" userId="482eff44a8730993" providerId="LiveId" clId="{779BD810-B818-44F8-A977-2E8969F459A8}" dt="2019-01-27T21:31:51.604" v="141" actId="948"/>
        <pc:sldMkLst>
          <pc:docMk/>
          <pc:sldMk cId="1398190867" sldId="310"/>
        </pc:sldMkLst>
        <pc:spChg chg="mod">
          <ac:chgData name="Kathy Moczerniak" userId="482eff44a8730993" providerId="LiveId" clId="{779BD810-B818-44F8-A977-2E8969F459A8}" dt="2019-01-27T21:31:07.551" v="130" actId="20577"/>
          <ac:spMkLst>
            <pc:docMk/>
            <pc:sldMk cId="1398190867" sldId="310"/>
            <ac:spMk id="2" creationId="{00000000-0000-0000-0000-000000000000}"/>
          </ac:spMkLst>
        </pc:spChg>
        <pc:spChg chg="mod">
          <ac:chgData name="Kathy Moczerniak" userId="482eff44a8730993" providerId="LiveId" clId="{779BD810-B818-44F8-A977-2E8969F459A8}" dt="2019-01-27T21:31:51.604" v="141" actId="948"/>
          <ac:spMkLst>
            <pc:docMk/>
            <pc:sldMk cId="1398190867" sldId="310"/>
            <ac:spMk id="3" creationId="{00000000-0000-0000-0000-000000000000}"/>
          </ac:spMkLst>
        </pc:spChg>
      </pc:sldChg>
      <pc:sldChg chg="modSp add">
        <pc:chgData name="Kathy Moczerniak" userId="482eff44a8730993" providerId="LiveId" clId="{779BD810-B818-44F8-A977-2E8969F459A8}" dt="2019-02-05T14:37:44.196" v="1568" actId="20577"/>
        <pc:sldMkLst>
          <pc:docMk/>
          <pc:sldMk cId="1066009868" sldId="311"/>
        </pc:sldMkLst>
        <pc:spChg chg="mod">
          <ac:chgData name="Kathy Moczerniak" userId="482eff44a8730993" providerId="LiveId" clId="{779BD810-B818-44F8-A977-2E8969F459A8}" dt="2019-01-27T21:23:16.500" v="59" actId="20577"/>
          <ac:spMkLst>
            <pc:docMk/>
            <pc:sldMk cId="1066009868" sldId="311"/>
            <ac:spMk id="2" creationId="{5A5A5C26-20A3-4E15-9B3A-50B6CE4DE911}"/>
          </ac:spMkLst>
        </pc:spChg>
        <pc:spChg chg="mod">
          <ac:chgData name="Kathy Moczerniak" userId="482eff44a8730993" providerId="LiveId" clId="{779BD810-B818-44F8-A977-2E8969F459A8}" dt="2019-02-05T14:37:44.196" v="1568" actId="20577"/>
          <ac:spMkLst>
            <pc:docMk/>
            <pc:sldMk cId="1066009868" sldId="311"/>
            <ac:spMk id="3" creationId="{CF9CD3C7-E8A9-4062-B05C-93F2C67E54E8}"/>
          </ac:spMkLst>
        </pc:spChg>
      </pc:sldChg>
      <pc:sldChg chg="modSp add">
        <pc:chgData name="Kathy Moczerniak" userId="482eff44a8730993" providerId="LiveId" clId="{779BD810-B818-44F8-A977-2E8969F459A8}" dt="2019-01-27T23:20:45.797" v="1439" actId="20577"/>
        <pc:sldMkLst>
          <pc:docMk/>
          <pc:sldMk cId="4009133508" sldId="312"/>
        </pc:sldMkLst>
        <pc:spChg chg="mod">
          <ac:chgData name="Kathy Moczerniak" userId="482eff44a8730993" providerId="LiveId" clId="{779BD810-B818-44F8-A977-2E8969F459A8}" dt="2019-01-27T21:30:29.127" v="108" actId="404"/>
          <ac:spMkLst>
            <pc:docMk/>
            <pc:sldMk cId="4009133508" sldId="312"/>
            <ac:spMk id="2" creationId="{769A33BF-6B33-42B2-BD3B-3AD963B56025}"/>
          </ac:spMkLst>
        </pc:spChg>
        <pc:spChg chg="mod">
          <ac:chgData name="Kathy Moczerniak" userId="482eff44a8730993" providerId="LiveId" clId="{779BD810-B818-44F8-A977-2E8969F459A8}" dt="2019-01-27T23:20:45.797" v="1439" actId="20577"/>
          <ac:spMkLst>
            <pc:docMk/>
            <pc:sldMk cId="4009133508" sldId="312"/>
            <ac:spMk id="3" creationId="{54FD5E21-FB71-41D8-848A-87B16E835E69}"/>
          </ac:spMkLst>
        </pc:spChg>
      </pc:sldChg>
      <pc:sldChg chg="modSp add">
        <pc:chgData name="Kathy Moczerniak" userId="482eff44a8730993" providerId="LiveId" clId="{779BD810-B818-44F8-A977-2E8969F459A8}" dt="2019-01-27T21:32:19.611" v="147" actId="27636"/>
        <pc:sldMkLst>
          <pc:docMk/>
          <pc:sldMk cId="1747474082" sldId="313"/>
        </pc:sldMkLst>
        <pc:spChg chg="mod">
          <ac:chgData name="Kathy Moczerniak" userId="482eff44a8730993" providerId="LiveId" clId="{779BD810-B818-44F8-A977-2E8969F459A8}" dt="2019-01-27T21:32:05.962" v="143" actId="404"/>
          <ac:spMkLst>
            <pc:docMk/>
            <pc:sldMk cId="1747474082" sldId="313"/>
            <ac:spMk id="2" creationId="{713E17DF-BC46-4C3B-8C0D-55A16DAEA7D2}"/>
          </ac:spMkLst>
        </pc:spChg>
        <pc:spChg chg="mod">
          <ac:chgData name="Kathy Moczerniak" userId="482eff44a8730993" providerId="LiveId" clId="{779BD810-B818-44F8-A977-2E8969F459A8}" dt="2019-01-27T21:32:19.611" v="147" actId="27636"/>
          <ac:spMkLst>
            <pc:docMk/>
            <pc:sldMk cId="1747474082" sldId="313"/>
            <ac:spMk id="3" creationId="{07E931DC-8D82-4A41-AA0F-694812768322}"/>
          </ac:spMkLst>
        </pc:spChg>
      </pc:sldChg>
      <pc:sldChg chg="modSp add">
        <pc:chgData name="Kathy Moczerniak" userId="482eff44a8730993" providerId="LiveId" clId="{779BD810-B818-44F8-A977-2E8969F459A8}" dt="2019-02-05T14:30:11.274" v="1446" actId="12"/>
        <pc:sldMkLst>
          <pc:docMk/>
          <pc:sldMk cId="1658993731" sldId="314"/>
        </pc:sldMkLst>
        <pc:spChg chg="mod">
          <ac:chgData name="Kathy Moczerniak" userId="482eff44a8730993" providerId="LiveId" clId="{779BD810-B818-44F8-A977-2E8969F459A8}" dt="2019-01-27T21:36:57.459" v="189" actId="404"/>
          <ac:spMkLst>
            <pc:docMk/>
            <pc:sldMk cId="1658993731" sldId="314"/>
            <ac:spMk id="2" creationId="{BDB59388-9276-4B59-A3F4-73E5E5C9CE14}"/>
          </ac:spMkLst>
        </pc:spChg>
        <pc:spChg chg="mod">
          <ac:chgData name="Kathy Moczerniak" userId="482eff44a8730993" providerId="LiveId" clId="{779BD810-B818-44F8-A977-2E8969F459A8}" dt="2019-02-05T14:30:11.274" v="1446" actId="12"/>
          <ac:spMkLst>
            <pc:docMk/>
            <pc:sldMk cId="1658993731" sldId="314"/>
            <ac:spMk id="3" creationId="{94756FB4-2B17-497B-8E4B-82BD8652741C}"/>
          </ac:spMkLst>
        </pc:spChg>
      </pc:sldChg>
      <pc:sldChg chg="addSp delSp modSp add">
        <pc:chgData name="Kathy Moczerniak" userId="482eff44a8730993" providerId="LiveId" clId="{779BD810-B818-44F8-A977-2E8969F459A8}" dt="2019-02-05T14:37:49.734" v="1574" actId="20577"/>
        <pc:sldMkLst>
          <pc:docMk/>
          <pc:sldMk cId="2112902948" sldId="315"/>
        </pc:sldMkLst>
        <pc:spChg chg="mod">
          <ac:chgData name="Kathy Moczerniak" userId="482eff44a8730993" providerId="LiveId" clId="{779BD810-B818-44F8-A977-2E8969F459A8}" dt="2019-01-27T21:38:54.138" v="221" actId="404"/>
          <ac:spMkLst>
            <pc:docMk/>
            <pc:sldMk cId="2112902948" sldId="315"/>
            <ac:spMk id="2" creationId="{83AE301D-2E1C-4999-B736-93CBD22EEF99}"/>
          </ac:spMkLst>
        </pc:spChg>
        <pc:spChg chg="mod">
          <ac:chgData name="Kathy Moczerniak" userId="482eff44a8730993" providerId="LiveId" clId="{779BD810-B818-44F8-A977-2E8969F459A8}" dt="2019-02-05T14:37:49.734" v="1574" actId="20577"/>
          <ac:spMkLst>
            <pc:docMk/>
            <pc:sldMk cId="2112902948" sldId="315"/>
            <ac:spMk id="3" creationId="{203CAB20-A9E2-4E90-BD11-57EEDD628E5C}"/>
          </ac:spMkLst>
        </pc:spChg>
        <pc:spChg chg="add del">
          <ac:chgData name="Kathy Moczerniak" userId="482eff44a8730993" providerId="LiveId" clId="{779BD810-B818-44F8-A977-2E8969F459A8}" dt="2019-01-27T21:38:09.529" v="206"/>
          <ac:spMkLst>
            <pc:docMk/>
            <pc:sldMk cId="2112902948" sldId="315"/>
            <ac:spMk id="4" creationId="{EF57B4FC-5F45-42CD-AE34-91BB563BEAED}"/>
          </ac:spMkLst>
        </pc:spChg>
      </pc:sldChg>
      <pc:sldChg chg="modSp add">
        <pc:chgData name="Kathy Moczerniak" userId="482eff44a8730993" providerId="LiveId" clId="{779BD810-B818-44F8-A977-2E8969F459A8}" dt="2019-02-05T14:38:00.080" v="1586" actId="20577"/>
        <pc:sldMkLst>
          <pc:docMk/>
          <pc:sldMk cId="3088727825" sldId="316"/>
        </pc:sldMkLst>
        <pc:spChg chg="mod">
          <ac:chgData name="Kathy Moczerniak" userId="482eff44a8730993" providerId="LiveId" clId="{779BD810-B818-44F8-A977-2E8969F459A8}" dt="2019-01-27T21:47:55.026" v="293" actId="404"/>
          <ac:spMkLst>
            <pc:docMk/>
            <pc:sldMk cId="3088727825" sldId="316"/>
            <ac:spMk id="2" creationId="{8AD0145B-C3A2-4EC2-A2A7-787071EB5032}"/>
          </ac:spMkLst>
        </pc:spChg>
        <pc:spChg chg="mod">
          <ac:chgData name="Kathy Moczerniak" userId="482eff44a8730993" providerId="LiveId" clId="{779BD810-B818-44F8-A977-2E8969F459A8}" dt="2019-02-05T14:38:00.080" v="1586" actId="20577"/>
          <ac:spMkLst>
            <pc:docMk/>
            <pc:sldMk cId="3088727825" sldId="316"/>
            <ac:spMk id="3" creationId="{B0FB2E60-E930-437F-AA7C-B0BA5161A8CE}"/>
          </ac:spMkLst>
        </pc:spChg>
      </pc:sldChg>
      <pc:sldChg chg="modSp add">
        <pc:chgData name="Kathy Moczerniak" userId="482eff44a8730993" providerId="LiveId" clId="{779BD810-B818-44F8-A977-2E8969F459A8}" dt="2019-02-05T14:30:59.496" v="1460" actId="12"/>
        <pc:sldMkLst>
          <pc:docMk/>
          <pc:sldMk cId="48433879" sldId="317"/>
        </pc:sldMkLst>
        <pc:spChg chg="mod">
          <ac:chgData name="Kathy Moczerniak" userId="482eff44a8730993" providerId="LiveId" clId="{779BD810-B818-44F8-A977-2E8969F459A8}" dt="2019-01-27T22:02:15.324" v="369" actId="404"/>
          <ac:spMkLst>
            <pc:docMk/>
            <pc:sldMk cId="48433879" sldId="317"/>
            <ac:spMk id="2" creationId="{4232D2B3-8A2A-4BE6-92B0-9296A116611F}"/>
          </ac:spMkLst>
        </pc:spChg>
        <pc:spChg chg="mod">
          <ac:chgData name="Kathy Moczerniak" userId="482eff44a8730993" providerId="LiveId" clId="{779BD810-B818-44F8-A977-2E8969F459A8}" dt="2019-02-05T14:30:59.496" v="1460" actId="12"/>
          <ac:spMkLst>
            <pc:docMk/>
            <pc:sldMk cId="48433879" sldId="317"/>
            <ac:spMk id="3" creationId="{FDDCE205-66DE-47AB-BB4F-64891914DF0B}"/>
          </ac:spMkLst>
        </pc:spChg>
      </pc:sldChg>
      <pc:sldChg chg="modSp add">
        <pc:chgData name="Kathy Moczerniak" userId="482eff44a8730993" providerId="LiveId" clId="{779BD810-B818-44F8-A977-2E8969F459A8}" dt="2019-02-05T14:31:05.928" v="1462" actId="12"/>
        <pc:sldMkLst>
          <pc:docMk/>
          <pc:sldMk cId="2834764034" sldId="318"/>
        </pc:sldMkLst>
        <pc:spChg chg="mod">
          <ac:chgData name="Kathy Moczerniak" userId="482eff44a8730993" providerId="LiveId" clId="{779BD810-B818-44F8-A977-2E8969F459A8}" dt="2019-01-27T22:02:33.270" v="372" actId="404"/>
          <ac:spMkLst>
            <pc:docMk/>
            <pc:sldMk cId="2834764034" sldId="318"/>
            <ac:spMk id="2" creationId="{C1BC4761-4E8D-4D47-B11A-FEC7B14550A0}"/>
          </ac:spMkLst>
        </pc:spChg>
        <pc:spChg chg="mod">
          <ac:chgData name="Kathy Moczerniak" userId="482eff44a8730993" providerId="LiveId" clId="{779BD810-B818-44F8-A977-2E8969F459A8}" dt="2019-02-05T14:31:05.928" v="1462" actId="12"/>
          <ac:spMkLst>
            <pc:docMk/>
            <pc:sldMk cId="2834764034" sldId="318"/>
            <ac:spMk id="3" creationId="{D0006F62-F4F1-40A6-A7DA-E18826ABF91B}"/>
          </ac:spMkLst>
        </pc:spChg>
      </pc:sldChg>
      <pc:sldChg chg="modSp add">
        <pc:chgData name="Kathy Moczerniak" userId="482eff44a8730993" providerId="LiveId" clId="{779BD810-B818-44F8-A977-2E8969F459A8}" dt="2019-02-05T14:31:36.293" v="1469" actId="1076"/>
        <pc:sldMkLst>
          <pc:docMk/>
          <pc:sldMk cId="1155164421" sldId="319"/>
        </pc:sldMkLst>
        <pc:spChg chg="mod">
          <ac:chgData name="Kathy Moczerniak" userId="482eff44a8730993" providerId="LiveId" clId="{779BD810-B818-44F8-A977-2E8969F459A8}" dt="2019-01-27T22:10:16.907" v="495" actId="404"/>
          <ac:spMkLst>
            <pc:docMk/>
            <pc:sldMk cId="1155164421" sldId="319"/>
            <ac:spMk id="2" creationId="{E0C84549-E6A9-489B-A9CF-2BA520EF8D74}"/>
          </ac:spMkLst>
        </pc:spChg>
        <pc:spChg chg="mod">
          <ac:chgData name="Kathy Moczerniak" userId="482eff44a8730993" providerId="LiveId" clId="{779BD810-B818-44F8-A977-2E8969F459A8}" dt="2019-02-05T14:31:36.293" v="1469" actId="1076"/>
          <ac:spMkLst>
            <pc:docMk/>
            <pc:sldMk cId="1155164421" sldId="319"/>
            <ac:spMk id="3" creationId="{0C466C59-2696-4992-99FE-AA637B58EF9C}"/>
          </ac:spMkLst>
        </pc:spChg>
      </pc:sldChg>
      <pc:sldChg chg="modSp add">
        <pc:chgData name="Kathy Moczerniak" userId="482eff44a8730993" providerId="LiveId" clId="{779BD810-B818-44F8-A977-2E8969F459A8}" dt="2019-02-05T14:31:26.954" v="1468" actId="12"/>
        <pc:sldMkLst>
          <pc:docMk/>
          <pc:sldMk cId="815910711" sldId="320"/>
        </pc:sldMkLst>
        <pc:spChg chg="mod">
          <ac:chgData name="Kathy Moczerniak" userId="482eff44a8730993" providerId="LiveId" clId="{779BD810-B818-44F8-A977-2E8969F459A8}" dt="2019-01-27T22:10:22.078" v="497" actId="404"/>
          <ac:spMkLst>
            <pc:docMk/>
            <pc:sldMk cId="815910711" sldId="320"/>
            <ac:spMk id="2" creationId="{122CC696-F4FF-44E8-A119-7718645B3D25}"/>
          </ac:spMkLst>
        </pc:spChg>
        <pc:spChg chg="mod">
          <ac:chgData name="Kathy Moczerniak" userId="482eff44a8730993" providerId="LiveId" clId="{779BD810-B818-44F8-A977-2E8969F459A8}" dt="2019-02-05T14:31:26.954" v="1468" actId="12"/>
          <ac:spMkLst>
            <pc:docMk/>
            <pc:sldMk cId="815910711" sldId="320"/>
            <ac:spMk id="3" creationId="{070EF101-C546-4DEA-9FDC-550A368120F2}"/>
          </ac:spMkLst>
        </pc:spChg>
      </pc:sldChg>
      <pc:sldChg chg="modSp add">
        <pc:chgData name="Kathy Moczerniak" userId="482eff44a8730993" providerId="LiveId" clId="{779BD810-B818-44F8-A977-2E8969F459A8}" dt="2019-01-27T22:15:30.609" v="569" actId="1076"/>
        <pc:sldMkLst>
          <pc:docMk/>
          <pc:sldMk cId="3184730154" sldId="321"/>
        </pc:sldMkLst>
        <pc:spChg chg="mod">
          <ac:chgData name="Kathy Moczerniak" userId="482eff44a8730993" providerId="LiveId" clId="{779BD810-B818-44F8-A977-2E8969F459A8}" dt="2019-01-27T22:14:59.748" v="564" actId="404"/>
          <ac:spMkLst>
            <pc:docMk/>
            <pc:sldMk cId="3184730154" sldId="321"/>
            <ac:spMk id="2" creationId="{AAE2F27E-7823-4394-9658-CDD382EB0A75}"/>
          </ac:spMkLst>
        </pc:spChg>
        <pc:spChg chg="mod">
          <ac:chgData name="Kathy Moczerniak" userId="482eff44a8730993" providerId="LiveId" clId="{779BD810-B818-44F8-A977-2E8969F459A8}" dt="2019-01-27T22:15:30.609" v="569" actId="1076"/>
          <ac:spMkLst>
            <pc:docMk/>
            <pc:sldMk cId="3184730154" sldId="321"/>
            <ac:spMk id="3" creationId="{12C9685D-80C2-4CEC-AB40-A3F1B40578DD}"/>
          </ac:spMkLst>
        </pc:spChg>
      </pc:sldChg>
      <pc:sldChg chg="modSp add">
        <pc:chgData name="Kathy Moczerniak" userId="482eff44a8730993" providerId="LiveId" clId="{779BD810-B818-44F8-A977-2E8969F459A8}" dt="2019-02-05T14:33:07.352" v="1490" actId="12"/>
        <pc:sldMkLst>
          <pc:docMk/>
          <pc:sldMk cId="1340898046" sldId="322"/>
        </pc:sldMkLst>
        <pc:spChg chg="mod">
          <ac:chgData name="Kathy Moczerniak" userId="482eff44a8730993" providerId="LiveId" clId="{779BD810-B818-44F8-A977-2E8969F459A8}" dt="2019-01-27T22:26:35.759" v="661" actId="20577"/>
          <ac:spMkLst>
            <pc:docMk/>
            <pc:sldMk cId="1340898046" sldId="322"/>
            <ac:spMk id="2" creationId="{E98E99FA-FAC7-4148-9B51-E7BFE14C2CE7}"/>
          </ac:spMkLst>
        </pc:spChg>
        <pc:spChg chg="mod">
          <ac:chgData name="Kathy Moczerniak" userId="482eff44a8730993" providerId="LiveId" clId="{779BD810-B818-44F8-A977-2E8969F459A8}" dt="2019-02-05T14:33:07.352" v="1490" actId="12"/>
          <ac:spMkLst>
            <pc:docMk/>
            <pc:sldMk cId="1340898046" sldId="322"/>
            <ac:spMk id="3" creationId="{9C4B6991-0AE5-424C-A743-BE509FA85927}"/>
          </ac:spMkLst>
        </pc:spChg>
      </pc:sldChg>
      <pc:sldChg chg="modSp add">
        <pc:chgData name="Kathy Moczerniak" userId="482eff44a8730993" providerId="LiveId" clId="{779BD810-B818-44F8-A977-2E8969F459A8}" dt="2019-02-05T14:33:36.415" v="1495" actId="12"/>
        <pc:sldMkLst>
          <pc:docMk/>
          <pc:sldMk cId="588089580" sldId="323"/>
        </pc:sldMkLst>
        <pc:spChg chg="mod">
          <ac:chgData name="Kathy Moczerniak" userId="482eff44a8730993" providerId="LiveId" clId="{779BD810-B818-44F8-A977-2E8969F459A8}" dt="2019-01-27T22:28:50.651" v="690" actId="20577"/>
          <ac:spMkLst>
            <pc:docMk/>
            <pc:sldMk cId="588089580" sldId="323"/>
            <ac:spMk id="2" creationId="{6F3A5526-0F73-4C7E-9170-8B0D02CE8289}"/>
          </ac:spMkLst>
        </pc:spChg>
        <pc:spChg chg="mod">
          <ac:chgData name="Kathy Moczerniak" userId="482eff44a8730993" providerId="LiveId" clId="{779BD810-B818-44F8-A977-2E8969F459A8}" dt="2019-02-05T14:33:36.415" v="1495" actId="12"/>
          <ac:spMkLst>
            <pc:docMk/>
            <pc:sldMk cId="588089580" sldId="323"/>
            <ac:spMk id="3" creationId="{AB3E59A8-1908-454A-A1BC-9F221E3E6197}"/>
          </ac:spMkLst>
        </pc:spChg>
      </pc:sldChg>
      <pc:sldChg chg="modSp add">
        <pc:chgData name="Kathy Moczerniak" userId="482eff44a8730993" providerId="LiveId" clId="{779BD810-B818-44F8-A977-2E8969F459A8}" dt="2019-02-05T14:34:58.510" v="1508" actId="12"/>
        <pc:sldMkLst>
          <pc:docMk/>
          <pc:sldMk cId="2190169373" sldId="324"/>
        </pc:sldMkLst>
        <pc:spChg chg="mod">
          <ac:chgData name="Kathy Moczerniak" userId="482eff44a8730993" providerId="LiveId" clId="{779BD810-B818-44F8-A977-2E8969F459A8}" dt="2019-01-27T22:43:28.579" v="846" actId="20577"/>
          <ac:spMkLst>
            <pc:docMk/>
            <pc:sldMk cId="2190169373" sldId="324"/>
            <ac:spMk id="2" creationId="{49C37A20-2591-423D-98CD-CCBD524A51C7}"/>
          </ac:spMkLst>
        </pc:spChg>
        <pc:spChg chg="mod">
          <ac:chgData name="Kathy Moczerniak" userId="482eff44a8730993" providerId="LiveId" clId="{779BD810-B818-44F8-A977-2E8969F459A8}" dt="2019-02-05T14:34:58.510" v="1508" actId="12"/>
          <ac:spMkLst>
            <pc:docMk/>
            <pc:sldMk cId="2190169373" sldId="324"/>
            <ac:spMk id="3" creationId="{C71A775D-D73C-4CE4-89BC-1FF8A2262994}"/>
          </ac:spMkLst>
        </pc:spChg>
      </pc:sldChg>
      <pc:sldChg chg="modSp add">
        <pc:chgData name="Kathy Moczerniak" userId="482eff44a8730993" providerId="LiveId" clId="{779BD810-B818-44F8-A977-2E8969F459A8}" dt="2019-02-05T14:35:20.919" v="1512" actId="12"/>
        <pc:sldMkLst>
          <pc:docMk/>
          <pc:sldMk cId="3478871606" sldId="325"/>
        </pc:sldMkLst>
        <pc:spChg chg="mod">
          <ac:chgData name="Kathy Moczerniak" userId="482eff44a8730993" providerId="LiveId" clId="{779BD810-B818-44F8-A977-2E8969F459A8}" dt="2019-01-27T22:45:58.938" v="875" actId="1076"/>
          <ac:spMkLst>
            <pc:docMk/>
            <pc:sldMk cId="3478871606" sldId="325"/>
            <ac:spMk id="2" creationId="{DD28B527-77D6-428D-9FEB-04102778C700}"/>
          </ac:spMkLst>
        </pc:spChg>
        <pc:spChg chg="mod">
          <ac:chgData name="Kathy Moczerniak" userId="482eff44a8730993" providerId="LiveId" clId="{779BD810-B818-44F8-A977-2E8969F459A8}" dt="2019-02-05T14:35:20.919" v="1512" actId="12"/>
          <ac:spMkLst>
            <pc:docMk/>
            <pc:sldMk cId="3478871606" sldId="325"/>
            <ac:spMk id="3" creationId="{B3419796-24DE-40AA-9095-AA3CC1316C8E}"/>
          </ac:spMkLst>
        </pc:spChg>
      </pc:sldChg>
      <pc:sldChg chg="modSp add">
        <pc:chgData name="Kathy Moczerniak" userId="482eff44a8730993" providerId="LiveId" clId="{779BD810-B818-44F8-A977-2E8969F459A8}" dt="2019-02-05T14:35:30.182" v="1516" actId="12"/>
        <pc:sldMkLst>
          <pc:docMk/>
          <pc:sldMk cId="4216172827" sldId="326"/>
        </pc:sldMkLst>
        <pc:spChg chg="mod">
          <ac:chgData name="Kathy Moczerniak" userId="482eff44a8730993" providerId="LiveId" clId="{779BD810-B818-44F8-A977-2E8969F459A8}" dt="2019-01-27T22:49:44.108" v="913" actId="20577"/>
          <ac:spMkLst>
            <pc:docMk/>
            <pc:sldMk cId="4216172827" sldId="326"/>
            <ac:spMk id="2" creationId="{7F4AD61C-87C7-42A4-B4EB-1F2DAB87B38D}"/>
          </ac:spMkLst>
        </pc:spChg>
        <pc:spChg chg="mod">
          <ac:chgData name="Kathy Moczerniak" userId="482eff44a8730993" providerId="LiveId" clId="{779BD810-B818-44F8-A977-2E8969F459A8}" dt="2019-02-05T14:35:30.182" v="1516" actId="12"/>
          <ac:spMkLst>
            <pc:docMk/>
            <pc:sldMk cId="4216172827" sldId="326"/>
            <ac:spMk id="3" creationId="{CE835F64-0288-470E-B53B-ECEBDA48214C}"/>
          </ac:spMkLst>
        </pc:spChg>
      </pc:sldChg>
      <pc:sldChg chg="addSp delSp modSp add">
        <pc:chgData name="Kathy Moczerniak" userId="482eff44a8730993" providerId="LiveId" clId="{779BD810-B818-44F8-A977-2E8969F459A8}" dt="2019-02-05T14:39:03.559" v="1606" actId="20577"/>
        <pc:sldMkLst>
          <pc:docMk/>
          <pc:sldMk cId="1717422034" sldId="327"/>
        </pc:sldMkLst>
        <pc:spChg chg="mod">
          <ac:chgData name="Kathy Moczerniak" userId="482eff44a8730993" providerId="LiveId" clId="{779BD810-B818-44F8-A977-2E8969F459A8}" dt="2019-01-27T23:07:39.156" v="1116" actId="404"/>
          <ac:spMkLst>
            <pc:docMk/>
            <pc:sldMk cId="1717422034" sldId="327"/>
            <ac:spMk id="2" creationId="{D5BDAAFC-94EC-4F8F-996A-944A3DEBA79E}"/>
          </ac:spMkLst>
        </pc:spChg>
        <pc:spChg chg="mod">
          <ac:chgData name="Kathy Moczerniak" userId="482eff44a8730993" providerId="LiveId" clId="{779BD810-B818-44F8-A977-2E8969F459A8}" dt="2019-02-05T14:39:03.559" v="1606" actId="20577"/>
          <ac:spMkLst>
            <pc:docMk/>
            <pc:sldMk cId="1717422034" sldId="327"/>
            <ac:spMk id="3" creationId="{9E7093C9-1A96-47B8-8B35-C7C531C2D77E}"/>
          </ac:spMkLst>
        </pc:spChg>
        <pc:spChg chg="add del">
          <ac:chgData name="Kathy Moczerniak" userId="482eff44a8730993" providerId="LiveId" clId="{779BD810-B818-44F8-A977-2E8969F459A8}" dt="2019-01-27T23:06:31.391" v="1104"/>
          <ac:spMkLst>
            <pc:docMk/>
            <pc:sldMk cId="1717422034" sldId="327"/>
            <ac:spMk id="4" creationId="{C5119785-B675-43B9-8AFB-B95F447FD642}"/>
          </ac:spMkLst>
        </pc:spChg>
      </pc:sldChg>
      <pc:sldChg chg="modSp add">
        <pc:chgData name="Kathy Moczerniak" userId="482eff44a8730993" providerId="LiveId" clId="{779BD810-B818-44F8-A977-2E8969F459A8}" dt="2019-02-05T14:37:15.894" v="1547" actId="20577"/>
        <pc:sldMkLst>
          <pc:docMk/>
          <pc:sldMk cId="1838291509" sldId="328"/>
        </pc:sldMkLst>
        <pc:spChg chg="mod">
          <ac:chgData name="Kathy Moczerniak" userId="482eff44a8730993" providerId="LiveId" clId="{779BD810-B818-44F8-A977-2E8969F459A8}" dt="2019-01-27T23:10:49.534" v="1190" actId="404"/>
          <ac:spMkLst>
            <pc:docMk/>
            <pc:sldMk cId="1838291509" sldId="328"/>
            <ac:spMk id="2" creationId="{9CD3F620-3B28-46B4-8D0B-76C72DDE0564}"/>
          </ac:spMkLst>
        </pc:spChg>
        <pc:spChg chg="mod">
          <ac:chgData name="Kathy Moczerniak" userId="482eff44a8730993" providerId="LiveId" clId="{779BD810-B818-44F8-A977-2E8969F459A8}" dt="2019-02-05T14:37:15.894" v="1547" actId="20577"/>
          <ac:spMkLst>
            <pc:docMk/>
            <pc:sldMk cId="1838291509" sldId="328"/>
            <ac:spMk id="3" creationId="{08EFA5A9-FA08-4418-9BC3-15DFBD09CBBD}"/>
          </ac:spMkLst>
        </pc:spChg>
      </pc:sldChg>
      <pc:sldChg chg="modSp add">
        <pc:chgData name="Kathy Moczerniak" userId="482eff44a8730993" providerId="LiveId" clId="{779BD810-B818-44F8-A977-2E8969F459A8}" dt="2019-01-27T23:13:40.527" v="1289" actId="1076"/>
        <pc:sldMkLst>
          <pc:docMk/>
          <pc:sldMk cId="4088073220" sldId="329"/>
        </pc:sldMkLst>
        <pc:spChg chg="mod">
          <ac:chgData name="Kathy Moczerniak" userId="482eff44a8730993" providerId="LiveId" clId="{779BD810-B818-44F8-A977-2E8969F459A8}" dt="2019-01-27T23:13:08.148" v="1284" actId="404"/>
          <ac:spMkLst>
            <pc:docMk/>
            <pc:sldMk cId="4088073220" sldId="329"/>
            <ac:spMk id="2" creationId="{BDC60BEB-89BC-4217-8027-53760D617565}"/>
          </ac:spMkLst>
        </pc:spChg>
        <pc:spChg chg="mod">
          <ac:chgData name="Kathy Moczerniak" userId="482eff44a8730993" providerId="LiveId" clId="{779BD810-B818-44F8-A977-2E8969F459A8}" dt="2019-01-27T23:13:40.527" v="1289" actId="1076"/>
          <ac:spMkLst>
            <pc:docMk/>
            <pc:sldMk cId="4088073220" sldId="329"/>
            <ac:spMk id="3" creationId="{B485B8B3-8E9F-44CF-A5D1-D85AF4FF1C59}"/>
          </ac:spMkLst>
        </pc:spChg>
      </pc:sldChg>
      <pc:sldChg chg="modSp add">
        <pc:chgData name="Kathy Moczerniak" userId="482eff44a8730993" providerId="LiveId" clId="{779BD810-B818-44F8-A977-2E8969F459A8}" dt="2019-01-27T23:19:01.100" v="1437" actId="948"/>
        <pc:sldMkLst>
          <pc:docMk/>
          <pc:sldMk cId="2611727807" sldId="330"/>
        </pc:sldMkLst>
        <pc:spChg chg="mod">
          <ac:chgData name="Kathy Moczerniak" userId="482eff44a8730993" providerId="LiveId" clId="{779BD810-B818-44F8-A977-2E8969F459A8}" dt="2019-01-27T23:18:13.139" v="1430" actId="20577"/>
          <ac:spMkLst>
            <pc:docMk/>
            <pc:sldMk cId="2611727807" sldId="330"/>
            <ac:spMk id="2" creationId="{FF86948F-FFA1-422E-85C9-50CA74D2FFD4}"/>
          </ac:spMkLst>
        </pc:spChg>
        <pc:spChg chg="mod">
          <ac:chgData name="Kathy Moczerniak" userId="482eff44a8730993" providerId="LiveId" clId="{779BD810-B818-44F8-A977-2E8969F459A8}" dt="2019-01-27T23:19:01.100" v="1437" actId="948"/>
          <ac:spMkLst>
            <pc:docMk/>
            <pc:sldMk cId="2611727807" sldId="330"/>
            <ac:spMk id="3" creationId="{AF5DAC6E-901D-4FBC-A587-8A6DDC4241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AFCEC-6973-4E01-A066-9957B4BCD0E0}" type="datetimeFigureOut">
              <a:rPr lang="en-US" smtClean="0"/>
              <a:t>3/28/2019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CBB1E-BB81-4320-9038-BCEBC5B91CA5}" type="slidenum">
              <a:rPr lang="en-US" smtClean="0"/>
              <a:t>‹#›</a:t>
            </a:fld>
            <a:endParaRPr lang="en-US" dirty="0"/>
          </a:p>
        </p:txBody>
      </p:sp>
    </p:spTree>
    <p:extLst>
      <p:ext uri="{BB962C8B-B14F-4D97-AF65-F5344CB8AC3E}">
        <p14:creationId xmlns:p14="http://schemas.microsoft.com/office/powerpoint/2010/main" val="318322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CBB1E-BB81-4320-9038-BCEBC5B91CA5}" type="slidenum">
              <a:rPr lang="en-US" smtClean="0"/>
              <a:t>42</a:t>
            </a:fld>
            <a:endParaRPr lang="en-US" dirty="0"/>
          </a:p>
        </p:txBody>
      </p:sp>
    </p:spTree>
    <p:extLst>
      <p:ext uri="{BB962C8B-B14F-4D97-AF65-F5344CB8AC3E}">
        <p14:creationId xmlns:p14="http://schemas.microsoft.com/office/powerpoint/2010/main" val="191925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118918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363266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99741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374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34282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41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11352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104082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349188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218421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FB5F59-9929-4312-84A1-74A718A1CB5A}"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C9620B-BC6F-4CCD-8899-8A93C39D966F}" type="slidenum">
              <a:rPr lang="en-US" smtClean="0"/>
              <a:t>‹#›</a:t>
            </a:fld>
            <a:endParaRPr lang="en-US" dirty="0"/>
          </a:p>
        </p:txBody>
      </p:sp>
    </p:spTree>
    <p:extLst>
      <p:ext uri="{BB962C8B-B14F-4D97-AF65-F5344CB8AC3E}">
        <p14:creationId xmlns:p14="http://schemas.microsoft.com/office/powerpoint/2010/main" val="388790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B5F59-9929-4312-84A1-74A718A1CB5A}" type="datetimeFigureOut">
              <a:rPr lang="en-US" smtClean="0"/>
              <a:t>3/28/2019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620B-BC6F-4CCD-8899-8A93C39D966F}" type="slidenum">
              <a:rPr lang="en-US" smtClean="0"/>
              <a:t>‹#›</a:t>
            </a:fld>
            <a:endParaRPr lang="en-US" dirty="0"/>
          </a:p>
        </p:txBody>
      </p:sp>
    </p:spTree>
    <p:extLst>
      <p:ext uri="{BB962C8B-B14F-4D97-AF65-F5344CB8AC3E}">
        <p14:creationId xmlns:p14="http://schemas.microsoft.com/office/powerpoint/2010/main" val="3109057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82800"/>
            <a:ext cx="4326194" cy="2387600"/>
          </a:xfrm>
        </p:spPr>
        <p:txBody>
          <a:bodyPr>
            <a:noAutofit/>
          </a:bodyPr>
          <a:lstStyle/>
          <a:p>
            <a:r>
              <a:rPr lang="en-US" sz="4000" dirty="0">
                <a:latin typeface="Times New Roman" panose="02020603050405020304" pitchFamily="18" charset="0"/>
                <a:cs typeface="Times New Roman" panose="02020603050405020304" pitchFamily="18" charset="0"/>
              </a:rPr>
              <a:t>Chapter 5: Indications for Mechanical Ventilation</a:t>
            </a:r>
          </a:p>
        </p:txBody>
      </p:sp>
    </p:spTree>
    <p:extLst>
      <p:ext uri="{BB962C8B-B14F-4D97-AF65-F5344CB8AC3E}">
        <p14:creationId xmlns:p14="http://schemas.microsoft.com/office/powerpoint/2010/main" val="92586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59388-9276-4B59-A3F4-73E5E5C9CE14}"/>
              </a:ext>
            </a:extLst>
          </p:cNvPr>
          <p:cNvSpPr>
            <a:spLocks noGrp="1"/>
          </p:cNvSpPr>
          <p:nvPr>
            <p:ph type="title"/>
          </p:nvPr>
        </p:nvSpPr>
        <p:spPr/>
        <p:txBody>
          <a:bodyPr>
            <a:normAutofit/>
          </a:bodyPr>
          <a:lstStyle/>
          <a:p>
            <a:r>
              <a:rPr lang="en-US" sz="4000" dirty="0"/>
              <a:t>Ventilation (cont’d)</a:t>
            </a:r>
          </a:p>
        </p:txBody>
      </p:sp>
      <p:sp>
        <p:nvSpPr>
          <p:cNvPr id="3" name="Content Placeholder 2">
            <a:extLst>
              <a:ext uri="{FF2B5EF4-FFF2-40B4-BE49-F238E27FC236}">
                <a16:creationId xmlns:a16="http://schemas.microsoft.com/office/drawing/2014/main" xmlns="" id="{94756FB4-2B17-497B-8E4B-82BD8652741C}"/>
              </a:ext>
            </a:extLst>
          </p:cNvPr>
          <p:cNvSpPr>
            <a:spLocks noGrp="1"/>
          </p:cNvSpPr>
          <p:nvPr>
            <p:ph idx="1"/>
          </p:nvPr>
        </p:nvSpPr>
        <p:spPr/>
        <p:txBody>
          <a:bodyPr/>
          <a:lstStyle/>
          <a:p>
            <a:r>
              <a:rPr lang="en-US" dirty="0"/>
              <a:t>The single best clinical index of ventilation is the measurement of arterial carbon dioxide tension (PaCO</a:t>
            </a:r>
            <a:r>
              <a:rPr lang="en-US" baseline="-25000" dirty="0"/>
              <a:t>2</a:t>
            </a:r>
            <a:r>
              <a:rPr lang="en-US" dirty="0"/>
              <a:t>)</a:t>
            </a:r>
          </a:p>
          <a:p>
            <a:pPr lvl="1"/>
            <a:r>
              <a:rPr lang="en-US" dirty="0"/>
              <a:t>Normal ventilation: PaCO</a:t>
            </a:r>
            <a:r>
              <a:rPr lang="en-US" baseline="-25000" dirty="0"/>
              <a:t>2</a:t>
            </a:r>
            <a:r>
              <a:rPr lang="en-US" dirty="0"/>
              <a:t> = 35-45 mmHg</a:t>
            </a:r>
          </a:p>
          <a:p>
            <a:pPr lvl="1"/>
            <a:r>
              <a:rPr lang="en-US" dirty="0"/>
              <a:t>Hypoventilation: PaCO</a:t>
            </a:r>
            <a:r>
              <a:rPr lang="en-US" baseline="-25000" dirty="0"/>
              <a:t>2</a:t>
            </a:r>
            <a:r>
              <a:rPr lang="en-US" dirty="0"/>
              <a:t>  &gt;45 mmHg</a:t>
            </a:r>
          </a:p>
          <a:p>
            <a:pPr lvl="1"/>
            <a:r>
              <a:rPr lang="en-US" dirty="0"/>
              <a:t>Hyperventilation: PaCO</a:t>
            </a:r>
            <a:r>
              <a:rPr lang="en-US" baseline="-25000" dirty="0"/>
              <a:t>2</a:t>
            </a:r>
            <a:r>
              <a:rPr lang="en-US" dirty="0"/>
              <a:t>  &lt; 35 mmHg</a:t>
            </a:r>
          </a:p>
          <a:p>
            <a:r>
              <a:rPr lang="en-US" dirty="0"/>
              <a:t>Venous blood gases are frequently utilized to assess pH, and a PvCO</a:t>
            </a:r>
            <a:r>
              <a:rPr lang="en-US" baseline="-25000" dirty="0"/>
              <a:t>2</a:t>
            </a:r>
            <a:r>
              <a:rPr lang="en-US" dirty="0"/>
              <a:t> &gt; 50mm Hg suggests possible hypercapnia  </a:t>
            </a:r>
          </a:p>
          <a:p>
            <a:endParaRPr lang="en-US" dirty="0"/>
          </a:p>
        </p:txBody>
      </p:sp>
    </p:spTree>
    <p:extLst>
      <p:ext uri="{BB962C8B-B14F-4D97-AF65-F5344CB8AC3E}">
        <p14:creationId xmlns:p14="http://schemas.microsoft.com/office/powerpoint/2010/main" val="165899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1.17\productions\ART\ART PROCESS\PPT Process\JBL_PPT\Shelledy_171101_Ancillaries\Images\Chapter 05\Box05_00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562" y="149435"/>
            <a:ext cx="4232954" cy="612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1.17\productions\ART\ART PROCESS\PPT Process\JBL_PPT\Shelledy_171101_Ancillaries\Images\Chapter 05\Box05_00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34" y="1521503"/>
            <a:ext cx="8842375" cy="41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5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Ventilatory Capacity and Ventilatory Requirements</a:t>
            </a:r>
          </a:p>
        </p:txBody>
      </p:sp>
      <p:sp>
        <p:nvSpPr>
          <p:cNvPr id="3" name="Content Placeholder 2"/>
          <p:cNvSpPr>
            <a:spLocks noGrp="1"/>
          </p:cNvSpPr>
          <p:nvPr>
            <p:ph idx="1"/>
          </p:nvPr>
        </p:nvSpPr>
        <p:spPr/>
        <p:txBody>
          <a:bodyPr>
            <a:normAutofit/>
          </a:bodyPr>
          <a:lstStyle/>
          <a:p>
            <a:r>
              <a:rPr lang="en-US" dirty="0"/>
              <a:t>Ventilatory capacity is a general term indicating the amount of air that can be moved into and out of the lungs by the ventilatory pump (how much the patient can breathe).</a:t>
            </a:r>
          </a:p>
          <a:p>
            <a:pPr lvl="1"/>
            <a:r>
              <a:rPr lang="en-US" dirty="0"/>
              <a:t>If ventilatory capacity is insufficient to provide the level of ventilation required to maintain adequate tissue oxygenation and CO</a:t>
            </a:r>
            <a:r>
              <a:rPr lang="en-US" baseline="-25000" dirty="0"/>
              <a:t>2</a:t>
            </a:r>
            <a:r>
              <a:rPr lang="en-US" dirty="0"/>
              <a:t> removal, mechanical ventilatory support may be necessary.</a:t>
            </a:r>
          </a:p>
          <a:p>
            <a:pPr lvl="1"/>
            <a:r>
              <a:rPr lang="en-US" dirty="0"/>
              <a:t>Affected by many factors, including respiratory drive, lung function, ventilatory workload, and ventilatory muscle strength </a:t>
            </a:r>
          </a:p>
        </p:txBody>
      </p:sp>
    </p:spTree>
    <p:extLst>
      <p:ext uri="{BB962C8B-B14F-4D97-AF65-F5344CB8AC3E}">
        <p14:creationId xmlns:p14="http://schemas.microsoft.com/office/powerpoint/2010/main" val="194700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E301D-2E1C-4999-B736-93CBD22EEF99}"/>
              </a:ext>
            </a:extLst>
          </p:cNvPr>
          <p:cNvSpPr>
            <a:spLocks noGrp="1"/>
          </p:cNvSpPr>
          <p:nvPr>
            <p:ph type="title"/>
          </p:nvPr>
        </p:nvSpPr>
        <p:spPr/>
        <p:txBody>
          <a:bodyPr>
            <a:normAutofit/>
          </a:bodyPr>
          <a:lstStyle/>
          <a:p>
            <a:r>
              <a:rPr lang="en-US" sz="4000" dirty="0"/>
              <a:t>Ventilatory Capacity and Ventilatory Requirements (cont’d)</a:t>
            </a:r>
          </a:p>
        </p:txBody>
      </p:sp>
      <p:sp>
        <p:nvSpPr>
          <p:cNvPr id="3" name="Content Placeholder 2">
            <a:extLst>
              <a:ext uri="{FF2B5EF4-FFF2-40B4-BE49-F238E27FC236}">
                <a16:creationId xmlns:a16="http://schemas.microsoft.com/office/drawing/2014/main" xmlns="" id="{203CAB20-A9E2-4E90-BD11-57EEDD628E5C}"/>
              </a:ext>
            </a:extLst>
          </p:cNvPr>
          <p:cNvSpPr>
            <a:spLocks noGrp="1"/>
          </p:cNvSpPr>
          <p:nvPr>
            <p:ph idx="1"/>
          </p:nvPr>
        </p:nvSpPr>
        <p:spPr/>
        <p:txBody>
          <a:bodyPr/>
          <a:lstStyle/>
          <a:p>
            <a:r>
              <a:rPr lang="en-US" sz="2600" dirty="0"/>
              <a:t>Ventilatory requirements (aka ventilatory demand or load) refers to the volume of ventilation required to achieve adequate oxygenation and carbon dioxide removal (how much the patient must breathe).</a:t>
            </a:r>
          </a:p>
          <a:p>
            <a:pPr lvl="1"/>
            <a:r>
              <a:rPr lang="en-US" dirty="0"/>
              <a:t>Determined by the patient’s oxygenation status, carbon dioxide production, lung function, circulatory status, and acid-base status </a:t>
            </a:r>
          </a:p>
          <a:p>
            <a:r>
              <a:rPr lang="en-US" sz="2600" dirty="0"/>
              <a:t>The difference between ventilatory capacity and ventilatory requirements is the ventilatory reserve</a:t>
            </a:r>
          </a:p>
          <a:p>
            <a:pPr lvl="1"/>
            <a:r>
              <a:rPr lang="en-US" dirty="0"/>
              <a:t>When ventilatory requirements &gt; ventilatory capacity, hypercapnic respiratory failure may occur </a:t>
            </a:r>
          </a:p>
          <a:p>
            <a:endParaRPr lang="en-US" dirty="0"/>
          </a:p>
        </p:txBody>
      </p:sp>
    </p:spTree>
    <p:extLst>
      <p:ext uri="{BB962C8B-B14F-4D97-AF65-F5344CB8AC3E}">
        <p14:creationId xmlns:p14="http://schemas.microsoft.com/office/powerpoint/2010/main" val="211290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45" y="292575"/>
            <a:ext cx="8220710" cy="1325563"/>
          </a:xfrm>
        </p:spPr>
        <p:txBody>
          <a:bodyPr>
            <a:normAutofit/>
          </a:bodyPr>
          <a:lstStyle/>
          <a:p>
            <a:r>
              <a:rPr lang="en-US" sz="4000" dirty="0"/>
              <a:t>Factors Affecting Ventilatory Capacity </a:t>
            </a:r>
          </a:p>
        </p:txBody>
      </p:sp>
      <p:sp>
        <p:nvSpPr>
          <p:cNvPr id="3" name="Content Placeholder 2"/>
          <p:cNvSpPr>
            <a:spLocks noGrp="1"/>
          </p:cNvSpPr>
          <p:nvPr>
            <p:ph idx="1"/>
          </p:nvPr>
        </p:nvSpPr>
        <p:spPr>
          <a:xfrm>
            <a:off x="628650" y="1551305"/>
            <a:ext cx="8098790" cy="4351338"/>
          </a:xfrm>
        </p:spPr>
        <p:txBody>
          <a:bodyPr>
            <a:noAutofit/>
          </a:bodyPr>
          <a:lstStyle/>
          <a:p>
            <a:pPr>
              <a:lnSpc>
                <a:spcPct val="80000"/>
              </a:lnSpc>
            </a:pPr>
            <a:r>
              <a:rPr lang="en-US" sz="2400" dirty="0"/>
              <a:t>Respiratory drive (aka ventilatory drive) </a:t>
            </a:r>
          </a:p>
          <a:p>
            <a:pPr lvl="1">
              <a:lnSpc>
                <a:spcPct val="80000"/>
              </a:lnSpc>
            </a:pPr>
            <a:r>
              <a:rPr lang="en-US" dirty="0"/>
              <a:t>Resides primarily in the central respiratory centers, which respond to input from the central chemoreceptors in the medulla of the brainstem and the peripheral chemoreceptors of the carotid and aortic bodies</a:t>
            </a:r>
          </a:p>
          <a:p>
            <a:pPr lvl="1">
              <a:lnSpc>
                <a:spcPct val="80000"/>
              </a:lnSpc>
            </a:pPr>
            <a:r>
              <a:rPr lang="en-US" dirty="0"/>
              <a:t>Respiratory centers are stimulated by hypoxemia, hypercarbia, and acidosis. </a:t>
            </a:r>
          </a:p>
          <a:p>
            <a:pPr lvl="2">
              <a:lnSpc>
                <a:spcPct val="80000"/>
              </a:lnSpc>
            </a:pPr>
            <a:r>
              <a:rPr lang="en-US" sz="2400" dirty="0"/>
              <a:t>May result in rapid shallow breathing </a:t>
            </a:r>
          </a:p>
          <a:p>
            <a:pPr lvl="1">
              <a:lnSpc>
                <a:spcPct val="80000"/>
              </a:lnSpc>
            </a:pPr>
            <a:r>
              <a:rPr lang="en-US" dirty="0"/>
              <a:t>Respiratory drive can be reduced or abolished by administration of narcotics, sedatives, tranquilizers or anesthetic gases.</a:t>
            </a:r>
          </a:p>
          <a:p>
            <a:pPr lvl="2">
              <a:lnSpc>
                <a:spcPct val="80000"/>
              </a:lnSpc>
            </a:pPr>
            <a:r>
              <a:rPr lang="en-US" sz="2400" dirty="0"/>
              <a:t>May result in hypoventilation or apnea, and may lead to the need for mechanical ventilation, shock, trauma or myocardial infarction may lead to respiratory and cardiac arrest</a:t>
            </a:r>
          </a:p>
        </p:txBody>
      </p:sp>
    </p:spTree>
    <p:extLst>
      <p:ext uri="{BB962C8B-B14F-4D97-AF65-F5344CB8AC3E}">
        <p14:creationId xmlns:p14="http://schemas.microsoft.com/office/powerpoint/2010/main" val="260845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1.1.17\productions\ART\ART PROCESS\PPT Process\JBL_PPT\Shelledy_171101_Ancillaries\Images\Chapter 05\Box05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39487"/>
            <a:ext cx="5791700" cy="606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64" y="365126"/>
            <a:ext cx="7982586" cy="1325563"/>
          </a:xfrm>
        </p:spPr>
        <p:txBody>
          <a:bodyPr>
            <a:normAutofit/>
          </a:bodyPr>
          <a:lstStyle/>
          <a:p>
            <a:r>
              <a:rPr lang="en-US" sz="4000" dirty="0"/>
              <a:t>Factors Affecting Ventilatory Capacity (cont’d) </a:t>
            </a:r>
          </a:p>
        </p:txBody>
      </p:sp>
      <p:sp>
        <p:nvSpPr>
          <p:cNvPr id="3" name="Content Placeholder 2"/>
          <p:cNvSpPr>
            <a:spLocks noGrp="1"/>
          </p:cNvSpPr>
          <p:nvPr>
            <p:ph idx="1"/>
          </p:nvPr>
        </p:nvSpPr>
        <p:spPr>
          <a:xfrm>
            <a:off x="532764" y="1530984"/>
            <a:ext cx="8078469" cy="4859655"/>
          </a:xfrm>
        </p:spPr>
        <p:txBody>
          <a:bodyPr>
            <a:noAutofit/>
          </a:bodyPr>
          <a:lstStyle/>
          <a:p>
            <a:r>
              <a:rPr lang="en-US" sz="2400" dirty="0"/>
              <a:t>Lung Function </a:t>
            </a:r>
          </a:p>
          <a:p>
            <a:pPr lvl="1"/>
            <a:r>
              <a:rPr lang="en-US" dirty="0"/>
              <a:t>Factors that may reduce vital capacity</a:t>
            </a:r>
          </a:p>
          <a:p>
            <a:pPr lvl="2"/>
            <a:r>
              <a:rPr lang="en-US" sz="2400" dirty="0"/>
              <a:t>Upper airway obstruction (e.g., bronchospasm, mucosal edema, or secretions)</a:t>
            </a:r>
          </a:p>
          <a:p>
            <a:pPr lvl="2"/>
            <a:r>
              <a:rPr lang="en-US" sz="2400" dirty="0"/>
              <a:t>Decreased lung compliance (e.g., pneumonia, pulmonary edema, fibrotic lung disease)</a:t>
            </a:r>
          </a:p>
          <a:p>
            <a:pPr lvl="2"/>
            <a:r>
              <a:rPr lang="en-US" sz="2400" dirty="0"/>
              <a:t>Decreased thoracic compliance (e.g., chest wall deformity, obesity, ascites)</a:t>
            </a:r>
          </a:p>
          <a:p>
            <a:pPr lvl="2"/>
            <a:r>
              <a:rPr lang="en-US" sz="2400" dirty="0"/>
              <a:t>Alveolar filling (e.g., consolidative pneumonia, pulmonary edema)</a:t>
            </a:r>
          </a:p>
          <a:p>
            <a:pPr lvl="2"/>
            <a:r>
              <a:rPr lang="en-US" sz="2400" dirty="0"/>
              <a:t>Atelectasis</a:t>
            </a:r>
          </a:p>
          <a:p>
            <a:pPr lvl="2"/>
            <a:r>
              <a:rPr lang="en-US" sz="2400" dirty="0"/>
              <a:t>Alveolar wall destruction (e.g., emphysema)</a:t>
            </a:r>
          </a:p>
          <a:p>
            <a:pPr lvl="2"/>
            <a:r>
              <a:rPr lang="en-US" sz="2400" dirty="0"/>
              <a:t>Interstitial fibrosis </a:t>
            </a:r>
          </a:p>
        </p:txBody>
      </p:sp>
    </p:spTree>
    <p:extLst>
      <p:ext uri="{BB962C8B-B14F-4D97-AF65-F5344CB8AC3E}">
        <p14:creationId xmlns:p14="http://schemas.microsoft.com/office/powerpoint/2010/main" val="287321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0145B-C3A2-4EC2-A2A7-787071EB5032}"/>
              </a:ext>
            </a:extLst>
          </p:cNvPr>
          <p:cNvSpPr>
            <a:spLocks noGrp="1"/>
          </p:cNvSpPr>
          <p:nvPr>
            <p:ph type="title"/>
          </p:nvPr>
        </p:nvSpPr>
        <p:spPr/>
        <p:txBody>
          <a:bodyPr>
            <a:normAutofit/>
          </a:bodyPr>
          <a:lstStyle/>
          <a:p>
            <a:r>
              <a:rPr lang="en-US" sz="4000" dirty="0"/>
              <a:t>Factors Affecting Ventilatory Capacity (cont’d) </a:t>
            </a:r>
          </a:p>
        </p:txBody>
      </p:sp>
      <p:sp>
        <p:nvSpPr>
          <p:cNvPr id="3" name="Content Placeholder 2">
            <a:extLst>
              <a:ext uri="{FF2B5EF4-FFF2-40B4-BE49-F238E27FC236}">
                <a16:creationId xmlns:a16="http://schemas.microsoft.com/office/drawing/2014/main" xmlns="" id="{B0FB2E60-E930-437F-AA7C-B0BA5161A8CE}"/>
              </a:ext>
            </a:extLst>
          </p:cNvPr>
          <p:cNvSpPr>
            <a:spLocks noGrp="1"/>
          </p:cNvSpPr>
          <p:nvPr>
            <p:ph idx="1"/>
          </p:nvPr>
        </p:nvSpPr>
        <p:spPr/>
        <p:txBody>
          <a:bodyPr>
            <a:normAutofit/>
          </a:bodyPr>
          <a:lstStyle/>
          <a:p>
            <a:r>
              <a:rPr lang="en-US" sz="2600" dirty="0"/>
              <a:t>Workload (aka work of breathing/ WOB)</a:t>
            </a:r>
          </a:p>
          <a:p>
            <a:pPr lvl="1"/>
            <a:r>
              <a:rPr lang="en-US" sz="2600" dirty="0"/>
              <a:t>The amount of work performed by the respiratory muscles to provide adequate ventilation </a:t>
            </a:r>
          </a:p>
          <a:p>
            <a:pPr lvl="1"/>
            <a:r>
              <a:rPr lang="en-US" sz="2600" dirty="0"/>
              <a:t>Determined by compliance of the lungs and thorax, or resistance to gas flow </a:t>
            </a:r>
          </a:p>
          <a:p>
            <a:pPr lvl="1"/>
            <a:r>
              <a:rPr lang="en-US" sz="2600" dirty="0"/>
              <a:t>Reduced compliance or increased resistance cause an increase in ventilatory workload </a:t>
            </a:r>
          </a:p>
          <a:p>
            <a:pPr lvl="2"/>
            <a:r>
              <a:rPr lang="en-US" sz="2400" dirty="0"/>
              <a:t>May cause ventilatory muscle fatigue, ventilatory muscle weakness, reduced ventilatory capacity, and may result in respiratory failure</a:t>
            </a:r>
          </a:p>
          <a:p>
            <a:endParaRPr lang="en-US" sz="3200" dirty="0"/>
          </a:p>
        </p:txBody>
      </p:sp>
    </p:spTree>
    <p:extLst>
      <p:ext uri="{BB962C8B-B14F-4D97-AF65-F5344CB8AC3E}">
        <p14:creationId xmlns:p14="http://schemas.microsoft.com/office/powerpoint/2010/main" val="308872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dirty="0"/>
          </a:p>
          <a:p>
            <a:pPr lvl="1"/>
            <a:endParaRPr lang="en-US" dirty="0"/>
          </a:p>
        </p:txBody>
      </p:sp>
      <p:pic>
        <p:nvPicPr>
          <p:cNvPr id="4098" name="Picture 2" descr="\\10.1.1.17\productions\ART\ART PROCESS\PPT Process\JBL_PPT\Shelledy_171101_Ancillaries\Images\Chapter 05\Box05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73" y="613907"/>
            <a:ext cx="8837613"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4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Chapter Objectives</a:t>
            </a:r>
          </a:p>
        </p:txBody>
      </p:sp>
      <p:sp>
        <p:nvSpPr>
          <p:cNvPr id="3" name="Content Placeholder 2"/>
          <p:cNvSpPr>
            <a:spLocks noGrp="1"/>
          </p:cNvSpPr>
          <p:nvPr>
            <p:ph idx="1"/>
          </p:nvPr>
        </p:nvSpPr>
        <p:spPr>
          <a:xfrm>
            <a:off x="628650" y="1690689"/>
            <a:ext cx="7886700" cy="4029391"/>
          </a:xfrm>
        </p:spPr>
        <p:txBody>
          <a:bodyPr>
            <a:noAutofit/>
          </a:bodyPr>
          <a:lstStyle/>
          <a:p>
            <a:pPr>
              <a:spcBef>
                <a:spcPts val="1800"/>
              </a:spcBef>
            </a:pPr>
            <a:r>
              <a:rPr lang="en-US" sz="2400" dirty="0"/>
              <a:t>Explain the primary function of a mechanical ventilator. </a:t>
            </a:r>
          </a:p>
          <a:p>
            <a:pPr>
              <a:spcBef>
                <a:spcPts val="1800"/>
              </a:spcBef>
            </a:pPr>
            <a:r>
              <a:rPr lang="en-US" sz="2400" dirty="0"/>
              <a:t>Define respiratory failure and explain the differences between hypoxemic and hypercapnic respiratory failure. </a:t>
            </a:r>
          </a:p>
          <a:p>
            <a:pPr>
              <a:spcBef>
                <a:spcPts val="1800"/>
              </a:spcBef>
            </a:pPr>
            <a:r>
              <a:rPr lang="en-US" sz="2400" dirty="0"/>
              <a:t>Define acute ventilatory failure.</a:t>
            </a:r>
          </a:p>
          <a:p>
            <a:pPr>
              <a:spcBef>
                <a:spcPts val="1800"/>
              </a:spcBef>
            </a:pPr>
            <a:r>
              <a:rPr lang="en-US" sz="2400" dirty="0"/>
              <a:t>Describe each of the components of ventilation including the relationship between tidal volume, respiratory rate, minute volume, physiologic dead space and alveolar ventilation.</a:t>
            </a:r>
          </a:p>
          <a:p>
            <a:pPr>
              <a:spcBef>
                <a:spcPts val="1800"/>
              </a:spcBef>
            </a:pPr>
            <a:r>
              <a:rPr lang="en-US" sz="2400" dirty="0"/>
              <a:t>Define ventilatory capacity and describe factors which affect ventilatory capacity.</a:t>
            </a:r>
          </a:p>
        </p:txBody>
      </p:sp>
    </p:spTree>
    <p:extLst>
      <p:ext uri="{BB962C8B-B14F-4D97-AF65-F5344CB8AC3E}">
        <p14:creationId xmlns:p14="http://schemas.microsoft.com/office/powerpoint/2010/main" val="156305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Factors Affecting Ventilatory Capacity (cont’d)</a:t>
            </a:r>
          </a:p>
        </p:txBody>
      </p:sp>
      <p:sp>
        <p:nvSpPr>
          <p:cNvPr id="3" name="Content Placeholder 2"/>
          <p:cNvSpPr>
            <a:spLocks noGrp="1"/>
          </p:cNvSpPr>
          <p:nvPr>
            <p:ph idx="1"/>
          </p:nvPr>
        </p:nvSpPr>
        <p:spPr/>
        <p:txBody>
          <a:bodyPr>
            <a:noAutofit/>
          </a:bodyPr>
          <a:lstStyle/>
          <a:p>
            <a:r>
              <a:rPr lang="en-US" sz="2400" dirty="0"/>
              <a:t>Ventilatory Muscles</a:t>
            </a:r>
          </a:p>
          <a:p>
            <a:pPr lvl="1"/>
            <a:r>
              <a:rPr lang="en-US" dirty="0"/>
              <a:t>Reduced ventilatory muscle strength or endurance reduces ventilatory capacity</a:t>
            </a:r>
          </a:p>
          <a:p>
            <a:pPr lvl="1"/>
            <a:r>
              <a:rPr lang="en-US" dirty="0"/>
              <a:t>Disease states causing muscle weakness or dysfunction which may lead to respiratory failure, hypoventilation, and/or apnea:</a:t>
            </a:r>
          </a:p>
          <a:p>
            <a:pPr lvl="2"/>
            <a:r>
              <a:rPr lang="en-US" sz="2400" dirty="0"/>
              <a:t>Amyotrophic lateral sclerosis (ALS): Chronic and relentless motor neuron disease resulting in progressive voluntary muscle weakness which eventually leads to respiratory failure. Patients with end stage disease require mechanical ventilatory support in order to survive.</a:t>
            </a:r>
          </a:p>
        </p:txBody>
      </p:sp>
    </p:spTree>
    <p:extLst>
      <p:ext uri="{BB962C8B-B14F-4D97-AF65-F5344CB8AC3E}">
        <p14:creationId xmlns:p14="http://schemas.microsoft.com/office/powerpoint/2010/main" val="255393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2D2B3-8A2A-4BE6-92B0-9296A116611F}"/>
              </a:ext>
            </a:extLst>
          </p:cNvPr>
          <p:cNvSpPr>
            <a:spLocks noGrp="1"/>
          </p:cNvSpPr>
          <p:nvPr>
            <p:ph type="title"/>
          </p:nvPr>
        </p:nvSpPr>
        <p:spPr/>
        <p:txBody>
          <a:bodyPr>
            <a:normAutofit/>
          </a:bodyPr>
          <a:lstStyle/>
          <a:p>
            <a:r>
              <a:rPr lang="en-US" sz="4000" dirty="0"/>
              <a:t>Factors Affecting Ventilatory Capacity (cont’d)</a:t>
            </a:r>
          </a:p>
        </p:txBody>
      </p:sp>
      <p:sp>
        <p:nvSpPr>
          <p:cNvPr id="3" name="Content Placeholder 2">
            <a:extLst>
              <a:ext uri="{FF2B5EF4-FFF2-40B4-BE49-F238E27FC236}">
                <a16:creationId xmlns:a16="http://schemas.microsoft.com/office/drawing/2014/main" xmlns="" id="{FDDCE205-66DE-47AB-BB4F-64891914DF0B}"/>
              </a:ext>
            </a:extLst>
          </p:cNvPr>
          <p:cNvSpPr>
            <a:spLocks noGrp="1"/>
          </p:cNvSpPr>
          <p:nvPr>
            <p:ph idx="1"/>
          </p:nvPr>
        </p:nvSpPr>
        <p:spPr>
          <a:xfrm>
            <a:off x="0" y="1825625"/>
            <a:ext cx="8515350" cy="4351338"/>
          </a:xfrm>
        </p:spPr>
        <p:txBody>
          <a:bodyPr>
            <a:noAutofit/>
          </a:bodyPr>
          <a:lstStyle/>
          <a:p>
            <a:pPr lvl="1"/>
            <a:r>
              <a:rPr lang="en-US" dirty="0"/>
              <a:t>Disease states continued:</a:t>
            </a:r>
          </a:p>
          <a:p>
            <a:pPr lvl="2"/>
            <a:r>
              <a:rPr lang="en-US" sz="2400" dirty="0"/>
              <a:t>Botulism: Caused by ingestion of food contaminated with Clostridium botulinum which produces a nerve toxin that affects the neuromuscular junction and may cause skeletal muscle paralysis and respiratory failure.</a:t>
            </a:r>
          </a:p>
          <a:p>
            <a:pPr lvl="2"/>
            <a:r>
              <a:rPr lang="en-US" sz="2400" dirty="0"/>
              <a:t>Critical illness myopathy and polyneuropathy: Associated with corticosteroid administration, neuromuscular blocking agents, systemic inflammatory response and other conditions sometimes seen in critically ill patients (e.g., sepsis). Causes generalized muscle weakness, including ventilatory muscle weakness which may cause difficulty in weaning from mechanical ventilatory support.</a:t>
            </a:r>
          </a:p>
          <a:p>
            <a:endParaRPr lang="en-US" sz="2400" dirty="0"/>
          </a:p>
        </p:txBody>
      </p:sp>
    </p:spTree>
    <p:extLst>
      <p:ext uri="{BB962C8B-B14F-4D97-AF65-F5344CB8AC3E}">
        <p14:creationId xmlns:p14="http://schemas.microsoft.com/office/powerpoint/2010/main" val="4843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C4761-4E8D-4D47-B11A-FEC7B14550A0}"/>
              </a:ext>
            </a:extLst>
          </p:cNvPr>
          <p:cNvSpPr>
            <a:spLocks noGrp="1"/>
          </p:cNvSpPr>
          <p:nvPr>
            <p:ph type="title"/>
          </p:nvPr>
        </p:nvSpPr>
        <p:spPr/>
        <p:txBody>
          <a:bodyPr>
            <a:normAutofit/>
          </a:bodyPr>
          <a:lstStyle/>
          <a:p>
            <a:r>
              <a:rPr lang="en-US" sz="4000" dirty="0"/>
              <a:t>Factors Affecting Ventilatory Capacity (cont’d)</a:t>
            </a:r>
          </a:p>
        </p:txBody>
      </p:sp>
      <p:sp>
        <p:nvSpPr>
          <p:cNvPr id="3" name="Content Placeholder 2">
            <a:extLst>
              <a:ext uri="{FF2B5EF4-FFF2-40B4-BE49-F238E27FC236}">
                <a16:creationId xmlns:a16="http://schemas.microsoft.com/office/drawing/2014/main" xmlns="" id="{D0006F62-F4F1-40A6-A7DA-E18826ABF91B}"/>
              </a:ext>
            </a:extLst>
          </p:cNvPr>
          <p:cNvSpPr>
            <a:spLocks noGrp="1"/>
          </p:cNvSpPr>
          <p:nvPr>
            <p:ph idx="1"/>
          </p:nvPr>
        </p:nvSpPr>
        <p:spPr>
          <a:xfrm>
            <a:off x="487680" y="1690689"/>
            <a:ext cx="8107680" cy="4486274"/>
          </a:xfrm>
        </p:spPr>
        <p:txBody>
          <a:bodyPr>
            <a:noAutofit/>
          </a:bodyPr>
          <a:lstStyle/>
          <a:p>
            <a:pPr>
              <a:lnSpc>
                <a:spcPct val="80000"/>
              </a:lnSpc>
              <a:spcBef>
                <a:spcPts val="800"/>
              </a:spcBef>
            </a:pPr>
            <a:r>
              <a:rPr lang="en-US" sz="2400" dirty="0"/>
              <a:t>Disease states continued:</a:t>
            </a:r>
          </a:p>
          <a:p>
            <a:pPr lvl="1">
              <a:lnSpc>
                <a:spcPct val="80000"/>
              </a:lnSpc>
              <a:spcBef>
                <a:spcPts val="800"/>
              </a:spcBef>
            </a:pPr>
            <a:r>
              <a:rPr lang="en-US" dirty="0"/>
              <a:t>Duchenne muscular dystrophy: A genetic disorder resulting in muscle weakness which progressively worsens with age. As the patient’s condition declines, nocturnal noninvasive ventilation may be needed. Eventually, tracheostomy and invasive ventilation may be required.</a:t>
            </a:r>
          </a:p>
          <a:p>
            <a:pPr lvl="1">
              <a:lnSpc>
                <a:spcPct val="80000"/>
              </a:lnSpc>
              <a:spcBef>
                <a:spcPts val="800"/>
              </a:spcBef>
            </a:pPr>
            <a:r>
              <a:rPr lang="en-US" dirty="0"/>
              <a:t>Guillian Barré syndrome: A motor neuron disease which causes progressive weakness and flaccid paralysis of the arms and legs. Involvement of the diaphragm requiring mechanical ventilation occurs in up to 30% of cases, however, generally resolves in about four weeks.</a:t>
            </a:r>
          </a:p>
          <a:p>
            <a:pPr lvl="1">
              <a:lnSpc>
                <a:spcPct val="80000"/>
              </a:lnSpc>
              <a:spcBef>
                <a:spcPts val="800"/>
              </a:spcBef>
            </a:pPr>
            <a:r>
              <a:rPr lang="en-US" dirty="0"/>
              <a:t>Malnutrition: Causes generalized skeletal muscle weakness, which may predispose patients to the development of respiratory failure</a:t>
            </a:r>
          </a:p>
          <a:p>
            <a:pPr>
              <a:lnSpc>
                <a:spcPct val="80000"/>
              </a:lnSpc>
              <a:spcBef>
                <a:spcPts val="600"/>
              </a:spcBef>
            </a:pPr>
            <a:endParaRPr lang="en-US" sz="2400" dirty="0"/>
          </a:p>
          <a:p>
            <a:pPr>
              <a:lnSpc>
                <a:spcPct val="80000"/>
              </a:lnSpc>
              <a:spcBef>
                <a:spcPts val="600"/>
              </a:spcBef>
            </a:pPr>
            <a:endParaRPr lang="en-US" sz="2400" dirty="0"/>
          </a:p>
        </p:txBody>
      </p:sp>
    </p:spTree>
    <p:extLst>
      <p:ext uri="{BB962C8B-B14F-4D97-AF65-F5344CB8AC3E}">
        <p14:creationId xmlns:p14="http://schemas.microsoft.com/office/powerpoint/2010/main" val="283476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Factors Affecting Ventilatory Capacity (cont’d)</a:t>
            </a:r>
          </a:p>
        </p:txBody>
      </p:sp>
      <p:sp>
        <p:nvSpPr>
          <p:cNvPr id="3" name="Content Placeholder 2"/>
          <p:cNvSpPr>
            <a:spLocks noGrp="1"/>
          </p:cNvSpPr>
          <p:nvPr>
            <p:ph idx="1"/>
          </p:nvPr>
        </p:nvSpPr>
        <p:spPr>
          <a:xfrm>
            <a:off x="628650" y="2038985"/>
            <a:ext cx="7886700" cy="4351338"/>
          </a:xfrm>
        </p:spPr>
        <p:txBody>
          <a:bodyPr>
            <a:noAutofit/>
          </a:bodyPr>
          <a:lstStyle/>
          <a:p>
            <a:pPr lvl="1"/>
            <a:r>
              <a:rPr lang="en-US" dirty="0"/>
              <a:t>Disease states continued:</a:t>
            </a:r>
          </a:p>
          <a:p>
            <a:pPr lvl="2"/>
            <a:r>
              <a:rPr lang="en-US" sz="2400" dirty="0"/>
              <a:t>Multiple sclerosis (MS): A central nervous system disease which damages the myelin sheath of nerves and disrupts nerve transmission from the brain to other parts of the body. In advanced cases, patients may require tracheostomy and intermittent or continuous mechanical ventilatory support.</a:t>
            </a:r>
          </a:p>
          <a:p>
            <a:pPr lvl="2"/>
            <a:r>
              <a:rPr lang="en-US" sz="2400" dirty="0"/>
              <a:t>Myasthenia gravis: An autoimmune disease which affects the neuromuscular junction and may cause relapsing, chronic respiratory muscle weakness</a:t>
            </a:r>
          </a:p>
        </p:txBody>
      </p:sp>
    </p:spTree>
    <p:extLst>
      <p:ext uri="{BB962C8B-B14F-4D97-AF65-F5344CB8AC3E}">
        <p14:creationId xmlns:p14="http://schemas.microsoft.com/office/powerpoint/2010/main" val="235631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84549-E6A9-489B-A9CF-2BA520EF8D74}"/>
              </a:ext>
            </a:extLst>
          </p:cNvPr>
          <p:cNvSpPr>
            <a:spLocks noGrp="1"/>
          </p:cNvSpPr>
          <p:nvPr>
            <p:ph type="title"/>
          </p:nvPr>
        </p:nvSpPr>
        <p:spPr/>
        <p:txBody>
          <a:bodyPr>
            <a:normAutofit/>
          </a:bodyPr>
          <a:lstStyle/>
          <a:p>
            <a:r>
              <a:rPr lang="en-US" sz="4000" dirty="0"/>
              <a:t>Factors Affecting Ventilatory Capacity (cont’d)</a:t>
            </a:r>
          </a:p>
        </p:txBody>
      </p:sp>
      <p:sp>
        <p:nvSpPr>
          <p:cNvPr id="3" name="Content Placeholder 2">
            <a:extLst>
              <a:ext uri="{FF2B5EF4-FFF2-40B4-BE49-F238E27FC236}">
                <a16:creationId xmlns:a16="http://schemas.microsoft.com/office/drawing/2014/main" xmlns="" id="{0C466C59-2696-4992-99FE-AA637B58EF9C}"/>
              </a:ext>
            </a:extLst>
          </p:cNvPr>
          <p:cNvSpPr>
            <a:spLocks noGrp="1"/>
          </p:cNvSpPr>
          <p:nvPr>
            <p:ph idx="1"/>
          </p:nvPr>
        </p:nvSpPr>
        <p:spPr>
          <a:xfrm>
            <a:off x="386080" y="2008505"/>
            <a:ext cx="8129270" cy="4351338"/>
          </a:xfrm>
        </p:spPr>
        <p:txBody>
          <a:bodyPr>
            <a:noAutofit/>
          </a:bodyPr>
          <a:lstStyle/>
          <a:p>
            <a:pPr lvl="1"/>
            <a:r>
              <a:rPr lang="en-US" sz="2600" dirty="0"/>
              <a:t>Disease states continued:</a:t>
            </a:r>
          </a:p>
          <a:p>
            <a:pPr lvl="2"/>
            <a:r>
              <a:rPr lang="en-US" sz="2400" dirty="0"/>
              <a:t>Neuromuscular blocking agents: Neuromuscular blocking agents (e.g., pancuronium, vercuronium, atracurium, cistracurium) block nerve transmission at the myoneural junction and cause ventilatory muscle paralysis.  </a:t>
            </a:r>
          </a:p>
          <a:p>
            <a:pPr lvl="2"/>
            <a:r>
              <a:rPr lang="en-US" sz="2400" dirty="0"/>
              <a:t>Poliomyelitis: Polio virus infection causes loss of motor neurons and results in varying degrees of muscle weakness and paralysis. Post-polio syndrome may cause a syndrome of new or progressive disability.</a:t>
            </a:r>
          </a:p>
          <a:p>
            <a:endParaRPr lang="en-US" sz="2400" dirty="0"/>
          </a:p>
        </p:txBody>
      </p:sp>
    </p:spTree>
    <p:extLst>
      <p:ext uri="{BB962C8B-B14F-4D97-AF65-F5344CB8AC3E}">
        <p14:creationId xmlns:p14="http://schemas.microsoft.com/office/powerpoint/2010/main" val="115516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CC696-F4FF-44E8-A119-7718645B3D25}"/>
              </a:ext>
            </a:extLst>
          </p:cNvPr>
          <p:cNvSpPr>
            <a:spLocks noGrp="1"/>
          </p:cNvSpPr>
          <p:nvPr>
            <p:ph type="title"/>
          </p:nvPr>
        </p:nvSpPr>
        <p:spPr/>
        <p:txBody>
          <a:bodyPr>
            <a:normAutofit/>
          </a:bodyPr>
          <a:lstStyle/>
          <a:p>
            <a:r>
              <a:rPr lang="en-US" sz="4000" dirty="0"/>
              <a:t>Factors Affecting Ventilatory Capacity (cont’d)</a:t>
            </a:r>
          </a:p>
        </p:txBody>
      </p:sp>
      <p:sp>
        <p:nvSpPr>
          <p:cNvPr id="3" name="Content Placeholder 2">
            <a:extLst>
              <a:ext uri="{FF2B5EF4-FFF2-40B4-BE49-F238E27FC236}">
                <a16:creationId xmlns:a16="http://schemas.microsoft.com/office/drawing/2014/main" xmlns="" id="{070EF101-C546-4DEA-9FDC-550A368120F2}"/>
              </a:ext>
            </a:extLst>
          </p:cNvPr>
          <p:cNvSpPr>
            <a:spLocks noGrp="1"/>
          </p:cNvSpPr>
          <p:nvPr>
            <p:ph idx="1"/>
          </p:nvPr>
        </p:nvSpPr>
        <p:spPr>
          <a:xfrm>
            <a:off x="628650" y="2181225"/>
            <a:ext cx="7886700" cy="3752215"/>
          </a:xfrm>
        </p:spPr>
        <p:txBody>
          <a:bodyPr/>
          <a:lstStyle/>
          <a:p>
            <a:pPr lvl="1"/>
            <a:r>
              <a:rPr lang="en-US" sz="2600" dirty="0"/>
              <a:t>Disease states continued</a:t>
            </a:r>
            <a:r>
              <a:rPr lang="en-US" sz="2800" dirty="0"/>
              <a:t>:</a:t>
            </a:r>
          </a:p>
          <a:p>
            <a:pPr lvl="2"/>
            <a:r>
              <a:rPr lang="en-US" sz="2400" dirty="0"/>
              <a:t>Tetanus: Caused by infection with Clostridium tetani spores which produce a toxin that produces uncontrolled skeletal muscle contractions. </a:t>
            </a:r>
          </a:p>
          <a:p>
            <a:pPr lvl="2"/>
            <a:r>
              <a:rPr lang="en-US" sz="2400" dirty="0"/>
              <a:t>Tick paralysis: Although this disease is rare in humans, certain ticks produce a toxin which may be transmitted following a tick bite and cause life threatening paralysis. </a:t>
            </a:r>
          </a:p>
          <a:p>
            <a:endParaRPr lang="en-US" dirty="0"/>
          </a:p>
        </p:txBody>
      </p:sp>
    </p:spTree>
    <p:extLst>
      <p:ext uri="{BB962C8B-B14F-4D97-AF65-F5344CB8AC3E}">
        <p14:creationId xmlns:p14="http://schemas.microsoft.com/office/powerpoint/2010/main" val="815910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Ventilatory Requirements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3914775"/>
              </a:xfrm>
            </p:spPr>
            <p:txBody>
              <a:bodyPr>
                <a:noAutofit/>
              </a:bodyPr>
              <a:lstStyle/>
              <a:p>
                <a:pPr>
                  <a:spcBef>
                    <a:spcPts val="1800"/>
                  </a:spcBef>
                </a:pPr>
                <a:r>
                  <a:rPr lang="en-US" sz="2400" dirty="0"/>
                  <a:t>Ventilatory requirements (aka ventilatory demand or ventilatory load) are determined by the patient’s oxygenation needs, CO</a:t>
                </a:r>
                <a:r>
                  <a:rPr lang="en-US" sz="2400" baseline="-25000" dirty="0"/>
                  <a:t>2</a:t>
                </a:r>
                <a:r>
                  <a:rPr lang="en-US" sz="2400" dirty="0"/>
                  <a:t> production, lung function, and acid-base status. </a:t>
                </a:r>
              </a:p>
              <a:p>
                <a:pPr>
                  <a:spcBef>
                    <a:spcPts val="1800"/>
                  </a:spcBef>
                </a:pPr>
                <a:r>
                  <a:rPr lang="en-US" sz="2400" dirty="0"/>
                  <a:t>The level of ventilation required to remove CO</a:t>
                </a:r>
                <a:r>
                  <a:rPr lang="en-US" sz="2400" baseline="-25000" dirty="0"/>
                  <a:t>2</a:t>
                </a:r>
                <a:r>
                  <a:rPr lang="en-US" sz="2400" dirty="0"/>
                  <a:t> is determined by metabolic rate, diet and associated CO</a:t>
                </a:r>
                <a:r>
                  <a:rPr lang="en-US" sz="2400" baseline="-25000" dirty="0"/>
                  <a:t>2</a:t>
                </a:r>
                <a:r>
                  <a:rPr lang="en-US" sz="2400" dirty="0"/>
                  <a:t> production (</a:t>
                </a: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CO</a:t>
                </a:r>
                <a:r>
                  <a:rPr lang="en-US" sz="2400" baseline="-25000" dirty="0"/>
                  <a:t>2</a:t>
                </a:r>
                <a:r>
                  <a:rPr lang="en-US" sz="2400" dirty="0"/>
                  <a:t>)</a:t>
                </a:r>
              </a:p>
              <a:p>
                <a:pPr>
                  <a:spcBef>
                    <a:spcPts val="1800"/>
                  </a:spcBef>
                </a:pPr>
                <a:r>
                  <a:rPr lang="en-US" sz="2400" dirty="0"/>
                  <a:t>Factors that increase metabolic rate, </a:t>
                </a: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CO</a:t>
                </a:r>
                <a:r>
                  <a:rPr lang="en-US" sz="2400" baseline="-25000" dirty="0"/>
                  <a:t>2</a:t>
                </a:r>
                <a:r>
                  <a:rPr lang="en-US" sz="2400" dirty="0"/>
                  <a:t> and </a:t>
                </a: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O</a:t>
                </a:r>
                <a:r>
                  <a:rPr lang="en-US" sz="2400" baseline="-25000" dirty="0"/>
                  <a:t>2</a:t>
                </a:r>
                <a:r>
                  <a:rPr lang="en-US" sz="2400" dirty="0"/>
                  <a:t>: fever, shivering, agitation, trauma, sepsis, and other hypermetabolic states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3914775"/>
              </a:xfrm>
              <a:blipFill>
                <a:blip r:embed="rId2"/>
                <a:stretch>
                  <a:fillRect l="-1005" t="-2177" r="-1623"/>
                </a:stretch>
              </a:blipFill>
            </p:spPr>
            <p:txBody>
              <a:bodyPr/>
              <a:lstStyle/>
              <a:p>
                <a:r>
                  <a:rPr lang="en-US">
                    <a:noFill/>
                  </a:rPr>
                  <a:t> </a:t>
                </a:r>
              </a:p>
            </p:txBody>
          </p:sp>
        </mc:Fallback>
      </mc:AlternateContent>
    </p:spTree>
    <p:extLst>
      <p:ext uri="{BB962C8B-B14F-4D97-AF65-F5344CB8AC3E}">
        <p14:creationId xmlns:p14="http://schemas.microsoft.com/office/powerpoint/2010/main" val="597506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2F27E-7823-4394-9658-CDD382EB0A75}"/>
              </a:ext>
            </a:extLst>
          </p:cNvPr>
          <p:cNvSpPr>
            <a:spLocks noGrp="1"/>
          </p:cNvSpPr>
          <p:nvPr>
            <p:ph type="title"/>
          </p:nvPr>
        </p:nvSpPr>
        <p:spPr/>
        <p:txBody>
          <a:bodyPr>
            <a:normAutofit/>
          </a:bodyPr>
          <a:lstStyle/>
          <a:p>
            <a:r>
              <a:rPr lang="en-US" sz="4000" dirty="0"/>
              <a:t>Ventilatory Requirements (cont’d)</a:t>
            </a:r>
          </a:p>
        </p:txBody>
      </p:sp>
      <p:sp>
        <p:nvSpPr>
          <p:cNvPr id="3" name="Content Placeholder 2">
            <a:extLst>
              <a:ext uri="{FF2B5EF4-FFF2-40B4-BE49-F238E27FC236}">
                <a16:creationId xmlns:a16="http://schemas.microsoft.com/office/drawing/2014/main" xmlns="" id="{12C9685D-80C2-4CEC-AB40-A3F1B40578DD}"/>
              </a:ext>
            </a:extLst>
          </p:cNvPr>
          <p:cNvSpPr>
            <a:spLocks noGrp="1"/>
          </p:cNvSpPr>
          <p:nvPr>
            <p:ph idx="1"/>
          </p:nvPr>
        </p:nvSpPr>
        <p:spPr>
          <a:xfrm>
            <a:off x="628650" y="1937385"/>
            <a:ext cx="7886700" cy="3599815"/>
          </a:xfrm>
        </p:spPr>
        <p:txBody>
          <a:bodyPr>
            <a:normAutofit/>
          </a:bodyPr>
          <a:lstStyle/>
          <a:p>
            <a:pPr>
              <a:lnSpc>
                <a:spcPct val="100000"/>
              </a:lnSpc>
              <a:spcBef>
                <a:spcPts val="1800"/>
              </a:spcBef>
            </a:pPr>
            <a:r>
              <a:rPr lang="en-US" sz="2400" dirty="0"/>
              <a:t>Causes of hypoxemia: hypoventilation, V/Q mismatch, and diffusion limitations </a:t>
            </a:r>
          </a:p>
          <a:p>
            <a:pPr>
              <a:lnSpc>
                <a:spcPct val="100000"/>
              </a:lnSpc>
              <a:spcBef>
                <a:spcPts val="1800"/>
              </a:spcBef>
            </a:pPr>
            <a:r>
              <a:rPr lang="en-US" sz="2400" dirty="0"/>
              <a:t>Causes of decreased tissue oxygen delivery: problems with hemoglobin and reduced cardiac output or tissue perfusion </a:t>
            </a:r>
          </a:p>
          <a:p>
            <a:pPr>
              <a:lnSpc>
                <a:spcPct val="100000"/>
              </a:lnSpc>
              <a:spcBef>
                <a:spcPts val="1800"/>
              </a:spcBef>
            </a:pPr>
            <a:r>
              <a:rPr lang="en-US" sz="2400" dirty="0"/>
              <a:t>Hyperventilation is caused by metabolic acidosis, which is caused by lactic acidosis, renal failure, ketoacidosis, poisoning, loss of bicarbonate, carbonic anhydrase inhibitors, and renal tubular acidosis</a:t>
            </a:r>
          </a:p>
          <a:p>
            <a:pPr>
              <a:lnSpc>
                <a:spcPct val="100000"/>
              </a:lnSpc>
              <a:spcBef>
                <a:spcPts val="1800"/>
              </a:spcBef>
            </a:pPr>
            <a:endParaRPr lang="en-US" sz="2400" dirty="0"/>
          </a:p>
        </p:txBody>
      </p:sp>
    </p:spTree>
    <p:extLst>
      <p:ext uri="{BB962C8B-B14F-4D97-AF65-F5344CB8AC3E}">
        <p14:creationId xmlns:p14="http://schemas.microsoft.com/office/powerpoint/2010/main" val="318473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Calculating Ventilatory Requirements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965" y="1845945"/>
                <a:ext cx="8180070" cy="4351338"/>
              </a:xfrm>
            </p:spPr>
            <p:txBody>
              <a:bodyPr>
                <a:noAutofit/>
              </a:bodyPr>
              <a:lstStyle/>
              <a:p>
                <a:pPr>
                  <a:lnSpc>
                    <a:spcPct val="80000"/>
                  </a:lnSpc>
                </a:pPr>
                <a:r>
                  <a:rPr lang="en-US" sz="2400" dirty="0"/>
                  <a:t>Example: </a:t>
                </a:r>
              </a:p>
              <a:p>
                <a:pPr lvl="1">
                  <a:lnSpc>
                    <a:spcPct val="80000"/>
                  </a:lnSpc>
                </a:pPr>
                <a:r>
                  <a:rPr lang="en-US" dirty="0"/>
                  <a:t>At rest, normal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CO</a:t>
                </a:r>
                <a:r>
                  <a:rPr lang="en-US" baseline="-25000" dirty="0"/>
                  <a:t>2</a:t>
                </a:r>
                <a:r>
                  <a:rPr lang="en-US" dirty="0"/>
                  <a:t> = 200 mL/min, oxygen consumption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O</a:t>
                </a:r>
                <a:r>
                  <a:rPr lang="en-US" baseline="-25000" dirty="0"/>
                  <a:t>2</a:t>
                </a:r>
                <a:r>
                  <a:rPr lang="en-US" dirty="0"/>
                  <a:t>) = 250 mL/min,  requiring an alveolar ventilation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A) = 4-5 L/min in order to maintain a normal PaCO</a:t>
                </a:r>
                <a:r>
                  <a:rPr lang="en-US" baseline="-25000" dirty="0"/>
                  <a:t>2</a:t>
                </a:r>
                <a:r>
                  <a:rPr lang="en-US" dirty="0"/>
                  <a:t> of 40 mm Hg.</a:t>
                </a:r>
              </a:p>
              <a:p>
                <a:pPr lvl="2">
                  <a:lnSpc>
                    <a:spcPct val="80000"/>
                  </a:lnSpc>
                </a:pP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A = (0.863 x </a:t>
                </a: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CO</a:t>
                </a:r>
                <a:r>
                  <a:rPr lang="en-US" sz="2400" baseline="-25000" dirty="0"/>
                  <a:t>2</a:t>
                </a:r>
                <a:r>
                  <a:rPr lang="en-US" sz="2400" dirty="0"/>
                  <a:t>) ÷ PaCO</a:t>
                </a:r>
                <a:r>
                  <a:rPr lang="en-US" sz="2400" baseline="-25000" dirty="0"/>
                  <a:t>2</a:t>
                </a:r>
                <a:r>
                  <a:rPr lang="en-US" sz="2400" dirty="0"/>
                  <a:t> </a:t>
                </a:r>
              </a:p>
              <a:p>
                <a:pPr lvl="2">
                  <a:lnSpc>
                    <a:spcPct val="80000"/>
                  </a:lnSpc>
                </a:pP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A = (0.863 x 200 mL/min) ÷ 40 mm Hg = 4.3 L/min </a:t>
                </a:r>
              </a:p>
              <a:p>
                <a:pPr lvl="1">
                  <a:lnSpc>
                    <a:spcPct val="80000"/>
                  </a:lnSpc>
                </a:pPr>
                <a:r>
                  <a:rPr lang="en-US" dirty="0"/>
                  <a:t>If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CO</a:t>
                </a:r>
                <a:r>
                  <a:rPr lang="en-US" baseline="-25000" dirty="0"/>
                  <a:t>2</a:t>
                </a:r>
                <a:r>
                  <a:rPr lang="en-US" dirty="0"/>
                  <a:t> increased to 300 mL/min, the required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A to achieve a normal PaCO</a:t>
                </a:r>
                <a:r>
                  <a:rPr lang="en-US" baseline="-25000" dirty="0"/>
                  <a:t>2</a:t>
                </a:r>
                <a:r>
                  <a:rPr lang="en-US" dirty="0"/>
                  <a:t> of 40 mm Hg would be:</a:t>
                </a:r>
              </a:p>
              <a:p>
                <a:pPr lvl="2">
                  <a:lnSpc>
                    <a:spcPct val="80000"/>
                  </a:lnSpc>
                </a:pPr>
                <a14:m>
                  <m:oMath xmlns:m="http://schemas.openxmlformats.org/officeDocument/2006/math">
                    <m:acc>
                      <m:accPr>
                        <m:chr m:val="̇"/>
                        <m:ctrlPr>
                          <a:rPr lang="en-US" sz="2400" i="1">
                            <a:latin typeface="Cambria Math"/>
                          </a:rPr>
                        </m:ctrlPr>
                      </m:accPr>
                      <m:e>
                        <m:r>
                          <a:rPr lang="en-US" sz="2400">
                            <a:latin typeface="Cambria Math" panose="02040503050406030204" pitchFamily="18" charset="0"/>
                          </a:rPr>
                          <m:t>𝑉</m:t>
                        </m:r>
                      </m:e>
                    </m:acc>
                  </m:oMath>
                </a14:m>
                <a:r>
                  <a:rPr lang="en-US" sz="2400" dirty="0"/>
                  <a:t>A = (0.863 x 300 mL/min) ÷ 40 mm Hg = 6.47 L/min</a:t>
                </a:r>
              </a:p>
              <a:p>
                <a:pPr lvl="1">
                  <a:lnSpc>
                    <a:spcPct val="80000"/>
                  </a:lnSpc>
                </a:pPr>
                <a:r>
                  <a:rPr lang="en-US" dirty="0"/>
                  <a:t>This example illustrates that with increases in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CO</a:t>
                </a:r>
                <a:r>
                  <a:rPr lang="en-US" baseline="-25000" dirty="0"/>
                  <a:t>2</a:t>
                </a:r>
                <a:r>
                  <a:rPr lang="en-US" dirty="0"/>
                  <a:t>, alveolar ventilation must increase in order to maintain a normal PaCO</a:t>
                </a:r>
                <a:r>
                  <a:rPr lang="en-US" baseline="-25000" dirty="0"/>
                  <a:t>2</a:t>
                </a:r>
                <a:r>
                  <a:rPr lang="en-US" dirty="0"/>
                  <a:t>. </a:t>
                </a:r>
              </a:p>
              <a:p>
                <a:pPr lvl="1">
                  <a:lnSpc>
                    <a:spcPct val="8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965" y="1845945"/>
                <a:ext cx="8180070" cy="4351338"/>
              </a:xfrm>
              <a:blipFill>
                <a:blip r:embed="rId2"/>
                <a:stretch>
                  <a:fillRect l="-969" t="-2801" r="-447" b="-3221"/>
                </a:stretch>
              </a:blipFill>
            </p:spPr>
            <p:txBody>
              <a:bodyPr/>
              <a:lstStyle/>
              <a:p>
                <a:r>
                  <a:rPr lang="en-US">
                    <a:noFill/>
                  </a:rPr>
                  <a:t> </a:t>
                </a:r>
              </a:p>
            </p:txBody>
          </p:sp>
        </mc:Fallback>
      </mc:AlternateContent>
    </p:spTree>
    <p:extLst>
      <p:ext uri="{BB962C8B-B14F-4D97-AF65-F5344CB8AC3E}">
        <p14:creationId xmlns:p14="http://schemas.microsoft.com/office/powerpoint/2010/main" val="1315789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of Ventilation</a:t>
            </a:r>
          </a:p>
        </p:txBody>
      </p:sp>
      <p:sp>
        <p:nvSpPr>
          <p:cNvPr id="3" name="Content Placeholder 2"/>
          <p:cNvSpPr>
            <a:spLocks noGrp="1"/>
          </p:cNvSpPr>
          <p:nvPr>
            <p:ph idx="1"/>
          </p:nvPr>
        </p:nvSpPr>
        <p:spPr>
          <a:xfrm>
            <a:off x="628650" y="1612265"/>
            <a:ext cx="7976870" cy="4351338"/>
          </a:xfrm>
        </p:spPr>
        <p:txBody>
          <a:bodyPr>
            <a:noAutofit/>
          </a:bodyPr>
          <a:lstStyle/>
          <a:p>
            <a:r>
              <a:rPr lang="en-US" sz="2400" dirty="0"/>
              <a:t>Assessment of ventilation determines a patient’s need for mechanical ventilation. </a:t>
            </a:r>
          </a:p>
          <a:p>
            <a:r>
              <a:rPr lang="en-US" sz="2400" dirty="0"/>
              <a:t>Assessment includes: patient history, patient examination, measurement of oxygen saturation, and arterial blood gas analysis</a:t>
            </a:r>
          </a:p>
          <a:p>
            <a:pPr lvl="1"/>
            <a:r>
              <a:rPr lang="en-US" dirty="0"/>
              <a:t>The most effective measurement of ventilation is PaCO</a:t>
            </a:r>
            <a:r>
              <a:rPr lang="en-US" baseline="-25000" dirty="0"/>
              <a:t>2</a:t>
            </a:r>
            <a:r>
              <a:rPr lang="en-US" dirty="0"/>
              <a:t>.</a:t>
            </a:r>
          </a:p>
          <a:p>
            <a:r>
              <a:rPr lang="en-US" sz="2400" dirty="0"/>
              <a:t>Pulmonary function is measured by respiratory rate, tidal volume, minute volume, vital capacity, and maximum inspiratory pressure. </a:t>
            </a:r>
          </a:p>
          <a:p>
            <a:pPr lvl="1"/>
            <a:r>
              <a:rPr lang="en-US" dirty="0"/>
              <a:t>Calculating rapid shallow breathing index (RSBI) may also be useful to determine the ability to maintain spontaneous breathing. </a:t>
            </a:r>
          </a:p>
          <a:p>
            <a:endParaRPr lang="en-US" sz="2400" dirty="0"/>
          </a:p>
        </p:txBody>
      </p:sp>
    </p:spTree>
    <p:extLst>
      <p:ext uri="{BB962C8B-B14F-4D97-AF65-F5344CB8AC3E}">
        <p14:creationId xmlns:p14="http://schemas.microsoft.com/office/powerpoint/2010/main" val="157663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A5C26-20A3-4E15-9B3A-50B6CE4DE911}"/>
              </a:ext>
            </a:extLst>
          </p:cNvPr>
          <p:cNvSpPr>
            <a:spLocks noGrp="1"/>
          </p:cNvSpPr>
          <p:nvPr>
            <p:ph type="title"/>
          </p:nvPr>
        </p:nvSpPr>
        <p:spPr/>
        <p:txBody>
          <a:bodyPr>
            <a:normAutofit/>
          </a:bodyPr>
          <a:lstStyle/>
          <a:p>
            <a:r>
              <a:rPr lang="en-US" sz="4000" dirty="0"/>
              <a:t>Chapter Objectives (cont’d)</a:t>
            </a:r>
          </a:p>
        </p:txBody>
      </p:sp>
      <p:sp>
        <p:nvSpPr>
          <p:cNvPr id="3" name="Content Placeholder 2">
            <a:extLst>
              <a:ext uri="{FF2B5EF4-FFF2-40B4-BE49-F238E27FC236}">
                <a16:creationId xmlns:a16="http://schemas.microsoft.com/office/drawing/2014/main" xmlns="" id="{CF9CD3C7-E8A9-4062-B05C-93F2C67E54E8}"/>
              </a:ext>
            </a:extLst>
          </p:cNvPr>
          <p:cNvSpPr>
            <a:spLocks noGrp="1"/>
          </p:cNvSpPr>
          <p:nvPr>
            <p:ph idx="1"/>
          </p:nvPr>
        </p:nvSpPr>
        <p:spPr/>
        <p:txBody>
          <a:bodyPr>
            <a:normAutofit/>
          </a:bodyPr>
          <a:lstStyle/>
          <a:p>
            <a:pPr>
              <a:spcBef>
                <a:spcPts val="1800"/>
              </a:spcBef>
            </a:pPr>
            <a:r>
              <a:rPr lang="en-US" sz="2400" dirty="0"/>
              <a:t>Define ventilatory requirements (aka ventilatory demand or load) and describe factors which  affect ventilatory requirements. </a:t>
            </a:r>
          </a:p>
          <a:p>
            <a:pPr>
              <a:spcBef>
                <a:spcPts val="1800"/>
              </a:spcBef>
            </a:pPr>
            <a:r>
              <a:rPr lang="en-US" sz="2400" dirty="0"/>
              <a:t>Explain the relationship between ventilatory capacity and ventilatory requirements in terms of adequacy of ventilation and development of acute ventilatory failure.</a:t>
            </a:r>
          </a:p>
          <a:p>
            <a:pPr>
              <a:spcBef>
                <a:spcPts val="1800"/>
              </a:spcBef>
            </a:pPr>
            <a:r>
              <a:rPr lang="en-US" sz="2400" dirty="0"/>
              <a:t>Describe clinical conditions which may reduce or eliminate respiratory drive.</a:t>
            </a:r>
          </a:p>
          <a:p>
            <a:pPr>
              <a:spcBef>
                <a:spcPts val="1800"/>
              </a:spcBef>
            </a:pPr>
            <a:r>
              <a:rPr lang="en-US" sz="2400" dirty="0"/>
              <a:t>Describe factors that may impair lung function and explain how they may reduce ventilatory capacity.</a:t>
            </a:r>
          </a:p>
          <a:p>
            <a:endParaRPr lang="en-US" dirty="0"/>
          </a:p>
        </p:txBody>
      </p:sp>
    </p:spTree>
    <p:extLst>
      <p:ext uri="{BB962C8B-B14F-4D97-AF65-F5344CB8AC3E}">
        <p14:creationId xmlns:p14="http://schemas.microsoft.com/office/powerpoint/2010/main" val="106600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1.1.17\productions\ART\ART PROCESS\PPT Process\JBL_PPT\Shelledy_171101_Ancillaries\Images\Chapter 05\Box05_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79" y="687159"/>
            <a:ext cx="8837613" cy="544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30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Manifestations of Respiratory Failure</a:t>
            </a:r>
          </a:p>
        </p:txBody>
      </p:sp>
      <p:sp>
        <p:nvSpPr>
          <p:cNvPr id="3" name="Content Placeholder 2"/>
          <p:cNvSpPr>
            <a:spLocks noGrp="1"/>
          </p:cNvSpPr>
          <p:nvPr>
            <p:ph idx="1"/>
          </p:nvPr>
        </p:nvSpPr>
        <p:spPr/>
        <p:txBody>
          <a:bodyPr>
            <a:noAutofit/>
          </a:bodyPr>
          <a:lstStyle/>
          <a:p>
            <a:pPr>
              <a:lnSpc>
                <a:spcPct val="100000"/>
              </a:lnSpc>
            </a:pPr>
            <a:r>
              <a:rPr lang="en-US" sz="2400" dirty="0"/>
              <a:t>The most common reason for initiating mechanical ventilatory support: acute respiratory failure </a:t>
            </a:r>
          </a:p>
          <a:p>
            <a:pPr lvl="1">
              <a:lnSpc>
                <a:spcPct val="100000"/>
              </a:lnSpc>
            </a:pPr>
            <a:r>
              <a:rPr lang="en-US" dirty="0"/>
              <a:t>Causes of acute respiratory failure requiring mechanical ventilation include: pneumonia, ARDS, trauma, sepsis, postoperative respiratory failure, COPD exacerbation, heart failure, coma, neuromuscular disease, sedative or narcotic drug overdose, and pulmonary aspiration</a:t>
            </a:r>
          </a:p>
          <a:p>
            <a:pPr lvl="1">
              <a:lnSpc>
                <a:spcPct val="100000"/>
              </a:lnSpc>
            </a:pPr>
            <a:r>
              <a:rPr lang="en-US" dirty="0"/>
              <a:t>Early manifestations include: tachycardia, tachypnea, diaphoresis, anxiety, and respiratory distress followed by depressed mental status, confusion, solemnness, and coma</a:t>
            </a:r>
          </a:p>
        </p:txBody>
      </p:sp>
    </p:spTree>
    <p:extLst>
      <p:ext uri="{BB962C8B-B14F-4D97-AF65-F5344CB8AC3E}">
        <p14:creationId xmlns:p14="http://schemas.microsoft.com/office/powerpoint/2010/main" val="210738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E99FA-FAC7-4148-9B51-E7BFE14C2CE7}"/>
              </a:ext>
            </a:extLst>
          </p:cNvPr>
          <p:cNvSpPr>
            <a:spLocks noGrp="1"/>
          </p:cNvSpPr>
          <p:nvPr>
            <p:ph type="title"/>
          </p:nvPr>
        </p:nvSpPr>
        <p:spPr/>
        <p:txBody>
          <a:bodyPr>
            <a:normAutofit/>
          </a:bodyPr>
          <a:lstStyle/>
          <a:p>
            <a:r>
              <a:rPr lang="en-US" sz="4000" dirty="0"/>
              <a:t>Clinical Manifestations of Respiratory Failure (cont’d)</a:t>
            </a:r>
          </a:p>
        </p:txBody>
      </p:sp>
      <p:sp>
        <p:nvSpPr>
          <p:cNvPr id="3" name="Content Placeholder 2">
            <a:extLst>
              <a:ext uri="{FF2B5EF4-FFF2-40B4-BE49-F238E27FC236}">
                <a16:creationId xmlns:a16="http://schemas.microsoft.com/office/drawing/2014/main" xmlns="" id="{9C4B6991-0AE5-424C-A743-BE509FA85927}"/>
              </a:ext>
            </a:extLst>
          </p:cNvPr>
          <p:cNvSpPr>
            <a:spLocks noGrp="1"/>
          </p:cNvSpPr>
          <p:nvPr>
            <p:ph idx="1"/>
          </p:nvPr>
        </p:nvSpPr>
        <p:spPr>
          <a:xfrm>
            <a:off x="628650" y="1825625"/>
            <a:ext cx="7886700" cy="4412615"/>
          </a:xfrm>
        </p:spPr>
        <p:txBody>
          <a:bodyPr>
            <a:noAutofit/>
          </a:bodyPr>
          <a:lstStyle/>
          <a:p>
            <a:pPr>
              <a:lnSpc>
                <a:spcPct val="100000"/>
              </a:lnSpc>
            </a:pPr>
            <a:r>
              <a:rPr lang="en-US" sz="2400" dirty="0"/>
              <a:t>The most common reason for initiating mechanical ventilatory support: acute respiratory failure (cont’d)</a:t>
            </a:r>
          </a:p>
          <a:p>
            <a:pPr lvl="1">
              <a:lnSpc>
                <a:spcPct val="100000"/>
              </a:lnSpc>
            </a:pPr>
            <a:r>
              <a:rPr lang="en-US" dirty="0"/>
              <a:t>Physical findings: accessory muscle use, intercostal retractions, and asynchrony chest wall/diaphragmatic movement</a:t>
            </a:r>
          </a:p>
          <a:p>
            <a:pPr lvl="1">
              <a:lnSpc>
                <a:spcPct val="100000"/>
              </a:lnSpc>
            </a:pPr>
            <a:r>
              <a:rPr lang="en-US" dirty="0"/>
              <a:t>Altered ventilation includes increased respiratory rate and rapid shallow breathing leading to irregular breathing, apneic periods, or respiratory arrest.</a:t>
            </a:r>
          </a:p>
          <a:p>
            <a:pPr lvl="1">
              <a:lnSpc>
                <a:spcPct val="100000"/>
              </a:lnSpc>
            </a:pPr>
            <a:r>
              <a:rPr lang="en-US" dirty="0"/>
              <a:t>Blood gases reveal hypoxemia, hyperventilation, and alkalosis, followed by hypoventilation, hypercapnia, and respiratory acidosis.  </a:t>
            </a:r>
          </a:p>
          <a:p>
            <a:pPr>
              <a:lnSpc>
                <a:spcPct val="100000"/>
              </a:lnSpc>
            </a:pPr>
            <a:endParaRPr lang="en-US" sz="2400" dirty="0"/>
          </a:p>
        </p:txBody>
      </p:sp>
    </p:spTree>
    <p:extLst>
      <p:ext uri="{BB962C8B-B14F-4D97-AF65-F5344CB8AC3E}">
        <p14:creationId xmlns:p14="http://schemas.microsoft.com/office/powerpoint/2010/main" val="1340898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Goals of Mechanical Ventilatory Support</a:t>
            </a:r>
          </a:p>
        </p:txBody>
      </p:sp>
      <p:sp>
        <p:nvSpPr>
          <p:cNvPr id="3" name="Content Placeholder 2"/>
          <p:cNvSpPr>
            <a:spLocks noGrp="1"/>
          </p:cNvSpPr>
          <p:nvPr>
            <p:ph idx="1"/>
          </p:nvPr>
        </p:nvSpPr>
        <p:spPr>
          <a:xfrm>
            <a:off x="628650" y="1998345"/>
            <a:ext cx="7886700" cy="4351338"/>
          </a:xfrm>
        </p:spPr>
        <p:txBody>
          <a:bodyPr>
            <a:normAutofit/>
          </a:bodyPr>
          <a:lstStyle/>
          <a:p>
            <a:pPr>
              <a:lnSpc>
                <a:spcPct val="100000"/>
              </a:lnSpc>
            </a:pPr>
            <a:r>
              <a:rPr lang="en-US" sz="2600" dirty="0"/>
              <a:t>The primary goals of mechanical ventilation: </a:t>
            </a:r>
          </a:p>
          <a:p>
            <a:pPr lvl="1">
              <a:lnSpc>
                <a:spcPct val="100000"/>
              </a:lnSpc>
            </a:pPr>
            <a:r>
              <a:rPr lang="en-US" dirty="0"/>
              <a:t>Provide adequate alveolar ventilation</a:t>
            </a:r>
          </a:p>
          <a:p>
            <a:pPr lvl="1">
              <a:lnSpc>
                <a:spcPct val="100000"/>
              </a:lnSpc>
            </a:pPr>
            <a:r>
              <a:rPr lang="en-US" dirty="0"/>
              <a:t>Ensure adequate tissue oxygenation</a:t>
            </a:r>
          </a:p>
          <a:p>
            <a:pPr lvl="1">
              <a:lnSpc>
                <a:spcPct val="100000"/>
              </a:lnSpc>
            </a:pPr>
            <a:r>
              <a:rPr lang="en-US" dirty="0"/>
              <a:t>Restore and maintain acid-base homeostasis</a:t>
            </a:r>
          </a:p>
          <a:p>
            <a:pPr lvl="1">
              <a:lnSpc>
                <a:spcPct val="100000"/>
              </a:lnSpc>
            </a:pPr>
            <a:r>
              <a:rPr lang="en-US" dirty="0"/>
              <a:t>Reduce the work of breathing</a:t>
            </a:r>
          </a:p>
          <a:p>
            <a:pPr lvl="1">
              <a:lnSpc>
                <a:spcPct val="100000"/>
              </a:lnSpc>
            </a:pPr>
            <a:r>
              <a:rPr lang="en-US" dirty="0"/>
              <a:t>Ensure patient safety and comfort</a:t>
            </a:r>
          </a:p>
          <a:p>
            <a:pPr lvl="1">
              <a:lnSpc>
                <a:spcPct val="100000"/>
              </a:lnSpc>
            </a:pPr>
            <a:r>
              <a:rPr lang="en-US" dirty="0"/>
              <a:t>Minimize harmful side effects and complications</a:t>
            </a:r>
          </a:p>
          <a:p>
            <a:pPr lvl="1">
              <a:lnSpc>
                <a:spcPct val="100000"/>
              </a:lnSpc>
            </a:pPr>
            <a:r>
              <a:rPr lang="en-US" dirty="0"/>
              <a:t>Promote liberation of the patient from the ventilator</a:t>
            </a:r>
          </a:p>
          <a:p>
            <a:pPr lvl="1">
              <a:lnSpc>
                <a:spcPct val="100000"/>
              </a:lnSpc>
            </a:pPr>
            <a:endParaRPr lang="en-US" dirty="0"/>
          </a:p>
          <a:p>
            <a:pPr>
              <a:lnSpc>
                <a:spcPct val="100000"/>
              </a:lnSpc>
            </a:pPr>
            <a:endParaRPr lang="en-US" dirty="0"/>
          </a:p>
          <a:p>
            <a:pPr lvl="1">
              <a:lnSpc>
                <a:spcPct val="100000"/>
              </a:lnSpc>
            </a:pPr>
            <a:endParaRPr lang="en-US" dirty="0"/>
          </a:p>
          <a:p>
            <a:pPr lvl="1">
              <a:lnSpc>
                <a:spcPct val="100000"/>
              </a:lnSpc>
            </a:pPr>
            <a:endParaRPr lang="en-US" dirty="0"/>
          </a:p>
        </p:txBody>
      </p:sp>
    </p:spTree>
    <p:extLst>
      <p:ext uri="{BB962C8B-B14F-4D97-AF65-F5344CB8AC3E}">
        <p14:creationId xmlns:p14="http://schemas.microsoft.com/office/powerpoint/2010/main" val="4252219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A5526-0F73-4C7E-9170-8B0D02CE8289}"/>
              </a:ext>
            </a:extLst>
          </p:cNvPr>
          <p:cNvSpPr>
            <a:spLocks noGrp="1"/>
          </p:cNvSpPr>
          <p:nvPr>
            <p:ph type="title"/>
          </p:nvPr>
        </p:nvSpPr>
        <p:spPr/>
        <p:txBody>
          <a:bodyPr>
            <a:normAutofit/>
          </a:bodyPr>
          <a:lstStyle/>
          <a:p>
            <a:r>
              <a:rPr lang="en-US" sz="4000" dirty="0"/>
              <a:t>Goals of Mechanical Ventilatory Support (cont’d)</a:t>
            </a:r>
          </a:p>
        </p:txBody>
      </p:sp>
      <p:sp>
        <p:nvSpPr>
          <p:cNvPr id="3" name="Content Placeholder 2">
            <a:extLst>
              <a:ext uri="{FF2B5EF4-FFF2-40B4-BE49-F238E27FC236}">
                <a16:creationId xmlns:a16="http://schemas.microsoft.com/office/drawing/2014/main" xmlns="" id="{AB3E59A8-1908-454A-A1BC-9F221E3E6197}"/>
              </a:ext>
            </a:extLst>
          </p:cNvPr>
          <p:cNvSpPr>
            <a:spLocks noGrp="1"/>
          </p:cNvSpPr>
          <p:nvPr>
            <p:ph idx="1"/>
          </p:nvPr>
        </p:nvSpPr>
        <p:spPr>
          <a:xfrm>
            <a:off x="628650" y="1856105"/>
            <a:ext cx="7886700" cy="4351338"/>
          </a:xfrm>
        </p:spPr>
        <p:txBody>
          <a:bodyPr/>
          <a:lstStyle/>
          <a:p>
            <a:r>
              <a:rPr lang="en-US" sz="2600" dirty="0"/>
              <a:t>Other goals of mechanical ventilation:</a:t>
            </a:r>
          </a:p>
          <a:p>
            <a:pPr lvl="1">
              <a:lnSpc>
                <a:spcPct val="100000"/>
              </a:lnSpc>
            </a:pPr>
            <a:r>
              <a:rPr lang="en-US" dirty="0"/>
              <a:t>Normalize alveolar ventilation and PaCO</a:t>
            </a:r>
            <a:r>
              <a:rPr lang="en-US" baseline="-25000" dirty="0"/>
              <a:t>2</a:t>
            </a:r>
          </a:p>
          <a:p>
            <a:pPr lvl="1">
              <a:lnSpc>
                <a:spcPct val="100000"/>
              </a:lnSpc>
            </a:pPr>
            <a:r>
              <a:rPr lang="en-US" dirty="0"/>
              <a:t>Correct respiratory and metabolic acidosis </a:t>
            </a:r>
          </a:p>
          <a:p>
            <a:pPr lvl="1">
              <a:lnSpc>
                <a:spcPct val="100000"/>
              </a:lnSpc>
            </a:pPr>
            <a:r>
              <a:rPr lang="en-US" dirty="0"/>
              <a:t>Revere hypoxemia</a:t>
            </a:r>
          </a:p>
          <a:p>
            <a:pPr lvl="1">
              <a:lnSpc>
                <a:spcPct val="100000"/>
              </a:lnSpc>
            </a:pPr>
            <a:r>
              <a:rPr lang="en-US" dirty="0"/>
              <a:t>Relieve respiratory distress </a:t>
            </a:r>
          </a:p>
          <a:p>
            <a:pPr lvl="1">
              <a:lnSpc>
                <a:spcPct val="100000"/>
              </a:lnSpc>
            </a:pPr>
            <a:r>
              <a:rPr lang="en-US" dirty="0"/>
              <a:t>Reduce cardiac work</a:t>
            </a:r>
          </a:p>
          <a:p>
            <a:pPr lvl="1">
              <a:lnSpc>
                <a:spcPct val="100000"/>
              </a:lnSpc>
            </a:pPr>
            <a:r>
              <a:rPr lang="en-US" dirty="0"/>
              <a:t>Restore or maintain lung volumes </a:t>
            </a:r>
          </a:p>
          <a:p>
            <a:pPr lvl="1">
              <a:lnSpc>
                <a:spcPct val="100000"/>
              </a:lnSpc>
            </a:pPr>
            <a:r>
              <a:rPr lang="en-US" dirty="0"/>
              <a:t>Prevent/treat atelectasis </a:t>
            </a:r>
          </a:p>
          <a:p>
            <a:pPr lvl="1">
              <a:lnSpc>
                <a:spcPct val="100000"/>
              </a:lnSpc>
            </a:pPr>
            <a:r>
              <a:rPr lang="en-US" dirty="0"/>
              <a:t>Internal stabilization of the chest wall in the case of severe chest trauma </a:t>
            </a:r>
          </a:p>
          <a:p>
            <a:endParaRPr lang="en-US" dirty="0"/>
          </a:p>
        </p:txBody>
      </p:sp>
    </p:spTree>
    <p:extLst>
      <p:ext uri="{BB962C8B-B14F-4D97-AF65-F5344CB8AC3E}">
        <p14:creationId xmlns:p14="http://schemas.microsoft.com/office/powerpoint/2010/main" val="588089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365126"/>
            <a:ext cx="8107680" cy="1325563"/>
          </a:xfrm>
        </p:spPr>
        <p:txBody>
          <a:bodyPr>
            <a:normAutofit/>
          </a:bodyPr>
          <a:lstStyle/>
          <a:p>
            <a:r>
              <a:rPr lang="en-US" sz="4000" dirty="0"/>
              <a:t>Indications for Mechanical Ventilation</a:t>
            </a:r>
          </a:p>
        </p:txBody>
      </p:sp>
      <p:sp>
        <p:nvSpPr>
          <p:cNvPr id="3" name="Content Placeholder 2"/>
          <p:cNvSpPr>
            <a:spLocks noGrp="1"/>
          </p:cNvSpPr>
          <p:nvPr>
            <p:ph idx="1"/>
          </p:nvPr>
        </p:nvSpPr>
        <p:spPr>
          <a:xfrm>
            <a:off x="628650" y="1623698"/>
            <a:ext cx="7886700" cy="4614542"/>
          </a:xfrm>
        </p:spPr>
        <p:txBody>
          <a:bodyPr>
            <a:noAutofit/>
          </a:bodyPr>
          <a:lstStyle/>
          <a:p>
            <a:pPr>
              <a:lnSpc>
                <a:spcPct val="80000"/>
              </a:lnSpc>
            </a:pPr>
            <a:r>
              <a:rPr lang="en-US" sz="2400" dirty="0"/>
              <a:t>Apnea</a:t>
            </a:r>
          </a:p>
          <a:p>
            <a:pPr lvl="1">
              <a:lnSpc>
                <a:spcPct val="80000"/>
              </a:lnSpc>
            </a:pPr>
            <a:r>
              <a:rPr lang="en-US" dirty="0"/>
              <a:t>Definition: Complete cessation of breathing and failure to institute mechanical ventilatory support</a:t>
            </a:r>
          </a:p>
          <a:p>
            <a:pPr>
              <a:lnSpc>
                <a:spcPct val="80000"/>
              </a:lnSpc>
            </a:pPr>
            <a:r>
              <a:rPr lang="en-US" sz="2400" dirty="0"/>
              <a:t>Acute ventilatory failure </a:t>
            </a:r>
          </a:p>
          <a:p>
            <a:pPr lvl="1">
              <a:lnSpc>
                <a:spcPct val="80000"/>
              </a:lnSpc>
            </a:pPr>
            <a:r>
              <a:rPr lang="en-US" dirty="0"/>
              <a:t>Definition: A sudden increase in PaCO</a:t>
            </a:r>
            <a:r>
              <a:rPr lang="en-US" baseline="-25000" dirty="0"/>
              <a:t>2</a:t>
            </a:r>
            <a:r>
              <a:rPr lang="en-US" dirty="0"/>
              <a:t>  with a corresponding decrease in pH</a:t>
            </a:r>
          </a:p>
          <a:p>
            <a:pPr>
              <a:lnSpc>
                <a:spcPct val="80000"/>
              </a:lnSpc>
            </a:pPr>
            <a:r>
              <a:rPr lang="en-US" sz="2400" dirty="0"/>
              <a:t>Impending ventilatory failure</a:t>
            </a:r>
          </a:p>
          <a:p>
            <a:pPr lvl="1">
              <a:lnSpc>
                <a:spcPct val="80000"/>
              </a:lnSpc>
            </a:pPr>
            <a:r>
              <a:rPr lang="en-US" dirty="0"/>
              <a:t>Definition: When ventilatory failure is likely to occur in the immediate future </a:t>
            </a:r>
          </a:p>
          <a:p>
            <a:pPr>
              <a:lnSpc>
                <a:spcPct val="80000"/>
              </a:lnSpc>
            </a:pPr>
            <a:r>
              <a:rPr lang="en-US" sz="2400" dirty="0"/>
              <a:t>Severe/refractory oxygenation problems (refractory hypoxemia)</a:t>
            </a:r>
          </a:p>
          <a:p>
            <a:pPr lvl="1">
              <a:lnSpc>
                <a:spcPct val="80000"/>
              </a:lnSpc>
            </a:pPr>
            <a:r>
              <a:rPr lang="en-US" dirty="0"/>
              <a:t>Definition: When PaO</a:t>
            </a:r>
            <a:r>
              <a:rPr lang="en-US" baseline="-25000" dirty="0"/>
              <a:t>2</a:t>
            </a:r>
            <a:r>
              <a:rPr lang="en-US" dirty="0"/>
              <a:t> &lt; 60 mm Hg and SaO</a:t>
            </a:r>
            <a:r>
              <a:rPr lang="en-US" baseline="-25000" dirty="0"/>
              <a:t>2</a:t>
            </a:r>
            <a:r>
              <a:rPr lang="en-US" dirty="0"/>
              <a:t> &lt; 90% while receiving conventional oxygen therapy</a:t>
            </a:r>
          </a:p>
        </p:txBody>
      </p:sp>
    </p:spTree>
    <p:extLst>
      <p:ext uri="{BB962C8B-B14F-4D97-AF65-F5344CB8AC3E}">
        <p14:creationId xmlns:p14="http://schemas.microsoft.com/office/powerpoint/2010/main" val="2772473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365126"/>
            <a:ext cx="8037830" cy="1325563"/>
          </a:xfrm>
        </p:spPr>
        <p:txBody>
          <a:bodyPr>
            <a:normAutofit/>
          </a:bodyPr>
          <a:lstStyle/>
          <a:p>
            <a:r>
              <a:rPr lang="en-US" sz="4000" dirty="0"/>
              <a:t>Indications for Mechanical Ventilation (cont’d)</a:t>
            </a:r>
          </a:p>
        </p:txBody>
      </p:sp>
      <p:sp>
        <p:nvSpPr>
          <p:cNvPr id="3" name="Content Placeholder 2"/>
          <p:cNvSpPr>
            <a:spLocks noGrp="1"/>
          </p:cNvSpPr>
          <p:nvPr>
            <p:ph idx="1"/>
          </p:nvPr>
        </p:nvSpPr>
        <p:spPr>
          <a:xfrm>
            <a:off x="628649" y="1690688"/>
            <a:ext cx="8200391" cy="4628831"/>
          </a:xfrm>
        </p:spPr>
        <p:txBody>
          <a:bodyPr>
            <a:noAutofit/>
          </a:bodyPr>
          <a:lstStyle/>
          <a:p>
            <a:pPr>
              <a:lnSpc>
                <a:spcPct val="80000"/>
              </a:lnSpc>
            </a:pPr>
            <a:r>
              <a:rPr lang="en-US" dirty="0"/>
              <a:t>Apnea</a:t>
            </a:r>
            <a:endParaRPr lang="en-US" sz="2400" dirty="0"/>
          </a:p>
          <a:p>
            <a:pPr lvl="1">
              <a:lnSpc>
                <a:spcPct val="80000"/>
              </a:lnSpc>
            </a:pPr>
            <a:r>
              <a:rPr lang="en-US" dirty="0"/>
              <a:t>May lead to cardiac arrest </a:t>
            </a:r>
          </a:p>
          <a:p>
            <a:pPr lvl="1">
              <a:lnSpc>
                <a:spcPct val="80000"/>
              </a:lnSpc>
            </a:pPr>
            <a:r>
              <a:rPr lang="en-US" dirty="0"/>
              <a:t>Airway obstruction can block airflow into the lungs. </a:t>
            </a:r>
          </a:p>
          <a:p>
            <a:pPr lvl="2">
              <a:lnSpc>
                <a:spcPct val="80000"/>
              </a:lnSpc>
            </a:pPr>
            <a:r>
              <a:rPr lang="en-US" sz="2400" dirty="0"/>
              <a:t>Possible causes: upper airway foreign body aspiration, upper airway swelling from anaphylaxis, epiglottitis, airway trauma, laryngospasm post-extubation</a:t>
            </a:r>
          </a:p>
          <a:p>
            <a:pPr lvl="1">
              <a:lnSpc>
                <a:spcPct val="80000"/>
              </a:lnSpc>
            </a:pPr>
            <a:r>
              <a:rPr lang="en-US" dirty="0"/>
              <a:t>Treatment includes securing the airway with an oral pharyngeal airway and providing positive pressure ventilatory support</a:t>
            </a:r>
          </a:p>
          <a:p>
            <a:pPr lvl="2">
              <a:lnSpc>
                <a:spcPct val="80000"/>
              </a:lnSpc>
            </a:pPr>
            <a:r>
              <a:rPr lang="en-US" sz="2400" dirty="0"/>
              <a:t>If spontaneous breathing does not occur, intubation should be performed and mechanical ventilation support should be provided.</a:t>
            </a:r>
          </a:p>
          <a:p>
            <a:pPr lvl="2">
              <a:lnSpc>
                <a:spcPct val="80000"/>
              </a:lnSpc>
            </a:pPr>
            <a:r>
              <a:rPr lang="en-US" sz="2400" dirty="0"/>
              <a:t>Upper airway obstruction or acute laryngospasm occasionally requires emergent tracheostomy. </a:t>
            </a:r>
          </a:p>
          <a:p>
            <a:pPr lvl="2">
              <a:lnSpc>
                <a:spcPct val="80000"/>
              </a:lnSpc>
            </a:pPr>
            <a:endParaRPr lang="en-US" sz="2400" dirty="0"/>
          </a:p>
        </p:txBody>
      </p:sp>
    </p:spTree>
    <p:extLst>
      <p:ext uri="{BB962C8B-B14F-4D97-AF65-F5344CB8AC3E}">
        <p14:creationId xmlns:p14="http://schemas.microsoft.com/office/powerpoint/2010/main" val="2224656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1.1.17\productions\ART\ART PROCESS\PPT Process\JBL_PPT\Shelledy_171101_Ancillaries\Images\Chapter 05\Box05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76" y="439736"/>
            <a:ext cx="8837612" cy="576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40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126"/>
            <a:ext cx="8027670" cy="1325563"/>
          </a:xfrm>
        </p:spPr>
        <p:txBody>
          <a:bodyPr>
            <a:normAutofit/>
          </a:bodyPr>
          <a:lstStyle/>
          <a:p>
            <a:r>
              <a:rPr lang="en-US" sz="4000" dirty="0"/>
              <a:t>Indications for Mechanical Ventilation (cont’d)</a:t>
            </a:r>
          </a:p>
        </p:txBody>
      </p:sp>
      <p:sp>
        <p:nvSpPr>
          <p:cNvPr id="3" name="Content Placeholder 2"/>
          <p:cNvSpPr>
            <a:spLocks noGrp="1"/>
          </p:cNvSpPr>
          <p:nvPr>
            <p:ph idx="1"/>
          </p:nvPr>
        </p:nvSpPr>
        <p:spPr>
          <a:xfrm>
            <a:off x="279400" y="1781650"/>
            <a:ext cx="8585200" cy="4527709"/>
          </a:xfrm>
        </p:spPr>
        <p:txBody>
          <a:bodyPr>
            <a:noAutofit/>
          </a:bodyPr>
          <a:lstStyle/>
          <a:p>
            <a:pPr>
              <a:lnSpc>
                <a:spcPct val="80000"/>
              </a:lnSpc>
            </a:pPr>
            <a:r>
              <a:rPr lang="en-US" sz="2400" dirty="0"/>
              <a:t>Acute Ventilatory Failure (AVF)</a:t>
            </a:r>
          </a:p>
          <a:p>
            <a:pPr lvl="1">
              <a:lnSpc>
                <a:spcPct val="80000"/>
              </a:lnSpc>
            </a:pPr>
            <a:r>
              <a:rPr lang="en-US" dirty="0"/>
              <a:t>Also known as acute hypercapnic respiratory failure </a:t>
            </a:r>
          </a:p>
          <a:p>
            <a:pPr lvl="1">
              <a:lnSpc>
                <a:spcPct val="80000"/>
              </a:lnSpc>
            </a:pPr>
            <a:r>
              <a:rPr lang="en-US" dirty="0"/>
              <a:t>AVF initially results in an uncompensated respiratory acidosis.</a:t>
            </a:r>
          </a:p>
          <a:p>
            <a:pPr lvl="1">
              <a:lnSpc>
                <a:spcPct val="80000"/>
              </a:lnSpc>
            </a:pPr>
            <a:r>
              <a:rPr lang="en-US" dirty="0"/>
              <a:t>Generally speaking, an acute increase in PaCO</a:t>
            </a:r>
            <a:r>
              <a:rPr lang="en-US" baseline="-25000" dirty="0"/>
              <a:t>2</a:t>
            </a:r>
            <a:r>
              <a:rPr lang="en-US" dirty="0"/>
              <a:t> resulting in a decrease in pH to ≤ 7.25 provides a clear indication for mechanical ventilation.</a:t>
            </a:r>
          </a:p>
          <a:p>
            <a:pPr lvl="1">
              <a:lnSpc>
                <a:spcPct val="80000"/>
              </a:lnSpc>
            </a:pPr>
            <a:r>
              <a:rPr lang="en-US" dirty="0"/>
              <a:t>Acute ventilatory failure should not be confused with chronic ventilatory failure.</a:t>
            </a:r>
          </a:p>
          <a:p>
            <a:pPr lvl="2">
              <a:lnSpc>
                <a:spcPct val="80000"/>
              </a:lnSpc>
            </a:pPr>
            <a:r>
              <a:rPr lang="en-US" sz="2400" dirty="0"/>
              <a:t>Chronic ventilatory failure: PaCO</a:t>
            </a:r>
            <a:r>
              <a:rPr lang="en-US" sz="2400" baseline="-25000" dirty="0"/>
              <a:t>2</a:t>
            </a:r>
            <a:r>
              <a:rPr lang="en-US" sz="2400" dirty="0"/>
              <a:t> is chronically elevated and pH is normal or near normal due to metabolic compensation.  </a:t>
            </a:r>
          </a:p>
          <a:p>
            <a:pPr lvl="2">
              <a:lnSpc>
                <a:spcPct val="80000"/>
              </a:lnSpc>
            </a:pPr>
            <a:r>
              <a:rPr lang="en-US" sz="2400" dirty="0"/>
              <a:t>Chronic ventilatory failure may lead to acute ventilatory failure superimposed on chronic ventilatory failure, which may lead to the need for mechanical ventilation. </a:t>
            </a:r>
          </a:p>
          <a:p>
            <a:pPr lvl="2">
              <a:lnSpc>
                <a:spcPct val="80000"/>
              </a:lnSpc>
            </a:pPr>
            <a:endParaRPr lang="en-US" sz="2400" dirty="0"/>
          </a:p>
        </p:txBody>
      </p:sp>
    </p:spTree>
    <p:extLst>
      <p:ext uri="{BB962C8B-B14F-4D97-AF65-F5344CB8AC3E}">
        <p14:creationId xmlns:p14="http://schemas.microsoft.com/office/powerpoint/2010/main" val="683511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1.1.17\productions\ART\ART PROCESS\PPT Process\JBL_PPT\Shelledy_171101_Ancillaries\Images\Chapter 05\Box05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168" y="239485"/>
            <a:ext cx="5877133" cy="597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9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Chapter Objectives (cont’d)</a:t>
            </a:r>
          </a:p>
        </p:txBody>
      </p:sp>
      <p:sp>
        <p:nvSpPr>
          <p:cNvPr id="3" name="Content Placeholder 2"/>
          <p:cNvSpPr>
            <a:spLocks noGrp="1"/>
          </p:cNvSpPr>
          <p:nvPr>
            <p:ph idx="1"/>
          </p:nvPr>
        </p:nvSpPr>
        <p:spPr/>
        <p:txBody>
          <a:bodyPr>
            <a:noAutofit/>
          </a:bodyPr>
          <a:lstStyle/>
          <a:p>
            <a:pPr>
              <a:spcBef>
                <a:spcPts val="1800"/>
              </a:spcBef>
            </a:pPr>
            <a:r>
              <a:rPr lang="en-US" sz="2400" dirty="0"/>
              <a:t>Describe clinical conditions which increase ventilatory workload and may lead to ventilatory muscle fatigue and ventilatory failure.</a:t>
            </a:r>
          </a:p>
          <a:p>
            <a:pPr>
              <a:spcBef>
                <a:spcPts val="1800"/>
              </a:spcBef>
            </a:pPr>
            <a:r>
              <a:rPr lang="en-US" sz="2400" dirty="0"/>
              <a:t>Explain how changes in ventilatory muscle strength affect ventilatory capacity. </a:t>
            </a:r>
          </a:p>
          <a:p>
            <a:pPr>
              <a:spcBef>
                <a:spcPts val="1800"/>
              </a:spcBef>
            </a:pPr>
            <a:r>
              <a:rPr lang="en-US" sz="2400" dirty="0"/>
              <a:t>Describe the disease states or conditions which cause ventilatory muscle weakness or dysfunction and predispose patients to the development of respiratory failure, hypoventilation and/or apnea.</a:t>
            </a:r>
          </a:p>
        </p:txBody>
      </p:sp>
    </p:spTree>
    <p:extLst>
      <p:ext uri="{BB962C8B-B14F-4D97-AF65-F5344CB8AC3E}">
        <p14:creationId xmlns:p14="http://schemas.microsoft.com/office/powerpoint/2010/main" val="2713333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0" y="365126"/>
            <a:ext cx="8139430" cy="1325563"/>
          </a:xfrm>
        </p:spPr>
        <p:txBody>
          <a:bodyPr>
            <a:normAutofit/>
          </a:bodyPr>
          <a:lstStyle/>
          <a:p>
            <a:r>
              <a:rPr lang="en-US" sz="4000" dirty="0"/>
              <a:t>Indications for Mechanical Ventilation (cont’d)</a:t>
            </a:r>
          </a:p>
        </p:txBody>
      </p:sp>
      <p:sp>
        <p:nvSpPr>
          <p:cNvPr id="3" name="Content Placeholder 2"/>
          <p:cNvSpPr>
            <a:spLocks noGrp="1"/>
          </p:cNvSpPr>
          <p:nvPr>
            <p:ph idx="1"/>
          </p:nvPr>
        </p:nvSpPr>
        <p:spPr/>
        <p:txBody>
          <a:bodyPr>
            <a:noAutofit/>
          </a:bodyPr>
          <a:lstStyle/>
          <a:p>
            <a:r>
              <a:rPr lang="en-US" sz="2600" dirty="0"/>
              <a:t>Impending Ventilatory Failure </a:t>
            </a:r>
          </a:p>
          <a:p>
            <a:pPr lvl="1"/>
            <a:r>
              <a:rPr lang="en-US" dirty="0"/>
              <a:t>Ventilatory support may be initiated prior to the development of an acute, severe respiratory acidosis. </a:t>
            </a:r>
          </a:p>
          <a:p>
            <a:pPr lvl="1"/>
            <a:r>
              <a:rPr lang="en-US" dirty="0"/>
              <a:t>The decision to begin ventilatory support is based on patient assessment, knowledge of the typical progression of the patient’s disease state or condition and the clinical judgement that the patient will progress to acute ventilatory failure in the near future. </a:t>
            </a:r>
          </a:p>
          <a:p>
            <a:pPr lvl="1"/>
            <a:r>
              <a:rPr lang="en-US" dirty="0"/>
              <a:t>Clinical presentation: extreme tachypnea (f  &gt; 35), severe dyspnea, accessory muscle use, intercostal retractions, significant diaphoresis, dusky skin, and altered mental status</a:t>
            </a:r>
          </a:p>
        </p:txBody>
      </p:sp>
    </p:spTree>
    <p:extLst>
      <p:ext uri="{BB962C8B-B14F-4D97-AF65-F5344CB8AC3E}">
        <p14:creationId xmlns:p14="http://schemas.microsoft.com/office/powerpoint/2010/main" val="2071625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37A20-2591-423D-98CD-CCBD524A51C7}"/>
              </a:ext>
            </a:extLst>
          </p:cNvPr>
          <p:cNvSpPr>
            <a:spLocks noGrp="1"/>
          </p:cNvSpPr>
          <p:nvPr>
            <p:ph type="title"/>
          </p:nvPr>
        </p:nvSpPr>
        <p:spPr>
          <a:xfrm>
            <a:off x="507365" y="395606"/>
            <a:ext cx="8129270" cy="1325563"/>
          </a:xfrm>
        </p:spPr>
        <p:txBody>
          <a:bodyPr>
            <a:normAutofit/>
          </a:bodyPr>
          <a:lstStyle/>
          <a:p>
            <a:r>
              <a:rPr lang="en-US" sz="4000" dirty="0"/>
              <a:t>Indications for Mechanical Ventilation (cont’d)</a:t>
            </a:r>
          </a:p>
        </p:txBody>
      </p:sp>
      <p:sp>
        <p:nvSpPr>
          <p:cNvPr id="3" name="Content Placeholder 2">
            <a:extLst>
              <a:ext uri="{FF2B5EF4-FFF2-40B4-BE49-F238E27FC236}">
                <a16:creationId xmlns:a16="http://schemas.microsoft.com/office/drawing/2014/main" xmlns="" id="{C71A775D-D73C-4CE4-89BC-1FF8A2262994}"/>
              </a:ext>
            </a:extLst>
          </p:cNvPr>
          <p:cNvSpPr>
            <a:spLocks noGrp="1"/>
          </p:cNvSpPr>
          <p:nvPr>
            <p:ph idx="1"/>
          </p:nvPr>
        </p:nvSpPr>
        <p:spPr>
          <a:xfrm>
            <a:off x="628650" y="2079625"/>
            <a:ext cx="7886700" cy="3965575"/>
          </a:xfrm>
        </p:spPr>
        <p:txBody>
          <a:bodyPr/>
          <a:lstStyle/>
          <a:p>
            <a:r>
              <a:rPr lang="en-US" sz="2600" dirty="0"/>
              <a:t>Impending Ventilatory Failure (cont’d)</a:t>
            </a:r>
          </a:p>
          <a:p>
            <a:pPr lvl="1"/>
            <a:r>
              <a:rPr lang="en-US" dirty="0"/>
              <a:t>Treatment includes noninvasive ventilation may be attempted for 30-120 minutes or high flow heated/humidified nasal cannulas before using mechanical ventilation </a:t>
            </a:r>
          </a:p>
          <a:p>
            <a:pPr lvl="1"/>
            <a:r>
              <a:rPr lang="en-US" dirty="0"/>
              <a:t>Certain neuromuscular diseases may progress to ventilatory failure, including Guillian Barré syndrome, myasthenia gravis, severe muscular dystrophy, and amyotrophic lateral sclerosis (ALS)</a:t>
            </a:r>
          </a:p>
          <a:p>
            <a:endParaRPr lang="en-US" dirty="0"/>
          </a:p>
        </p:txBody>
      </p:sp>
    </p:spTree>
    <p:extLst>
      <p:ext uri="{BB962C8B-B14F-4D97-AF65-F5344CB8AC3E}">
        <p14:creationId xmlns:p14="http://schemas.microsoft.com/office/powerpoint/2010/main" val="2190169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05" y="415926"/>
            <a:ext cx="8047990" cy="1325563"/>
          </a:xfrm>
        </p:spPr>
        <p:txBody>
          <a:bodyPr>
            <a:normAutofit/>
          </a:bodyPr>
          <a:lstStyle/>
          <a:p>
            <a:r>
              <a:rPr lang="en-US" sz="4000" dirty="0"/>
              <a:t>Indications for Mechanical Ventilation (cont’d)</a:t>
            </a:r>
          </a:p>
        </p:txBody>
      </p:sp>
      <p:sp>
        <p:nvSpPr>
          <p:cNvPr id="3" name="Content Placeholder 2"/>
          <p:cNvSpPr>
            <a:spLocks noGrp="1"/>
          </p:cNvSpPr>
          <p:nvPr>
            <p:ph idx="1"/>
          </p:nvPr>
        </p:nvSpPr>
        <p:spPr/>
        <p:txBody>
          <a:bodyPr>
            <a:noAutofit/>
          </a:bodyPr>
          <a:lstStyle/>
          <a:p>
            <a:r>
              <a:rPr lang="en-US" sz="2400" dirty="0"/>
              <a:t>Refractory hypoxemia</a:t>
            </a:r>
          </a:p>
          <a:p>
            <a:pPr lvl="1"/>
            <a:r>
              <a:rPr lang="en-US" dirty="0"/>
              <a:t>PaO</a:t>
            </a:r>
            <a:r>
              <a:rPr lang="en-US" baseline="-25000" dirty="0"/>
              <a:t>2</a:t>
            </a:r>
            <a:r>
              <a:rPr lang="en-US" dirty="0"/>
              <a:t>/Fio</a:t>
            </a:r>
            <a:r>
              <a:rPr lang="en-US" baseline="-25000" dirty="0"/>
              <a:t>2</a:t>
            </a:r>
            <a:r>
              <a:rPr lang="en-US" dirty="0"/>
              <a:t> ratio (P/F ratio): measures the effectiveness of oxygen transfer across the lung. </a:t>
            </a:r>
          </a:p>
          <a:p>
            <a:pPr lvl="2"/>
            <a:r>
              <a:rPr lang="en-US" sz="2400" dirty="0"/>
              <a:t>Normal P/F ratio= 380 - 476 mm Hg</a:t>
            </a:r>
          </a:p>
          <a:p>
            <a:pPr lvl="2"/>
            <a:r>
              <a:rPr lang="en-US" sz="2400" dirty="0"/>
              <a:t>P/F ratios ≤ 300 mm Hg are associated with oxygenation problems. </a:t>
            </a:r>
          </a:p>
          <a:p>
            <a:pPr lvl="2"/>
            <a:r>
              <a:rPr lang="en-US" sz="2400" dirty="0"/>
              <a:t>Mild ARDS: P/F 200-300 mmHg (while receiving 5 cm H</a:t>
            </a:r>
            <a:r>
              <a:rPr lang="en-US" sz="2400" baseline="-25000" dirty="0"/>
              <a:t>2</a:t>
            </a:r>
            <a:r>
              <a:rPr lang="en-US" sz="2400" dirty="0"/>
              <a:t>O PEEP)</a:t>
            </a:r>
          </a:p>
          <a:p>
            <a:pPr lvl="2"/>
            <a:r>
              <a:rPr lang="en-US" sz="2400" dirty="0"/>
              <a:t>Moderate ARDS: P/F 100-200 mmHg (while receiving 5 cm H</a:t>
            </a:r>
            <a:r>
              <a:rPr lang="en-US" sz="2400" baseline="-25000" dirty="0"/>
              <a:t>2</a:t>
            </a:r>
            <a:r>
              <a:rPr lang="en-US" sz="2400" dirty="0"/>
              <a:t>O PEEP)</a:t>
            </a:r>
          </a:p>
          <a:p>
            <a:pPr lvl="2"/>
            <a:r>
              <a:rPr lang="en-US" sz="2400" dirty="0"/>
              <a:t>Severe ARDS: P/F ≤ 100 mm Hg (while receiving 5 cm H</a:t>
            </a:r>
            <a:r>
              <a:rPr lang="en-US" sz="2400" baseline="-25000" dirty="0"/>
              <a:t>2</a:t>
            </a:r>
            <a:r>
              <a:rPr lang="en-US" sz="2400" dirty="0"/>
              <a:t>O PEEP)</a:t>
            </a:r>
          </a:p>
        </p:txBody>
      </p:sp>
    </p:spTree>
    <p:extLst>
      <p:ext uri="{BB962C8B-B14F-4D97-AF65-F5344CB8AC3E}">
        <p14:creationId xmlns:p14="http://schemas.microsoft.com/office/powerpoint/2010/main" val="299993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8B527-77D6-428D-9FEB-04102778C700}"/>
              </a:ext>
            </a:extLst>
          </p:cNvPr>
          <p:cNvSpPr>
            <a:spLocks noGrp="1"/>
          </p:cNvSpPr>
          <p:nvPr>
            <p:ph type="title"/>
          </p:nvPr>
        </p:nvSpPr>
        <p:spPr>
          <a:xfrm>
            <a:off x="415925" y="395606"/>
            <a:ext cx="8312150" cy="1325563"/>
          </a:xfrm>
        </p:spPr>
        <p:txBody>
          <a:bodyPr>
            <a:normAutofit/>
          </a:bodyPr>
          <a:lstStyle/>
          <a:p>
            <a:r>
              <a:rPr lang="en-US" sz="4000" dirty="0"/>
              <a:t>Indications for Mechanical Ventilation (cont’d)</a:t>
            </a:r>
          </a:p>
        </p:txBody>
      </p:sp>
      <p:sp>
        <p:nvSpPr>
          <p:cNvPr id="3" name="Content Placeholder 2">
            <a:extLst>
              <a:ext uri="{FF2B5EF4-FFF2-40B4-BE49-F238E27FC236}">
                <a16:creationId xmlns:a16="http://schemas.microsoft.com/office/drawing/2014/main" xmlns="" id="{B3419796-24DE-40AA-9095-AA3CC1316C8E}"/>
              </a:ext>
            </a:extLst>
          </p:cNvPr>
          <p:cNvSpPr>
            <a:spLocks noGrp="1"/>
          </p:cNvSpPr>
          <p:nvPr>
            <p:ph idx="1"/>
          </p:nvPr>
        </p:nvSpPr>
        <p:spPr>
          <a:xfrm>
            <a:off x="628650" y="2111056"/>
            <a:ext cx="7886700" cy="4351338"/>
          </a:xfrm>
        </p:spPr>
        <p:txBody>
          <a:bodyPr>
            <a:normAutofit/>
          </a:bodyPr>
          <a:lstStyle/>
          <a:p>
            <a:pPr lvl="1"/>
            <a:r>
              <a:rPr lang="en-US" dirty="0"/>
              <a:t>Treatment includes positive end-expiratory pressure (PEEP), continuous positive airway pressure (CPAP), or other techniques.  </a:t>
            </a:r>
          </a:p>
          <a:p>
            <a:pPr lvl="1"/>
            <a:r>
              <a:rPr lang="en-US" dirty="0"/>
              <a:t>Patients with ARDS have severe oxygenation problems due to increased intrapulmonary right-to-left shunt.</a:t>
            </a:r>
          </a:p>
          <a:p>
            <a:pPr lvl="2"/>
            <a:r>
              <a:rPr lang="en-US" sz="2400" dirty="0"/>
              <a:t>Patients with large intrapulmonary shunts experience significant hypoxemia, which does not respond well to low-moderate concentrations of oxygen therapy. </a:t>
            </a:r>
          </a:p>
          <a:p>
            <a:pPr lvl="2"/>
            <a:r>
              <a:rPr lang="en-US" sz="2400" dirty="0"/>
              <a:t>Increased work of breathing due to decreased lung compliance is common in patients with acute, restrictive lung disease (e.g., pneumonia, ARDS). </a:t>
            </a:r>
          </a:p>
          <a:p>
            <a:endParaRPr lang="en-US" sz="2400" dirty="0"/>
          </a:p>
        </p:txBody>
      </p:sp>
    </p:spTree>
    <p:extLst>
      <p:ext uri="{BB962C8B-B14F-4D97-AF65-F5344CB8AC3E}">
        <p14:creationId xmlns:p14="http://schemas.microsoft.com/office/powerpoint/2010/main" val="3478871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Complications, Hazards, and Contraindications </a:t>
            </a:r>
          </a:p>
        </p:txBody>
      </p:sp>
      <p:sp>
        <p:nvSpPr>
          <p:cNvPr id="3" name="Content Placeholder 2"/>
          <p:cNvSpPr>
            <a:spLocks noGrp="1"/>
          </p:cNvSpPr>
          <p:nvPr>
            <p:ph idx="1"/>
          </p:nvPr>
        </p:nvSpPr>
        <p:spPr>
          <a:xfrm>
            <a:off x="628650" y="1998345"/>
            <a:ext cx="7886700" cy="4351338"/>
          </a:xfrm>
        </p:spPr>
        <p:txBody>
          <a:bodyPr>
            <a:noAutofit/>
          </a:bodyPr>
          <a:lstStyle/>
          <a:p>
            <a:r>
              <a:rPr lang="en-US" sz="2600" dirty="0"/>
              <a:t>Complications and hazards</a:t>
            </a:r>
          </a:p>
          <a:p>
            <a:pPr lvl="1"/>
            <a:r>
              <a:rPr lang="en-US" dirty="0"/>
              <a:t>Barotrauma, airway injury, infection, ventilator-associated pneumonia, pulmonary embolus, gastrointestinal bleeding, and ventilatory muscle atrophy and dysfunction </a:t>
            </a:r>
          </a:p>
          <a:p>
            <a:pPr lvl="2"/>
            <a:r>
              <a:rPr lang="en-US" sz="2400" dirty="0"/>
              <a:t>Also, positive pressure to the airways reduces venous return to the right side of the heart, causing hypovolemia and initiation of mechanical ventilation may result in hypotension, and may result in life threatening complications, including death. </a:t>
            </a:r>
          </a:p>
          <a:p>
            <a:pPr lvl="2"/>
            <a:endParaRPr lang="en-US" sz="2400" dirty="0"/>
          </a:p>
        </p:txBody>
      </p:sp>
    </p:spTree>
    <p:extLst>
      <p:ext uri="{BB962C8B-B14F-4D97-AF65-F5344CB8AC3E}">
        <p14:creationId xmlns:p14="http://schemas.microsoft.com/office/powerpoint/2010/main" val="2618378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AD61C-87C7-42A4-B4EB-1F2DAB87B38D}"/>
              </a:ext>
            </a:extLst>
          </p:cNvPr>
          <p:cNvSpPr>
            <a:spLocks noGrp="1"/>
          </p:cNvSpPr>
          <p:nvPr>
            <p:ph type="title"/>
          </p:nvPr>
        </p:nvSpPr>
        <p:spPr/>
        <p:txBody>
          <a:bodyPr>
            <a:normAutofit/>
          </a:bodyPr>
          <a:lstStyle/>
          <a:p>
            <a:r>
              <a:rPr lang="en-US" sz="4000" dirty="0"/>
              <a:t>Complications, Hazards, and Contraindications (cont’d)</a:t>
            </a:r>
          </a:p>
        </p:txBody>
      </p:sp>
      <p:sp>
        <p:nvSpPr>
          <p:cNvPr id="3" name="Content Placeholder 2">
            <a:extLst>
              <a:ext uri="{FF2B5EF4-FFF2-40B4-BE49-F238E27FC236}">
                <a16:creationId xmlns:a16="http://schemas.microsoft.com/office/drawing/2014/main" xmlns="" id="{CE835F64-0288-470E-B53B-ECEBDA48214C}"/>
              </a:ext>
            </a:extLst>
          </p:cNvPr>
          <p:cNvSpPr>
            <a:spLocks noGrp="1"/>
          </p:cNvSpPr>
          <p:nvPr>
            <p:ph idx="1"/>
          </p:nvPr>
        </p:nvSpPr>
        <p:spPr>
          <a:xfrm>
            <a:off x="628650" y="2445385"/>
            <a:ext cx="7886700" cy="2736215"/>
          </a:xfrm>
        </p:spPr>
        <p:txBody>
          <a:bodyPr/>
          <a:lstStyle/>
          <a:p>
            <a:r>
              <a:rPr lang="en-US" sz="2600" dirty="0"/>
              <a:t>Contraindications </a:t>
            </a:r>
          </a:p>
          <a:p>
            <a:pPr lvl="1"/>
            <a:r>
              <a:rPr lang="en-US" dirty="0"/>
              <a:t>Untreated pneumothorax, lack of indication for mechanical ventilation, rapid resolution of the underlying condition, life support interventions are futile and when mechanical ventilation is contrary to the patient’s wishes. </a:t>
            </a:r>
          </a:p>
          <a:p>
            <a:endParaRPr lang="en-US" dirty="0"/>
          </a:p>
        </p:txBody>
      </p:sp>
    </p:spTree>
    <p:extLst>
      <p:ext uri="{BB962C8B-B14F-4D97-AF65-F5344CB8AC3E}">
        <p14:creationId xmlns:p14="http://schemas.microsoft.com/office/powerpoint/2010/main" val="4216172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1.1.17\productions\ART\ART PROCESS\PPT Process\JBL_PPT\Shelledy_171101_Ancillaries\Images\Chapter 05\Box05_00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438" y="206829"/>
            <a:ext cx="5093089" cy="607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33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1.17\productions\ART\ART PROCESS\PPT Process\JBL_PPT\Shelledy_171101_Ancillaries\Images\Chapter 05\Box05_00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72" y="2471737"/>
            <a:ext cx="8837613"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56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Patient Assessment for Ventilator Initiation </a:t>
            </a:r>
          </a:p>
        </p:txBody>
      </p:sp>
      <p:sp>
        <p:nvSpPr>
          <p:cNvPr id="3" name="Content Placeholder 2"/>
          <p:cNvSpPr>
            <a:spLocks noGrp="1"/>
          </p:cNvSpPr>
          <p:nvPr>
            <p:ph idx="1"/>
          </p:nvPr>
        </p:nvSpPr>
        <p:spPr>
          <a:xfrm>
            <a:off x="628650" y="2038985"/>
            <a:ext cx="7886700" cy="4351338"/>
          </a:xfrm>
        </p:spPr>
        <p:txBody>
          <a:bodyPr>
            <a:normAutofit/>
          </a:bodyPr>
          <a:lstStyle/>
          <a:p>
            <a:r>
              <a:rPr lang="en-US" sz="2400" dirty="0"/>
              <a:t>The decision to initiate mechanical ventilatory support should be based on a thorough patient assessment, sound clinical judgment, and understanding of the indications and associated contraindications, complications and hazards of mechanical ventilation.</a:t>
            </a:r>
          </a:p>
          <a:p>
            <a:pPr lvl="1"/>
            <a:r>
              <a:rPr lang="en-US" dirty="0"/>
              <a:t>Assessment of the patient’s oxygenation and ventilatory status, acid-base balance, cardiac and cardiovascular function, and CNS and mental status</a:t>
            </a:r>
          </a:p>
          <a:p>
            <a:r>
              <a:rPr lang="en-US" sz="2400" dirty="0"/>
              <a:t>The most common reason for initiating mechanical ventilation is acute respiratory failure (aka hypoxemic respiratory failure).</a:t>
            </a:r>
          </a:p>
          <a:p>
            <a:endParaRPr lang="en-US" sz="2400" dirty="0"/>
          </a:p>
        </p:txBody>
      </p:sp>
    </p:spTree>
    <p:extLst>
      <p:ext uri="{BB962C8B-B14F-4D97-AF65-F5344CB8AC3E}">
        <p14:creationId xmlns:p14="http://schemas.microsoft.com/office/powerpoint/2010/main" val="2229923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437"/>
            <a:ext cx="7886700" cy="1325563"/>
          </a:xfrm>
        </p:spPr>
        <p:txBody>
          <a:bodyPr>
            <a:normAutofit/>
          </a:bodyPr>
          <a:lstStyle/>
          <a:p>
            <a:r>
              <a:rPr lang="en-US" sz="4000" dirty="0"/>
              <a:t>Initial Ventilator Settings </a:t>
            </a:r>
          </a:p>
        </p:txBody>
      </p:sp>
      <p:sp>
        <p:nvSpPr>
          <p:cNvPr id="3" name="Content Placeholder 2"/>
          <p:cNvSpPr>
            <a:spLocks noGrp="1"/>
          </p:cNvSpPr>
          <p:nvPr>
            <p:ph idx="1"/>
          </p:nvPr>
        </p:nvSpPr>
        <p:spPr>
          <a:xfrm>
            <a:off x="547370" y="1259840"/>
            <a:ext cx="8210550" cy="5039360"/>
          </a:xfrm>
        </p:spPr>
        <p:txBody>
          <a:bodyPr>
            <a:noAutofit/>
          </a:bodyPr>
          <a:lstStyle/>
          <a:p>
            <a:pPr>
              <a:lnSpc>
                <a:spcPct val="80000"/>
              </a:lnSpc>
              <a:spcBef>
                <a:spcPts val="300"/>
              </a:spcBef>
            </a:pPr>
            <a:r>
              <a:rPr lang="en-US" sz="2400" dirty="0"/>
              <a:t>Many ventilators allow the clinician to choose between providing partial and full ventilatory support. </a:t>
            </a:r>
          </a:p>
          <a:p>
            <a:pPr lvl="1">
              <a:lnSpc>
                <a:spcPct val="80000"/>
              </a:lnSpc>
              <a:spcBef>
                <a:spcPts val="300"/>
              </a:spcBef>
            </a:pPr>
            <a:r>
              <a:rPr lang="en-US" dirty="0"/>
              <a:t>Apneic patients require full ventilatory support.</a:t>
            </a:r>
          </a:p>
          <a:p>
            <a:pPr lvl="1">
              <a:lnSpc>
                <a:spcPct val="80000"/>
              </a:lnSpc>
              <a:spcBef>
                <a:spcPts val="300"/>
              </a:spcBef>
            </a:pPr>
            <a:r>
              <a:rPr lang="en-US" dirty="0"/>
              <a:t>Spontaneously breathing patients may require partial ventilatory support using some form of synchronized intermittent mandatory ventilation (SIMV).</a:t>
            </a:r>
          </a:p>
          <a:p>
            <a:pPr>
              <a:lnSpc>
                <a:spcPct val="80000"/>
              </a:lnSpc>
              <a:spcBef>
                <a:spcPts val="300"/>
              </a:spcBef>
            </a:pPr>
            <a:r>
              <a:rPr lang="en-US" sz="2400" dirty="0"/>
              <a:t>Available modes include:</a:t>
            </a:r>
          </a:p>
          <a:p>
            <a:pPr lvl="1">
              <a:lnSpc>
                <a:spcPct val="80000"/>
              </a:lnSpc>
              <a:spcBef>
                <a:spcPts val="300"/>
              </a:spcBef>
            </a:pPr>
            <a:r>
              <a:rPr lang="en-US" dirty="0"/>
              <a:t>Continuous mandatory ventilation (CMV)</a:t>
            </a:r>
          </a:p>
          <a:p>
            <a:pPr lvl="1">
              <a:lnSpc>
                <a:spcPct val="80000"/>
              </a:lnSpc>
              <a:spcBef>
                <a:spcPts val="300"/>
              </a:spcBef>
            </a:pPr>
            <a:r>
              <a:rPr lang="en-US" dirty="0"/>
              <a:t>Intermittent mandatory ventilation (IMV)</a:t>
            </a:r>
          </a:p>
          <a:p>
            <a:pPr lvl="1">
              <a:lnSpc>
                <a:spcPct val="80000"/>
              </a:lnSpc>
              <a:spcBef>
                <a:spcPts val="300"/>
              </a:spcBef>
            </a:pPr>
            <a:r>
              <a:rPr lang="en-US" dirty="0"/>
              <a:t>Continuous spontaneous ventilation (CSV)</a:t>
            </a:r>
          </a:p>
          <a:p>
            <a:pPr>
              <a:lnSpc>
                <a:spcPct val="80000"/>
              </a:lnSpc>
              <a:spcBef>
                <a:spcPts val="300"/>
              </a:spcBef>
            </a:pPr>
            <a:r>
              <a:rPr lang="en-US" sz="2400" dirty="0"/>
              <a:t>Manufacturers use an array of different terms to describe the modes available on their ventilators.</a:t>
            </a:r>
          </a:p>
          <a:p>
            <a:pPr lvl="1">
              <a:lnSpc>
                <a:spcPct val="80000"/>
              </a:lnSpc>
              <a:spcBef>
                <a:spcPts val="300"/>
              </a:spcBef>
            </a:pPr>
            <a:r>
              <a:rPr lang="en-US" dirty="0"/>
              <a:t>For example, the Covidien Puritan-Bennett 840 and Maquet Servo-i have modes with the same function but are named differently, such as volume control + (VC+) and pressure regulated volume control (PRVC), respectively.</a:t>
            </a:r>
          </a:p>
        </p:txBody>
      </p:sp>
    </p:spTree>
    <p:extLst>
      <p:ext uri="{BB962C8B-B14F-4D97-AF65-F5344CB8AC3E}">
        <p14:creationId xmlns:p14="http://schemas.microsoft.com/office/powerpoint/2010/main" val="33505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A33BF-6B33-42B2-BD3B-3AD963B56025}"/>
              </a:ext>
            </a:extLst>
          </p:cNvPr>
          <p:cNvSpPr>
            <a:spLocks noGrp="1"/>
          </p:cNvSpPr>
          <p:nvPr>
            <p:ph type="title"/>
          </p:nvPr>
        </p:nvSpPr>
        <p:spPr/>
        <p:txBody>
          <a:bodyPr>
            <a:normAutofit/>
          </a:bodyPr>
          <a:lstStyle/>
          <a:p>
            <a:r>
              <a:rPr lang="en-US" sz="4000" dirty="0"/>
              <a:t>Chapter Objectives (cont’d)</a:t>
            </a:r>
          </a:p>
        </p:txBody>
      </p:sp>
      <p:sp>
        <p:nvSpPr>
          <p:cNvPr id="3" name="Content Placeholder 2">
            <a:extLst>
              <a:ext uri="{FF2B5EF4-FFF2-40B4-BE49-F238E27FC236}">
                <a16:creationId xmlns:a16="http://schemas.microsoft.com/office/drawing/2014/main" xmlns="" id="{54FD5E21-FB71-41D8-848A-87B16E835E69}"/>
              </a:ext>
            </a:extLst>
          </p:cNvPr>
          <p:cNvSpPr>
            <a:spLocks noGrp="1"/>
          </p:cNvSpPr>
          <p:nvPr>
            <p:ph idx="1"/>
          </p:nvPr>
        </p:nvSpPr>
        <p:spPr/>
        <p:txBody>
          <a:bodyPr>
            <a:normAutofit/>
          </a:bodyPr>
          <a:lstStyle/>
          <a:p>
            <a:pPr>
              <a:spcBef>
                <a:spcPts val="1800"/>
              </a:spcBef>
            </a:pPr>
            <a:r>
              <a:rPr lang="en-US" sz="2400" dirty="0"/>
              <a:t>Explain the relationship between alveolar ventilation (𝑉 ̇A), arterial carbon dioxide tension (PaCO2), metabolic rate and carbon dioxide production (𝑉 ̇CO2).</a:t>
            </a:r>
          </a:p>
          <a:p>
            <a:pPr>
              <a:spcBef>
                <a:spcPts val="1800"/>
              </a:spcBef>
            </a:pPr>
            <a:r>
              <a:rPr lang="en-US" sz="2400" dirty="0"/>
              <a:t>Describe the normal ventilatory response to hypoxemia.</a:t>
            </a:r>
          </a:p>
          <a:p>
            <a:pPr>
              <a:spcBef>
                <a:spcPts val="1800"/>
              </a:spcBef>
            </a:pPr>
            <a:r>
              <a:rPr lang="en-US" sz="2400" dirty="0"/>
              <a:t> Describe the effects of increased physiologic dead space on ventilatory requirements.</a:t>
            </a:r>
          </a:p>
          <a:p>
            <a:pPr>
              <a:spcBef>
                <a:spcPts val="1800"/>
              </a:spcBef>
            </a:pPr>
            <a:r>
              <a:rPr lang="en-US" sz="2400" dirty="0"/>
              <a:t>Explain how metabolic acidosis may affect ventilatory requirements.</a:t>
            </a:r>
          </a:p>
          <a:p>
            <a:pPr>
              <a:spcBef>
                <a:spcPts val="1800"/>
              </a:spcBef>
            </a:pPr>
            <a:r>
              <a:rPr lang="en-US" sz="2400" dirty="0"/>
              <a:t>List common causes of acute respiratory failure requiring mechanical ventilation.</a:t>
            </a:r>
          </a:p>
          <a:p>
            <a:pPr>
              <a:spcBef>
                <a:spcPts val="1800"/>
              </a:spcBef>
            </a:pPr>
            <a:endParaRPr lang="en-US" sz="2400" dirty="0"/>
          </a:p>
        </p:txBody>
      </p:sp>
    </p:spTree>
    <p:extLst>
      <p:ext uri="{BB962C8B-B14F-4D97-AF65-F5344CB8AC3E}">
        <p14:creationId xmlns:p14="http://schemas.microsoft.com/office/powerpoint/2010/main" val="4009133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5422"/>
            <a:ext cx="7886700" cy="1325563"/>
          </a:xfrm>
        </p:spPr>
        <p:txBody>
          <a:bodyPr>
            <a:normAutofit/>
          </a:bodyPr>
          <a:lstStyle/>
          <a:p>
            <a:r>
              <a:rPr lang="en-US" sz="4000" dirty="0"/>
              <a:t>Initial Ventilator Settings (cont’d)</a:t>
            </a:r>
          </a:p>
        </p:txBody>
      </p:sp>
      <p:sp>
        <p:nvSpPr>
          <p:cNvPr id="3" name="Content Placeholder 2"/>
          <p:cNvSpPr>
            <a:spLocks noGrp="1"/>
          </p:cNvSpPr>
          <p:nvPr>
            <p:ph idx="1"/>
          </p:nvPr>
        </p:nvSpPr>
        <p:spPr>
          <a:xfrm>
            <a:off x="279400" y="1530985"/>
            <a:ext cx="8585200" cy="4351338"/>
          </a:xfrm>
        </p:spPr>
        <p:txBody>
          <a:bodyPr>
            <a:noAutofit/>
          </a:bodyPr>
          <a:lstStyle/>
          <a:p>
            <a:pPr>
              <a:lnSpc>
                <a:spcPts val="2200"/>
              </a:lnSpc>
            </a:pPr>
            <a:r>
              <a:rPr lang="en-US" sz="2400" dirty="0"/>
              <a:t>Volume control- continuous mandatory ventilation (VC-CMV)</a:t>
            </a:r>
          </a:p>
          <a:p>
            <a:pPr lvl="1">
              <a:lnSpc>
                <a:spcPts val="2200"/>
              </a:lnSpc>
            </a:pPr>
            <a:r>
              <a:rPr lang="en-US" dirty="0"/>
              <a:t>Control variable: volume</a:t>
            </a:r>
          </a:p>
          <a:p>
            <a:pPr lvl="2">
              <a:lnSpc>
                <a:spcPts val="2200"/>
              </a:lnSpc>
            </a:pPr>
            <a:r>
              <a:rPr lang="en-US" sz="2400" dirty="0"/>
              <a:t>Both volume and flow are preset prior to inspiration and volume delivery is not affected by changes in lung compliance or airway resistance. </a:t>
            </a:r>
          </a:p>
          <a:p>
            <a:pPr lvl="1">
              <a:lnSpc>
                <a:spcPts val="2200"/>
              </a:lnSpc>
            </a:pPr>
            <a:r>
              <a:rPr lang="en-US" dirty="0"/>
              <a:t>CMV with an “s” subscript (CMVs) indicates that all breaths are mandatory, but may be patient or machine (i.e., time) triggered to inspiration. </a:t>
            </a:r>
          </a:p>
          <a:p>
            <a:pPr lvl="2">
              <a:lnSpc>
                <a:spcPts val="2200"/>
              </a:lnSpc>
            </a:pPr>
            <a:r>
              <a:rPr lang="en-US" sz="2400" dirty="0"/>
              <a:t>If the ventilator is setup to allow for a patient triggered or machine triggered, volume-targeted mandatory breath, the mode is commonly referred to as assist – control (A/C) volume ventilation (aka patient triggered or time triggered CMV).</a:t>
            </a:r>
          </a:p>
          <a:p>
            <a:pPr lvl="2">
              <a:lnSpc>
                <a:spcPts val="2200"/>
              </a:lnSpc>
            </a:pPr>
            <a:r>
              <a:rPr lang="en-US" sz="2400" dirty="0"/>
              <a:t> If only machine triggered, volume-targeted breaths are allowed, the ventilator is in the control mode (aka time triggered CMV). </a:t>
            </a:r>
          </a:p>
        </p:txBody>
      </p:sp>
    </p:spTree>
    <p:extLst>
      <p:ext uri="{BB962C8B-B14F-4D97-AF65-F5344CB8AC3E}">
        <p14:creationId xmlns:p14="http://schemas.microsoft.com/office/powerpoint/2010/main" val="2142593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3366"/>
            <a:ext cx="7886700" cy="1325563"/>
          </a:xfrm>
        </p:spPr>
        <p:txBody>
          <a:bodyPr>
            <a:normAutofit/>
          </a:bodyPr>
          <a:lstStyle/>
          <a:p>
            <a:r>
              <a:rPr lang="en-US" sz="4000" dirty="0"/>
              <a:t>Initial Ventilator Settings (cont’d)</a:t>
            </a:r>
          </a:p>
        </p:txBody>
      </p:sp>
      <p:sp>
        <p:nvSpPr>
          <p:cNvPr id="3" name="Content Placeholder 2"/>
          <p:cNvSpPr>
            <a:spLocks noGrp="1"/>
          </p:cNvSpPr>
          <p:nvPr>
            <p:ph idx="1"/>
          </p:nvPr>
        </p:nvSpPr>
        <p:spPr>
          <a:xfrm>
            <a:off x="628650" y="1493520"/>
            <a:ext cx="8139430" cy="4683443"/>
          </a:xfrm>
        </p:spPr>
        <p:txBody>
          <a:bodyPr>
            <a:noAutofit/>
          </a:bodyPr>
          <a:lstStyle/>
          <a:p>
            <a:pPr>
              <a:lnSpc>
                <a:spcPct val="85000"/>
              </a:lnSpc>
            </a:pPr>
            <a:r>
              <a:rPr lang="en-US" sz="2400" dirty="0"/>
              <a:t>Volume control- intermittent mandatory ventilation (VC-IMV)</a:t>
            </a:r>
          </a:p>
          <a:p>
            <a:pPr lvl="1">
              <a:lnSpc>
                <a:spcPct val="85000"/>
              </a:lnSpc>
            </a:pPr>
            <a:r>
              <a:rPr lang="en-US" dirty="0"/>
              <a:t>Control variable: volume</a:t>
            </a:r>
          </a:p>
          <a:p>
            <a:pPr lvl="2">
              <a:lnSpc>
                <a:spcPct val="85000"/>
              </a:lnSpc>
            </a:pPr>
            <a:r>
              <a:rPr lang="en-US" sz="2400" dirty="0"/>
              <a:t>During mandatory breaths volume delivery remains constant. IMV and synchronized intermittent mandatory ventilation (SIMV) may be used to provide partial or full ventilatory support. </a:t>
            </a:r>
          </a:p>
          <a:p>
            <a:pPr lvl="1">
              <a:lnSpc>
                <a:spcPct val="85000"/>
              </a:lnSpc>
            </a:pPr>
            <a:r>
              <a:rPr lang="en-US" dirty="0"/>
              <a:t>IMV indicates that patients may breathe spontaneously between machine triggered mandatory breaths.</a:t>
            </a:r>
          </a:p>
          <a:p>
            <a:pPr lvl="2">
              <a:lnSpc>
                <a:spcPct val="85000"/>
              </a:lnSpc>
            </a:pPr>
            <a:r>
              <a:rPr lang="en-US" sz="2400" dirty="0"/>
              <a:t>SIMV is the most common form of IMV in which the mandatory breaths are patient triggered.  </a:t>
            </a:r>
          </a:p>
          <a:p>
            <a:pPr lvl="2">
              <a:lnSpc>
                <a:spcPct val="85000"/>
              </a:lnSpc>
            </a:pPr>
            <a:r>
              <a:rPr lang="en-US" sz="2400" dirty="0"/>
              <a:t>SIMV also allows patients to breathe spontaneously between mandatory breaths and the machine breaths are “synchronized” to the end of the patient’s exhalation.</a:t>
            </a:r>
          </a:p>
          <a:p>
            <a:pPr>
              <a:lnSpc>
                <a:spcPct val="85000"/>
              </a:lnSpc>
            </a:pPr>
            <a:endParaRPr lang="en-US" sz="2400" dirty="0"/>
          </a:p>
        </p:txBody>
      </p:sp>
    </p:spTree>
    <p:extLst>
      <p:ext uri="{BB962C8B-B14F-4D97-AF65-F5344CB8AC3E}">
        <p14:creationId xmlns:p14="http://schemas.microsoft.com/office/powerpoint/2010/main" val="111682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Initial Ventilator Settings (cont’d)</a:t>
            </a:r>
          </a:p>
        </p:txBody>
      </p:sp>
      <p:sp>
        <p:nvSpPr>
          <p:cNvPr id="3" name="Content Placeholder 2"/>
          <p:cNvSpPr>
            <a:spLocks noGrp="1"/>
          </p:cNvSpPr>
          <p:nvPr>
            <p:ph idx="1"/>
          </p:nvPr>
        </p:nvSpPr>
        <p:spPr/>
        <p:txBody>
          <a:bodyPr>
            <a:noAutofit/>
          </a:bodyPr>
          <a:lstStyle/>
          <a:p>
            <a:r>
              <a:rPr lang="en-US" sz="2400" dirty="0"/>
              <a:t>Pressure control- continuous mandatory ventilation (PC-CMV)</a:t>
            </a:r>
          </a:p>
          <a:p>
            <a:pPr lvl="1"/>
            <a:r>
              <a:rPr lang="en-US" dirty="0"/>
              <a:t>Control variable: pressure </a:t>
            </a:r>
          </a:p>
          <a:p>
            <a:pPr lvl="1"/>
            <a:r>
              <a:rPr lang="en-US" dirty="0"/>
              <a:t>Inspiratory pressure is preset as either a constant value or proportional to the patient’s inspiratory effort.  </a:t>
            </a:r>
          </a:p>
          <a:p>
            <a:pPr lvl="2"/>
            <a:r>
              <a:rPr lang="en-US" sz="2400" dirty="0"/>
              <a:t>Inspiration is pressure limited and time cycled.</a:t>
            </a:r>
          </a:p>
          <a:p>
            <a:pPr lvl="1"/>
            <a:r>
              <a:rPr lang="en-US" dirty="0"/>
              <a:t>CMV indicates that all breaths are mandatory and breaths may be machine or patient triggered. </a:t>
            </a:r>
          </a:p>
          <a:p>
            <a:pPr lvl="1"/>
            <a:r>
              <a:rPr lang="en-US" dirty="0"/>
              <a:t>A commonly used form of this mode delivers a predetermined minimum mandatory rate and allows the patient to trigger the ventilator at a higher rate (i.e., assist-control mode)</a:t>
            </a:r>
          </a:p>
          <a:p>
            <a:pPr lvl="1"/>
            <a:endParaRPr lang="en-US" dirty="0"/>
          </a:p>
        </p:txBody>
      </p:sp>
    </p:spTree>
    <p:extLst>
      <p:ext uri="{BB962C8B-B14F-4D97-AF65-F5344CB8AC3E}">
        <p14:creationId xmlns:p14="http://schemas.microsoft.com/office/powerpoint/2010/main" val="502154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Initial Ventilator Settings (cont’d)</a:t>
            </a:r>
          </a:p>
        </p:txBody>
      </p:sp>
      <p:sp>
        <p:nvSpPr>
          <p:cNvPr id="3" name="Content Placeholder 2"/>
          <p:cNvSpPr>
            <a:spLocks noGrp="1"/>
          </p:cNvSpPr>
          <p:nvPr>
            <p:ph idx="1"/>
          </p:nvPr>
        </p:nvSpPr>
        <p:spPr>
          <a:xfrm>
            <a:off x="547370" y="1690689"/>
            <a:ext cx="7886700" cy="4575175"/>
          </a:xfrm>
        </p:spPr>
        <p:txBody>
          <a:bodyPr>
            <a:normAutofit fontScale="92500" lnSpcReduction="20000"/>
          </a:bodyPr>
          <a:lstStyle/>
          <a:p>
            <a:r>
              <a:rPr lang="en-US" sz="2600" dirty="0"/>
              <a:t>Pressure control- intermittent mandatory ventilation (PC-IMV)</a:t>
            </a:r>
          </a:p>
          <a:p>
            <a:pPr lvl="1"/>
            <a:r>
              <a:rPr lang="en-US" sz="2600" dirty="0"/>
              <a:t>Control variable: Pressure </a:t>
            </a:r>
          </a:p>
          <a:p>
            <a:pPr lvl="1"/>
            <a:r>
              <a:rPr lang="en-US" sz="2600" dirty="0"/>
              <a:t>IMV indicates that the patient may breathe spontaneously in between mandatory breaths</a:t>
            </a:r>
          </a:p>
          <a:p>
            <a:pPr lvl="1"/>
            <a:endParaRPr lang="en-US" sz="2600" dirty="0"/>
          </a:p>
          <a:p>
            <a:r>
              <a:rPr lang="en-US" sz="2600" dirty="0"/>
              <a:t>Pressure control- continuous spontaneous ventilation (PC-CSV) </a:t>
            </a:r>
          </a:p>
          <a:p>
            <a:pPr lvl="1"/>
            <a:r>
              <a:rPr lang="en-US" sz="2600" dirty="0"/>
              <a:t>Control variable: Pressure </a:t>
            </a:r>
          </a:p>
          <a:p>
            <a:pPr lvl="1"/>
            <a:r>
              <a:rPr lang="en-US" sz="2600" dirty="0"/>
              <a:t>CSV indicates all breaths are spontaneous. </a:t>
            </a:r>
          </a:p>
          <a:p>
            <a:pPr lvl="1"/>
            <a:r>
              <a:rPr lang="en-US" sz="2600" dirty="0"/>
              <a:t>A commonly used form of this mode is referred to as pressure support ventilation (PSV) in which each breath is patient triggered </a:t>
            </a:r>
          </a:p>
          <a:p>
            <a:pPr lvl="2"/>
            <a:r>
              <a:rPr lang="en-US" sz="2600" dirty="0"/>
              <a:t>Inspiratory pressure is preset and inspiration is flow cycled to expiration</a:t>
            </a:r>
          </a:p>
          <a:p>
            <a:pPr lvl="1"/>
            <a:endParaRPr lang="en-US" dirty="0"/>
          </a:p>
        </p:txBody>
      </p:sp>
    </p:spTree>
    <p:extLst>
      <p:ext uri="{BB962C8B-B14F-4D97-AF65-F5344CB8AC3E}">
        <p14:creationId xmlns:p14="http://schemas.microsoft.com/office/powerpoint/2010/main" val="3875988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Initial Ventilator Settings (cont’d)</a:t>
            </a:r>
          </a:p>
        </p:txBody>
      </p:sp>
      <p:sp>
        <p:nvSpPr>
          <p:cNvPr id="3" name="Content Placeholder 2"/>
          <p:cNvSpPr>
            <a:spLocks noGrp="1"/>
          </p:cNvSpPr>
          <p:nvPr>
            <p:ph idx="1"/>
          </p:nvPr>
        </p:nvSpPr>
        <p:spPr/>
        <p:txBody>
          <a:bodyPr>
            <a:noAutofit/>
          </a:bodyPr>
          <a:lstStyle/>
          <a:p>
            <a:r>
              <a:rPr lang="en-US" sz="2400" dirty="0"/>
              <a:t>Other important settings include:</a:t>
            </a:r>
          </a:p>
          <a:p>
            <a:pPr lvl="1"/>
            <a:r>
              <a:rPr lang="en-US" dirty="0"/>
              <a:t>Tidal volume: based on the patient’s condition and clinical goals. Large tidal volumes may result in high airway pressures which may cause ventilator-induced lung injury.</a:t>
            </a:r>
          </a:p>
          <a:p>
            <a:pPr lvl="1"/>
            <a:r>
              <a:rPr lang="en-US" dirty="0"/>
              <a:t>Respiratory rate: when combined with tidal volume, minute ventilation and PaCO</a:t>
            </a:r>
            <a:r>
              <a:rPr lang="en-US" baseline="-25000" dirty="0"/>
              <a:t>2</a:t>
            </a:r>
            <a:r>
              <a:rPr lang="en-US" dirty="0"/>
              <a:t> can be determined. An approximate minute volume goal to achieve full ventilatory support for most adult patients is about 100 mL/kg IBW.</a:t>
            </a:r>
          </a:p>
          <a:p>
            <a:pPr lvl="1"/>
            <a:r>
              <a:rPr lang="en-US" dirty="0"/>
              <a:t>Sensitivity: must be set at a level where patient triggering requires minimal patient effort without auto-cycling</a:t>
            </a:r>
          </a:p>
          <a:p>
            <a:pPr lvl="1"/>
            <a:endParaRPr lang="en-US" dirty="0"/>
          </a:p>
        </p:txBody>
      </p:sp>
    </p:spTree>
    <p:extLst>
      <p:ext uri="{BB962C8B-B14F-4D97-AF65-F5344CB8AC3E}">
        <p14:creationId xmlns:p14="http://schemas.microsoft.com/office/powerpoint/2010/main" val="1140488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DAAFC-94EC-4F8F-996A-944A3DEBA79E}"/>
              </a:ext>
            </a:extLst>
          </p:cNvPr>
          <p:cNvSpPr>
            <a:spLocks noGrp="1"/>
          </p:cNvSpPr>
          <p:nvPr>
            <p:ph type="title"/>
          </p:nvPr>
        </p:nvSpPr>
        <p:spPr/>
        <p:txBody>
          <a:bodyPr>
            <a:normAutofit/>
          </a:bodyPr>
          <a:lstStyle/>
          <a:p>
            <a:r>
              <a:rPr lang="en-US" sz="4000" dirty="0"/>
              <a:t>Initial Ventilator Settings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E7093C9-1A96-47B8-8B35-C7C531C2D77E}"/>
                  </a:ext>
                </a:extLst>
              </p:cNvPr>
              <p:cNvSpPr>
                <a:spLocks noGrp="1"/>
              </p:cNvSpPr>
              <p:nvPr>
                <p:ph idx="1"/>
              </p:nvPr>
            </p:nvSpPr>
            <p:spPr/>
            <p:txBody>
              <a:bodyPr>
                <a:normAutofit/>
              </a:bodyPr>
              <a:lstStyle/>
              <a:p>
                <a:pPr lvl="1"/>
                <a:r>
                  <a:rPr lang="en-US" dirty="0"/>
                  <a:t>Inspiratory flow rate: should be sufficient to meet or exceed patients’ inspiratory demand and expiratory time should be sufficient to avoid the development of auto PEEP </a:t>
                </a:r>
              </a:p>
              <a:p>
                <a:pPr lvl="1"/>
                <a:r>
                  <a:rPr lang="en-US" dirty="0"/>
                  <a:t>Inspiratory flow pattern: may have an impact on inspiratory time as well as peak and mean airway pressures and distribution of the inspired gas</a:t>
                </a:r>
              </a:p>
              <a:p>
                <a:pPr lvl="1"/>
                <a:r>
                  <a:rPr lang="en-US" dirty="0"/>
                  <a:t>Oxygen concentration: generally set at the lowest level required to correct hypoxemia and avoid oxygen toxicity</a:t>
                </a:r>
              </a:p>
              <a:p>
                <a:pPr lvl="1"/>
                <a:r>
                  <a:rPr lang="en-US" dirty="0"/>
                  <a:t>PEEP/CPAP: often added to prevent end-expiratory alveolar collapse and improve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a:t>
                </a:r>
                <a14:m>
                  <m:oMath xmlns:m="http://schemas.openxmlformats.org/officeDocument/2006/math">
                    <m:acc>
                      <m:accPr>
                        <m:chr m:val="̇"/>
                        <m:ctrlPr>
                          <a:rPr lang="en-US" i="1">
                            <a:latin typeface="Cambria Math"/>
                          </a:rPr>
                        </m:ctrlPr>
                      </m:accPr>
                      <m:e>
                        <m:r>
                          <a:rPr lang="en-US">
                            <a:latin typeface="Cambria Math" panose="02040503050406030204" pitchFamily="18" charset="0"/>
                          </a:rPr>
                          <m:t>𝑄</m:t>
                        </m:r>
                      </m:e>
                    </m:acc>
                  </m:oMath>
                </a14:m>
                <a:r>
                  <a:rPr lang="en-US" dirty="0"/>
                  <a:t> and arterial oxygenation while allowing for reduction in Fio</a:t>
                </a:r>
                <a:r>
                  <a:rPr lang="en-US" baseline="-25000" dirty="0"/>
                  <a:t>2</a:t>
                </a:r>
              </a:p>
              <a:p>
                <a:endParaRPr lang="en-US" dirty="0"/>
              </a:p>
            </p:txBody>
          </p:sp>
        </mc:Choice>
        <mc:Fallback xmlns="">
          <p:sp>
            <p:nvSpPr>
              <p:cNvPr id="3" name="Content Placeholder 2">
                <a:extLst>
                  <a:ext uri="{FF2B5EF4-FFF2-40B4-BE49-F238E27FC236}">
                    <a16:creationId xmlns:a16="http://schemas.microsoft.com/office/drawing/2014/main" id="{9E7093C9-1A96-47B8-8B35-C7C531C2D77E}"/>
                  </a:ext>
                </a:extLst>
              </p:cNvPr>
              <p:cNvSpPr>
                <a:spLocks noGrp="1" noRot="1" noChangeAspect="1" noMove="1" noResize="1" noEditPoints="1" noAdjustHandles="1" noChangeArrowheads="1" noChangeShapeType="1" noTextEdit="1"/>
              </p:cNvSpPr>
              <p:nvPr>
                <p:ph idx="1"/>
              </p:nvPr>
            </p:nvSpPr>
            <p:spPr>
              <a:blipFill>
                <a:blip r:embed="rId2"/>
                <a:stretch>
                  <a:fillRect t="-1961" b="-840"/>
                </a:stretch>
              </a:blipFill>
            </p:spPr>
            <p:txBody>
              <a:bodyPr/>
              <a:lstStyle/>
              <a:p>
                <a:r>
                  <a:rPr lang="en-US">
                    <a:noFill/>
                  </a:rPr>
                  <a:t> </a:t>
                </a:r>
              </a:p>
            </p:txBody>
          </p:sp>
        </mc:Fallback>
      </mc:AlternateContent>
    </p:spTree>
    <p:extLst>
      <p:ext uri="{BB962C8B-B14F-4D97-AF65-F5344CB8AC3E}">
        <p14:creationId xmlns:p14="http://schemas.microsoft.com/office/powerpoint/2010/main" val="1717422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Initial Ventilator Settings (cont’d)</a:t>
            </a:r>
          </a:p>
        </p:txBody>
      </p:sp>
      <p:sp>
        <p:nvSpPr>
          <p:cNvPr id="3" name="Content Placeholder 2"/>
          <p:cNvSpPr>
            <a:spLocks noGrp="1"/>
          </p:cNvSpPr>
          <p:nvPr>
            <p:ph idx="1"/>
          </p:nvPr>
        </p:nvSpPr>
        <p:spPr/>
        <p:txBody>
          <a:bodyPr>
            <a:normAutofit fontScale="85000" lnSpcReduction="20000"/>
          </a:bodyPr>
          <a:lstStyle/>
          <a:p>
            <a:pPr>
              <a:spcBef>
                <a:spcPts val="1200"/>
              </a:spcBef>
            </a:pPr>
            <a:r>
              <a:rPr lang="en-US" dirty="0"/>
              <a:t>Once the decision has been made to institute mechanical ventilatory support, the respiratory care clinician must adjust the level of support provided to achieve adequate alveolar ventilation, maintain acid-base homeostasis, and insure adequate tissue oxygenation.  </a:t>
            </a:r>
          </a:p>
          <a:p>
            <a:pPr>
              <a:spcBef>
                <a:spcPts val="1200"/>
              </a:spcBef>
            </a:pPr>
            <a:r>
              <a:rPr lang="en-US" dirty="0"/>
              <a:t>Ventilator settings should be selected that reduce the patient’s work of breathing, ensure patient comfort and avoid patient-ventilator breathing asynchrony. </a:t>
            </a:r>
          </a:p>
          <a:p>
            <a:pPr>
              <a:spcBef>
                <a:spcPts val="1200"/>
              </a:spcBef>
            </a:pPr>
            <a:r>
              <a:rPr lang="en-US" dirty="0"/>
              <a:t>Patient safety must be ensured and avoidance of the complications and hazards of mechanical ventilation, wherever possible, must occur. </a:t>
            </a:r>
          </a:p>
          <a:p>
            <a:pPr>
              <a:spcBef>
                <a:spcPts val="1200"/>
              </a:spcBef>
            </a:pPr>
            <a:r>
              <a:rPr lang="en-US" dirty="0"/>
              <a:t>Last, but not least, patient management should promote liberation of the patient from the ventilator as soon as reasonably prudent.</a:t>
            </a:r>
          </a:p>
          <a:p>
            <a:pPr>
              <a:spcBef>
                <a:spcPts val="1200"/>
              </a:spcBef>
            </a:pPr>
            <a:endParaRPr lang="en-US" dirty="0"/>
          </a:p>
        </p:txBody>
      </p:sp>
    </p:spTree>
    <p:extLst>
      <p:ext uri="{BB962C8B-B14F-4D97-AF65-F5344CB8AC3E}">
        <p14:creationId xmlns:p14="http://schemas.microsoft.com/office/powerpoint/2010/main" val="3415938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a:t>
            </a:r>
          </a:p>
        </p:txBody>
      </p:sp>
      <p:sp>
        <p:nvSpPr>
          <p:cNvPr id="3" name="Content Placeholder 2"/>
          <p:cNvSpPr>
            <a:spLocks noGrp="1"/>
          </p:cNvSpPr>
          <p:nvPr>
            <p:ph idx="1"/>
          </p:nvPr>
        </p:nvSpPr>
        <p:spPr/>
        <p:txBody>
          <a:bodyPr>
            <a:noAutofit/>
          </a:bodyPr>
          <a:lstStyle/>
          <a:p>
            <a:pPr lvl="0"/>
            <a:r>
              <a:rPr lang="en-US" sz="2400" dirty="0"/>
              <a:t>The primary function of the mechanical ventilator is to augment or replace normal ventilation.</a:t>
            </a:r>
          </a:p>
          <a:p>
            <a:pPr lvl="0"/>
            <a:r>
              <a:rPr lang="en-US" sz="2400" dirty="0"/>
              <a:t>Respiratory failure is the inability of the heart and lungs to maintain adequate tissue oxygenation and/or carbon dioxide removal; hypoxemic respiratory failure (aka lung failure) is a problem with oxygenation while hypercapneic ventilatory failure (aka pump failure) is a problem with ventilation resulting in an abnormal increase in PaCO</a:t>
            </a:r>
            <a:r>
              <a:rPr lang="en-US" sz="2400" baseline="-25000" dirty="0"/>
              <a:t>2</a:t>
            </a:r>
            <a:r>
              <a:rPr lang="en-US" sz="2400" dirty="0"/>
              <a:t>.</a:t>
            </a:r>
          </a:p>
          <a:p>
            <a:pPr lvl="0"/>
            <a:r>
              <a:rPr lang="en-US" sz="2400" dirty="0"/>
              <a:t>Mechanical ventilation may be required when spontaneous breathing is insufficient or absent.</a:t>
            </a:r>
          </a:p>
        </p:txBody>
      </p:sp>
    </p:spTree>
    <p:extLst>
      <p:ext uri="{BB962C8B-B14F-4D97-AF65-F5344CB8AC3E}">
        <p14:creationId xmlns:p14="http://schemas.microsoft.com/office/powerpoint/2010/main" val="794022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3F620-3B28-46B4-8D0B-76C72DDE0564}"/>
              </a:ext>
            </a:extLst>
          </p:cNvPr>
          <p:cNvSpPr>
            <a:spLocks noGrp="1"/>
          </p:cNvSpPr>
          <p:nvPr>
            <p:ph type="title"/>
          </p:nvPr>
        </p:nvSpPr>
        <p:spPr/>
        <p:txBody>
          <a:bodyPr>
            <a:normAutofit/>
          </a:bodyPr>
          <a:lstStyle/>
          <a:p>
            <a:r>
              <a:rPr lang="en-US" sz="4000" dirty="0"/>
              <a:t>Key Points (cont’d)</a:t>
            </a:r>
          </a:p>
        </p:txBody>
      </p:sp>
      <p:sp>
        <p:nvSpPr>
          <p:cNvPr id="3" name="Content Placeholder 2">
            <a:extLst>
              <a:ext uri="{FF2B5EF4-FFF2-40B4-BE49-F238E27FC236}">
                <a16:creationId xmlns:a16="http://schemas.microsoft.com/office/drawing/2014/main" xmlns="" id="{08EFA5A9-FA08-4418-9BC3-15DFBD09CBBD}"/>
              </a:ext>
            </a:extLst>
          </p:cNvPr>
          <p:cNvSpPr>
            <a:spLocks noGrp="1"/>
          </p:cNvSpPr>
          <p:nvPr>
            <p:ph idx="1"/>
          </p:nvPr>
        </p:nvSpPr>
        <p:spPr>
          <a:xfrm>
            <a:off x="628650" y="1978025"/>
            <a:ext cx="7886700" cy="4351338"/>
          </a:xfrm>
        </p:spPr>
        <p:txBody>
          <a:bodyPr>
            <a:normAutofit/>
          </a:bodyPr>
          <a:lstStyle/>
          <a:p>
            <a:pPr lvl="0"/>
            <a:r>
              <a:rPr lang="en-US" sz="2400" dirty="0"/>
              <a:t>Respiratory failure is the most common reason for initiating mechanical ventilatory support.</a:t>
            </a:r>
          </a:p>
          <a:p>
            <a:pPr lvl="0"/>
            <a:r>
              <a:rPr lang="en-US" sz="2400" dirty="0"/>
              <a:t>Acute ventilatory failure (aka acute hypercapnic respiratory failure) is a sudden rise in PaCO</a:t>
            </a:r>
            <a:r>
              <a:rPr lang="en-US" sz="2400" baseline="-25000" dirty="0"/>
              <a:t>2</a:t>
            </a:r>
            <a:r>
              <a:rPr lang="en-US" sz="2400" dirty="0"/>
              <a:t> with a corresponding decrease in pH.</a:t>
            </a:r>
          </a:p>
          <a:p>
            <a:pPr lvl="0"/>
            <a:r>
              <a:rPr lang="en-US" sz="2400" dirty="0"/>
              <a:t>The major components of ventilation are tidal volume, respiratory rate and minute volume.</a:t>
            </a:r>
          </a:p>
          <a:p>
            <a:pPr lvl="0"/>
            <a:r>
              <a:rPr lang="en-US" sz="2400" dirty="0"/>
              <a:t>Alveolar ventilation is determined by tidal volume, respiratory rate, and physiologic dead space.</a:t>
            </a:r>
          </a:p>
          <a:p>
            <a:endParaRPr lang="en-US" sz="2400" dirty="0"/>
          </a:p>
        </p:txBody>
      </p:sp>
    </p:spTree>
    <p:extLst>
      <p:ext uri="{BB962C8B-B14F-4D97-AF65-F5344CB8AC3E}">
        <p14:creationId xmlns:p14="http://schemas.microsoft.com/office/powerpoint/2010/main" val="1838291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 (cont’d)</a:t>
            </a:r>
          </a:p>
        </p:txBody>
      </p:sp>
      <p:sp>
        <p:nvSpPr>
          <p:cNvPr id="3" name="Content Placeholder 2"/>
          <p:cNvSpPr>
            <a:spLocks noGrp="1"/>
          </p:cNvSpPr>
          <p:nvPr>
            <p:ph idx="1"/>
          </p:nvPr>
        </p:nvSpPr>
        <p:spPr>
          <a:xfrm>
            <a:off x="628650" y="1503680"/>
            <a:ext cx="7886700" cy="4856479"/>
          </a:xfrm>
        </p:spPr>
        <p:txBody>
          <a:bodyPr>
            <a:normAutofit fontScale="85000" lnSpcReduction="10000"/>
          </a:bodyPr>
          <a:lstStyle/>
          <a:p>
            <a:pPr>
              <a:spcBef>
                <a:spcPts val="1200"/>
              </a:spcBef>
            </a:pPr>
            <a:r>
              <a:rPr lang="en-US" dirty="0"/>
              <a:t>Ventilatory capacity refers to the amount of air that can be moved into and out of the lungs by the ventilatory pump.</a:t>
            </a:r>
          </a:p>
          <a:p>
            <a:pPr lvl="0">
              <a:spcBef>
                <a:spcPts val="1200"/>
              </a:spcBef>
            </a:pPr>
            <a:r>
              <a:rPr lang="en-US" dirty="0"/>
              <a:t>Ventilatory requirements (aka ventilatory demand) is the volume of ventilation required in order to achieve adequate oxygenation and carbon dioxide removal.</a:t>
            </a:r>
          </a:p>
          <a:p>
            <a:pPr lvl="0">
              <a:spcBef>
                <a:spcPts val="1200"/>
              </a:spcBef>
            </a:pPr>
            <a:r>
              <a:rPr lang="en-US" dirty="0"/>
              <a:t>Ventilatory capacity may be reduced due to absent or decreased respiratory drive, increased work of breathing resulting in ventilatory muscle fatigue, neuromuscular disease and impaired lung function.</a:t>
            </a:r>
          </a:p>
          <a:p>
            <a:pPr lvl="0">
              <a:spcBef>
                <a:spcPts val="1200"/>
              </a:spcBef>
            </a:pPr>
            <a:r>
              <a:rPr lang="en-US" dirty="0"/>
              <a:t>Ventilatory requirements may increase due to hypoxia, increased metabolic rate, metabolic acidosis or increased physiologic dead space.</a:t>
            </a:r>
          </a:p>
          <a:p>
            <a:pPr lvl="0">
              <a:spcBef>
                <a:spcPts val="1200"/>
              </a:spcBef>
            </a:pPr>
            <a:r>
              <a:rPr lang="en-US" dirty="0"/>
              <a:t>When ventilatory requirements exceed ventilatory capacity, mechanical ventilatory support may be necessary.</a:t>
            </a:r>
          </a:p>
        </p:txBody>
      </p:sp>
    </p:spTree>
    <p:extLst>
      <p:ext uri="{BB962C8B-B14F-4D97-AF65-F5344CB8AC3E}">
        <p14:creationId xmlns:p14="http://schemas.microsoft.com/office/powerpoint/2010/main" val="322674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Chapter Objectives (cont’d)</a:t>
            </a:r>
          </a:p>
        </p:txBody>
      </p:sp>
      <p:sp>
        <p:nvSpPr>
          <p:cNvPr id="3" name="Content Placeholder 2"/>
          <p:cNvSpPr>
            <a:spLocks noGrp="1"/>
          </p:cNvSpPr>
          <p:nvPr>
            <p:ph idx="1"/>
          </p:nvPr>
        </p:nvSpPr>
        <p:spPr/>
        <p:txBody>
          <a:bodyPr>
            <a:noAutofit/>
          </a:bodyPr>
          <a:lstStyle/>
          <a:p>
            <a:pPr>
              <a:spcBef>
                <a:spcPts val="1800"/>
              </a:spcBef>
            </a:pPr>
            <a:r>
              <a:rPr lang="en-US" sz="2400" dirty="0"/>
              <a:t>Explain the seven primary goals of mechanical ventilatory support.</a:t>
            </a:r>
          </a:p>
          <a:p>
            <a:pPr>
              <a:spcBef>
                <a:spcPts val="1800"/>
              </a:spcBef>
            </a:pPr>
            <a:r>
              <a:rPr lang="en-US" sz="2400" dirty="0"/>
              <a:t>Provide examples of clinical causes of each of the four primary indications for institution of mechanical ventilation. </a:t>
            </a:r>
          </a:p>
          <a:p>
            <a:pPr>
              <a:spcBef>
                <a:spcPts val="1800"/>
              </a:spcBef>
            </a:pPr>
            <a:r>
              <a:rPr lang="en-US" sz="2400" dirty="0"/>
              <a:t>List values for bedside measures of pulmonary function which suggest the need for mechanical ventilatory support.</a:t>
            </a:r>
          </a:p>
          <a:p>
            <a:pPr>
              <a:spcBef>
                <a:spcPts val="1800"/>
              </a:spcBef>
            </a:pPr>
            <a:r>
              <a:rPr lang="en-US" sz="2400" dirty="0"/>
              <a:t>Explain why certain neuromuscular disorders may progress to ventilatory failure requiring mechanical ventilation.</a:t>
            </a:r>
          </a:p>
          <a:p>
            <a:pPr>
              <a:spcBef>
                <a:spcPts val="1800"/>
              </a:spcBef>
            </a:pPr>
            <a:r>
              <a:rPr lang="en-US" sz="2400" dirty="0"/>
              <a:t>Recognize the presence of severe oxygenation problems including refractory hypoxemia.</a:t>
            </a:r>
          </a:p>
        </p:txBody>
      </p:sp>
    </p:spTree>
    <p:extLst>
      <p:ext uri="{BB962C8B-B14F-4D97-AF65-F5344CB8AC3E}">
        <p14:creationId xmlns:p14="http://schemas.microsoft.com/office/powerpoint/2010/main" val="1398190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 (cont’d)</a:t>
            </a:r>
          </a:p>
        </p:txBody>
      </p:sp>
      <p:sp>
        <p:nvSpPr>
          <p:cNvPr id="3" name="Content Placeholder 2"/>
          <p:cNvSpPr>
            <a:spLocks noGrp="1"/>
          </p:cNvSpPr>
          <p:nvPr>
            <p:ph idx="1"/>
          </p:nvPr>
        </p:nvSpPr>
        <p:spPr>
          <a:xfrm>
            <a:off x="628650" y="1835785"/>
            <a:ext cx="7886700" cy="4351338"/>
          </a:xfrm>
        </p:spPr>
        <p:txBody>
          <a:bodyPr>
            <a:noAutofit/>
          </a:bodyPr>
          <a:lstStyle/>
          <a:p>
            <a:r>
              <a:rPr lang="en-US" sz="2400" dirty="0"/>
              <a:t>Respiratory drive may be reduced or absent in the presence of severe hypoxemia, severe hypercapnia, cardiac arrest, neurologic disease, head trauma, near drowning, poisoning, severe electrical shock, drug overdose (e.g., narcotics, barbiturates, tranquilizers), general anesthesia, alkalosis, electrolyte disorders, severe hypothyroidism, and certain other disease states and conditions.</a:t>
            </a:r>
          </a:p>
          <a:p>
            <a:r>
              <a:rPr lang="en-US" sz="2400" dirty="0"/>
              <a:t>Ventilatory capacity may be reduced due to upper airway obstruction; lower airway bronchospasm, mucosal edema, or secretions; reductions in lung or thoracic compliance; alveolar filling or collapse; interstitial pulmonary fibrosis; or increased physiologic dead space.</a:t>
            </a:r>
          </a:p>
          <a:p>
            <a:endParaRPr lang="en-US" sz="2400" dirty="0"/>
          </a:p>
        </p:txBody>
      </p:sp>
    </p:spTree>
    <p:extLst>
      <p:ext uri="{BB962C8B-B14F-4D97-AF65-F5344CB8AC3E}">
        <p14:creationId xmlns:p14="http://schemas.microsoft.com/office/powerpoint/2010/main" val="1169573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60BEB-89BC-4217-8027-53760D617565}"/>
              </a:ext>
            </a:extLst>
          </p:cNvPr>
          <p:cNvSpPr>
            <a:spLocks noGrp="1"/>
          </p:cNvSpPr>
          <p:nvPr>
            <p:ph type="title"/>
          </p:nvPr>
        </p:nvSpPr>
        <p:spPr/>
        <p:txBody>
          <a:bodyPr>
            <a:normAutofit/>
          </a:bodyPr>
          <a:lstStyle/>
          <a:p>
            <a:r>
              <a:rPr lang="en-US" sz="4000" dirty="0"/>
              <a:t>Key Points (cont’d)</a:t>
            </a:r>
          </a:p>
        </p:txBody>
      </p:sp>
      <p:sp>
        <p:nvSpPr>
          <p:cNvPr id="3" name="Content Placeholder 2">
            <a:extLst>
              <a:ext uri="{FF2B5EF4-FFF2-40B4-BE49-F238E27FC236}">
                <a16:creationId xmlns:a16="http://schemas.microsoft.com/office/drawing/2014/main" xmlns="" id="{B485B8B3-8E9F-44CF-A5D1-D85AF4FF1C59}"/>
              </a:ext>
            </a:extLst>
          </p:cNvPr>
          <p:cNvSpPr>
            <a:spLocks noGrp="1"/>
          </p:cNvSpPr>
          <p:nvPr>
            <p:ph idx="1"/>
          </p:nvPr>
        </p:nvSpPr>
        <p:spPr>
          <a:xfrm>
            <a:off x="628650" y="2160905"/>
            <a:ext cx="7886700" cy="3711575"/>
          </a:xfrm>
        </p:spPr>
        <p:txBody>
          <a:bodyPr>
            <a:normAutofit/>
          </a:bodyPr>
          <a:lstStyle/>
          <a:p>
            <a:pPr lvl="0">
              <a:spcBef>
                <a:spcPts val="1800"/>
              </a:spcBef>
            </a:pPr>
            <a:r>
              <a:rPr lang="en-US" sz="2600" dirty="0"/>
              <a:t>Increased ventilatory workload may result in ventilatory muscle fatigue, reduced ventilatory capacity and the development of acute ventilatory failure.</a:t>
            </a:r>
          </a:p>
          <a:p>
            <a:pPr lvl="0">
              <a:spcBef>
                <a:spcPts val="1800"/>
              </a:spcBef>
            </a:pPr>
            <a:r>
              <a:rPr lang="en-US" sz="2600" dirty="0"/>
              <a:t>Causes of increased ventilatory workload include decreased lung compliance, decreased thoracic compliance, increased airway resistance, and increased level of ventilation required.</a:t>
            </a:r>
          </a:p>
          <a:p>
            <a:pPr>
              <a:spcBef>
                <a:spcPts val="1800"/>
              </a:spcBef>
            </a:pPr>
            <a:endParaRPr lang="en-US" sz="2600" dirty="0"/>
          </a:p>
        </p:txBody>
      </p:sp>
    </p:spTree>
    <p:extLst>
      <p:ext uri="{BB962C8B-B14F-4D97-AF65-F5344CB8AC3E}">
        <p14:creationId xmlns:p14="http://schemas.microsoft.com/office/powerpoint/2010/main" val="4088073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lvl="0"/>
                <a:r>
                  <a:rPr lang="en-US" dirty="0"/>
                  <a:t>Causes of ventilatory muscle weakness or dysfunction include amyotrophic lateral sclerosis, botulism, critical illness myopathy and polyneuropathy, muscular dystrophy, Guillain-Barré syndrome, multiple sclerosis, malnutrition, myasthenia gravis, poliomyelitis, tetanus, and tick paralysis.</a:t>
                </a:r>
              </a:p>
              <a:p>
                <a:pPr lvl="0"/>
                <a:r>
                  <a:rPr lang="en-US" dirty="0"/>
                  <a:t>Neuromuscular blocking agents block nerve transmission at the myoneural junction (aka neuromuscular junction) and cause ventilatory muscle paralysis.</a:t>
                </a:r>
              </a:p>
              <a:p>
                <a:r>
                  <a:rPr lang="en-US" dirty="0"/>
                  <a:t>Arterial carbon dioxide tension (PaCO</a:t>
                </a:r>
                <a:r>
                  <a:rPr lang="en-US" baseline="-25000" dirty="0"/>
                  <a:t>2</a:t>
                </a:r>
                <a:r>
                  <a:rPr lang="en-US" dirty="0"/>
                  <a:t>) is inversely proportional to alveolar ventilation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A) and directly proportional to carbon dioxide production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CO</a:t>
                </a:r>
                <a:r>
                  <a:rPr lang="en-US" baseline="-25000" dirty="0"/>
                  <a:t>2</a:t>
                </a:r>
                <a:r>
                  <a:rPr lang="en-US" dirty="0"/>
                  <a:t>).</a:t>
                </a:r>
              </a:p>
              <a:p>
                <a:pPr lvl="0"/>
                <a:r>
                  <a:rPr lang="en-US" dirty="0"/>
                  <a:t>The single best index of alveolar ventilation is measurement of PaCO</a:t>
                </a:r>
                <a:r>
                  <a:rPr lang="en-US" baseline="-25000" dirty="0"/>
                  <a:t>2</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2801" r="-464" b="-1961"/>
                </a:stretch>
              </a:blipFill>
            </p:spPr>
            <p:txBody>
              <a:bodyPr/>
              <a:lstStyle/>
              <a:p>
                <a:r>
                  <a:rPr lang="en-US">
                    <a:noFill/>
                  </a:rPr>
                  <a:t> </a:t>
                </a:r>
              </a:p>
            </p:txBody>
          </p:sp>
        </mc:Fallback>
      </mc:AlternateContent>
    </p:spTree>
    <p:extLst>
      <p:ext uri="{BB962C8B-B14F-4D97-AF65-F5344CB8AC3E}">
        <p14:creationId xmlns:p14="http://schemas.microsoft.com/office/powerpoint/2010/main" val="3324401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 (cont’d)</a:t>
            </a:r>
          </a:p>
        </p:txBody>
      </p:sp>
      <p:sp>
        <p:nvSpPr>
          <p:cNvPr id="3" name="Content Placeholder 2"/>
          <p:cNvSpPr>
            <a:spLocks noGrp="1"/>
          </p:cNvSpPr>
          <p:nvPr>
            <p:ph idx="1"/>
          </p:nvPr>
        </p:nvSpPr>
        <p:spPr>
          <a:xfrm>
            <a:off x="628650" y="1581785"/>
            <a:ext cx="7886700" cy="4351338"/>
          </a:xfrm>
        </p:spPr>
        <p:txBody>
          <a:bodyPr>
            <a:noAutofit/>
          </a:bodyPr>
          <a:lstStyle/>
          <a:p>
            <a:pPr lvl="0">
              <a:lnSpc>
                <a:spcPct val="80000"/>
              </a:lnSpc>
              <a:spcBef>
                <a:spcPts val="600"/>
              </a:spcBef>
            </a:pPr>
            <a:r>
              <a:rPr lang="en-US" sz="2400" dirty="0"/>
              <a:t>Clinical manifestations of acute respiratory failure include tachycardia, tachypnea, diaphoresis, anxiety, respiratory distress, accessory muscle use, and intercostal retractions.  Manifestations of severe respiratory failure may include markedly increased respiratory rate, rapid shallow breathing, slowed or irregular breathing, periods of apnea, asynchronous chest wall to diaphragm movement, confusion, somnolence, and coma.</a:t>
            </a:r>
          </a:p>
          <a:p>
            <a:pPr lvl="0">
              <a:lnSpc>
                <a:spcPct val="80000"/>
              </a:lnSpc>
              <a:spcBef>
                <a:spcPts val="600"/>
              </a:spcBef>
            </a:pPr>
            <a:r>
              <a:rPr lang="en-US" sz="2400" dirty="0"/>
              <a:t>Goals of mechanical ventilation include providing adequate alveolar ventilation and oxygenation, restoring and maintaining acid-base homeostasis, producing the work of breathing, ensuring patient safety and comfort, minimizing harmful side effects and complications, and promoting liberation of the patient from the ventilator.</a:t>
            </a:r>
          </a:p>
        </p:txBody>
      </p:sp>
    </p:spTree>
    <p:extLst>
      <p:ext uri="{BB962C8B-B14F-4D97-AF65-F5344CB8AC3E}">
        <p14:creationId xmlns:p14="http://schemas.microsoft.com/office/powerpoint/2010/main" val="2406099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 (cont’d)</a:t>
            </a:r>
          </a:p>
        </p:txBody>
      </p:sp>
      <p:sp>
        <p:nvSpPr>
          <p:cNvPr id="3" name="Content Placeholder 2"/>
          <p:cNvSpPr>
            <a:spLocks noGrp="1"/>
          </p:cNvSpPr>
          <p:nvPr>
            <p:ph idx="1"/>
          </p:nvPr>
        </p:nvSpPr>
        <p:spPr>
          <a:xfrm>
            <a:off x="628650" y="1591944"/>
            <a:ext cx="7886700" cy="4585335"/>
          </a:xfrm>
        </p:spPr>
        <p:txBody>
          <a:bodyPr>
            <a:normAutofit/>
          </a:bodyPr>
          <a:lstStyle/>
          <a:p>
            <a:r>
              <a:rPr lang="en-US" sz="2400" dirty="0"/>
              <a:t>The primary indications for institution of mechanical ventilation are apnea, acute ventilatory failure, impending ventilatory failure, and severe oxygenation problems.</a:t>
            </a:r>
          </a:p>
          <a:p>
            <a:r>
              <a:rPr lang="en-US" sz="2400" dirty="0"/>
              <a:t>Apnea is the complete cessation of breathing and failure to provide mechanical ventilatory support in the presence of prolonged apnea will lead to cardiac arrest and brain death in minutes.</a:t>
            </a:r>
          </a:p>
          <a:p>
            <a:r>
              <a:rPr lang="en-US" sz="2400" dirty="0"/>
              <a:t>Acute ventilatory failure in which an acute increase in PaCO</a:t>
            </a:r>
            <a:r>
              <a:rPr lang="en-US" sz="2400" baseline="-25000" dirty="0"/>
              <a:t>2</a:t>
            </a:r>
            <a:r>
              <a:rPr lang="en-US" sz="2400" dirty="0"/>
              <a:t> results in a pH ≤ 7.25 provides an indication for mechanical ventilation.</a:t>
            </a:r>
          </a:p>
          <a:p>
            <a:pPr lvl="0"/>
            <a:r>
              <a:rPr lang="en-US" sz="2400" dirty="0"/>
              <a:t>Impending ventilatory failure refers to situations where ventilatory failure is likely to occur in the immediate future.</a:t>
            </a:r>
          </a:p>
          <a:p>
            <a:endParaRPr lang="en-US" sz="2400" dirty="0"/>
          </a:p>
        </p:txBody>
      </p:sp>
    </p:spTree>
    <p:extLst>
      <p:ext uri="{BB962C8B-B14F-4D97-AF65-F5344CB8AC3E}">
        <p14:creationId xmlns:p14="http://schemas.microsoft.com/office/powerpoint/2010/main" val="1865324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Points (cont’d)</a:t>
            </a:r>
          </a:p>
        </p:txBody>
      </p:sp>
      <p:sp>
        <p:nvSpPr>
          <p:cNvPr id="3" name="Content Placeholder 2"/>
          <p:cNvSpPr>
            <a:spLocks noGrp="1"/>
          </p:cNvSpPr>
          <p:nvPr>
            <p:ph idx="1"/>
          </p:nvPr>
        </p:nvSpPr>
        <p:spPr>
          <a:xfrm>
            <a:off x="628650" y="2008505"/>
            <a:ext cx="7886700" cy="3589655"/>
          </a:xfrm>
        </p:spPr>
        <p:txBody>
          <a:bodyPr>
            <a:noAutofit/>
          </a:bodyPr>
          <a:lstStyle/>
          <a:p>
            <a:pPr lvl="0"/>
            <a:r>
              <a:rPr lang="en-US" sz="2400" dirty="0"/>
              <a:t>Refractory hypoxemia refers to an oxygenation problem which does not respond conventional oxygen therapy.</a:t>
            </a:r>
          </a:p>
          <a:p>
            <a:pPr lvl="0"/>
            <a:r>
              <a:rPr lang="en-US" sz="2400" dirty="0"/>
              <a:t>Patients with refractory hypoxemia may require the use of PEEP or CPAP.</a:t>
            </a:r>
          </a:p>
          <a:p>
            <a:pPr lvl="0"/>
            <a:r>
              <a:rPr lang="en-US" sz="2400" dirty="0"/>
              <a:t>Complications of mechanical ventilation include barotrauma, ventilator associated lung injury, airway injury, infection, ventilator associated pneumonia, pulmonary embolus, hypotension, and stress ulcers (gastrointestinal bleeding).</a:t>
            </a:r>
          </a:p>
        </p:txBody>
      </p:sp>
    </p:spTree>
    <p:extLst>
      <p:ext uri="{BB962C8B-B14F-4D97-AF65-F5344CB8AC3E}">
        <p14:creationId xmlns:p14="http://schemas.microsoft.com/office/powerpoint/2010/main" val="1153948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6948F-FFA1-422E-85C9-50CA74D2FFD4}"/>
              </a:ext>
            </a:extLst>
          </p:cNvPr>
          <p:cNvSpPr>
            <a:spLocks noGrp="1"/>
          </p:cNvSpPr>
          <p:nvPr>
            <p:ph type="title"/>
          </p:nvPr>
        </p:nvSpPr>
        <p:spPr/>
        <p:txBody>
          <a:bodyPr/>
          <a:lstStyle/>
          <a:p>
            <a:r>
              <a:rPr lang="en-US" dirty="0"/>
              <a:t>Key Points (cont’d)</a:t>
            </a:r>
          </a:p>
        </p:txBody>
      </p:sp>
      <p:sp>
        <p:nvSpPr>
          <p:cNvPr id="3" name="Content Placeholder 2">
            <a:extLst>
              <a:ext uri="{FF2B5EF4-FFF2-40B4-BE49-F238E27FC236}">
                <a16:creationId xmlns:a16="http://schemas.microsoft.com/office/drawing/2014/main" xmlns="" id="{AF5DAC6E-901D-4FBC-A587-8A6DDC42412D}"/>
              </a:ext>
            </a:extLst>
          </p:cNvPr>
          <p:cNvSpPr>
            <a:spLocks noGrp="1"/>
          </p:cNvSpPr>
          <p:nvPr>
            <p:ph idx="1"/>
          </p:nvPr>
        </p:nvSpPr>
        <p:spPr>
          <a:xfrm>
            <a:off x="628650" y="1690689"/>
            <a:ext cx="7886700" cy="4351338"/>
          </a:xfrm>
        </p:spPr>
        <p:txBody>
          <a:bodyPr>
            <a:noAutofit/>
          </a:bodyPr>
          <a:lstStyle/>
          <a:p>
            <a:pPr lvl="0">
              <a:lnSpc>
                <a:spcPct val="85000"/>
              </a:lnSpc>
              <a:spcBef>
                <a:spcPts val="400"/>
              </a:spcBef>
            </a:pPr>
            <a:r>
              <a:rPr lang="en-US" sz="2400" dirty="0"/>
              <a:t>Contraindications to mechanical ventilation include pneumothorax without chest tubes, absence of clear indications, rapid resolution of apnea or ventilatory failure, futility of intervention, or mechanical ventilation is against the patient’s wishes.</a:t>
            </a:r>
          </a:p>
          <a:p>
            <a:pPr lvl="0">
              <a:lnSpc>
                <a:spcPct val="85000"/>
              </a:lnSpc>
              <a:spcBef>
                <a:spcPts val="400"/>
              </a:spcBef>
            </a:pPr>
            <a:r>
              <a:rPr lang="en-US" sz="2400" dirty="0"/>
              <a:t>The decision to initiate mechanical ventilatory support should be based on a thorough patient assessment, sound clinical judgment, and an understanding of the indications, contraindications, complications and hazards of mechanical ventilation.</a:t>
            </a:r>
          </a:p>
          <a:p>
            <a:pPr lvl="0">
              <a:lnSpc>
                <a:spcPct val="85000"/>
              </a:lnSpc>
              <a:spcBef>
                <a:spcPts val="400"/>
              </a:spcBef>
            </a:pPr>
            <a:r>
              <a:rPr lang="en-US" sz="2400" dirty="0"/>
              <a:t>Decisions regarding initial ventilator setup include use of invasive or noninvasive ventilation, use of full or partial ventilatory support, choice of mode, and selection of initial ventilator settings.</a:t>
            </a:r>
          </a:p>
          <a:p>
            <a:pPr>
              <a:lnSpc>
                <a:spcPct val="85000"/>
              </a:lnSpc>
              <a:spcBef>
                <a:spcPts val="400"/>
              </a:spcBef>
            </a:pPr>
            <a:endParaRPr lang="en-US" sz="2400" dirty="0"/>
          </a:p>
        </p:txBody>
      </p:sp>
    </p:spTree>
    <p:extLst>
      <p:ext uri="{BB962C8B-B14F-4D97-AF65-F5344CB8AC3E}">
        <p14:creationId xmlns:p14="http://schemas.microsoft.com/office/powerpoint/2010/main" val="261172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E17DF-BC46-4C3B-8C0D-55A16DAEA7D2}"/>
              </a:ext>
            </a:extLst>
          </p:cNvPr>
          <p:cNvSpPr>
            <a:spLocks noGrp="1"/>
          </p:cNvSpPr>
          <p:nvPr>
            <p:ph type="title"/>
          </p:nvPr>
        </p:nvSpPr>
        <p:spPr/>
        <p:txBody>
          <a:bodyPr>
            <a:normAutofit/>
          </a:bodyPr>
          <a:lstStyle/>
          <a:p>
            <a:r>
              <a:rPr lang="en-US" sz="4000" dirty="0"/>
              <a:t>Chapter Objectives (cont’d)</a:t>
            </a:r>
          </a:p>
        </p:txBody>
      </p:sp>
      <p:sp>
        <p:nvSpPr>
          <p:cNvPr id="3" name="Content Placeholder 2">
            <a:extLst>
              <a:ext uri="{FF2B5EF4-FFF2-40B4-BE49-F238E27FC236}">
                <a16:creationId xmlns:a16="http://schemas.microsoft.com/office/drawing/2014/main" xmlns="" id="{07E931DC-8D82-4A41-AA0F-694812768322}"/>
              </a:ext>
            </a:extLst>
          </p:cNvPr>
          <p:cNvSpPr>
            <a:spLocks noGrp="1"/>
          </p:cNvSpPr>
          <p:nvPr>
            <p:ph idx="1"/>
          </p:nvPr>
        </p:nvSpPr>
        <p:spPr/>
        <p:txBody>
          <a:bodyPr>
            <a:normAutofit lnSpcReduction="10000"/>
          </a:bodyPr>
          <a:lstStyle/>
          <a:p>
            <a:pPr>
              <a:spcBef>
                <a:spcPts val="1800"/>
              </a:spcBef>
            </a:pPr>
            <a:r>
              <a:rPr lang="en-US" sz="2400" dirty="0"/>
              <a:t>Explain how PEEP and CPAP may improve oxygenation in certain patients. </a:t>
            </a:r>
          </a:p>
          <a:p>
            <a:pPr>
              <a:spcBef>
                <a:spcPts val="1800"/>
              </a:spcBef>
            </a:pPr>
            <a:r>
              <a:rPr lang="en-US" sz="2400" dirty="0"/>
              <a:t>Recognize patients for which institution of mechanical ventilatory support is indicated.</a:t>
            </a:r>
          </a:p>
          <a:p>
            <a:pPr>
              <a:spcBef>
                <a:spcPts val="1800"/>
              </a:spcBef>
            </a:pPr>
            <a:r>
              <a:rPr lang="en-US" sz="2400" dirty="0"/>
              <a:t>Describe the major complications, hazards and contraindications of mechanical ventilation.</a:t>
            </a:r>
          </a:p>
          <a:p>
            <a:pPr>
              <a:spcBef>
                <a:spcPts val="1800"/>
              </a:spcBef>
            </a:pPr>
            <a:r>
              <a:rPr lang="en-US" sz="2400" dirty="0"/>
              <a:t>Overview the initial ventilator settings for patients requiring mechanical ventilatory support.</a:t>
            </a:r>
          </a:p>
          <a:p>
            <a:pPr>
              <a:spcBef>
                <a:spcPts val="1800"/>
              </a:spcBef>
            </a:pPr>
            <a:r>
              <a:rPr lang="en-US" sz="2400" dirty="0"/>
              <a:t>Describe the clinical manifestations of acute respiratory failure associated with the need for mechanical ventilatory support.</a:t>
            </a:r>
          </a:p>
          <a:p>
            <a:pPr>
              <a:spcBef>
                <a:spcPts val="1800"/>
              </a:spcBef>
            </a:pPr>
            <a:endParaRPr lang="en-US" sz="2400" dirty="0"/>
          </a:p>
        </p:txBody>
      </p:sp>
    </p:spTree>
    <p:extLst>
      <p:ext uri="{BB962C8B-B14F-4D97-AF65-F5344CB8AC3E}">
        <p14:creationId xmlns:p14="http://schemas.microsoft.com/office/powerpoint/2010/main" val="174747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Chapter Overview </a:t>
            </a:r>
          </a:p>
        </p:txBody>
      </p:sp>
      <p:sp>
        <p:nvSpPr>
          <p:cNvPr id="3" name="Content Placeholder 2"/>
          <p:cNvSpPr>
            <a:spLocks noGrp="1"/>
          </p:cNvSpPr>
          <p:nvPr>
            <p:ph idx="1"/>
          </p:nvPr>
        </p:nvSpPr>
        <p:spPr/>
        <p:txBody>
          <a:bodyPr/>
          <a:lstStyle/>
          <a:p>
            <a:r>
              <a:rPr lang="en-US" dirty="0"/>
              <a:t>Indications for mechanical ventilatory support </a:t>
            </a:r>
          </a:p>
          <a:p>
            <a:r>
              <a:rPr lang="en-US" dirty="0"/>
              <a:t>Functions of mechanical ventilation</a:t>
            </a:r>
          </a:p>
          <a:p>
            <a:r>
              <a:rPr lang="en-US" dirty="0"/>
              <a:t>Causes of hypoventilation and apnea</a:t>
            </a:r>
          </a:p>
          <a:p>
            <a:r>
              <a:rPr lang="en-US" dirty="0"/>
              <a:t>Types of respiratory failure </a:t>
            </a:r>
          </a:p>
          <a:p>
            <a:r>
              <a:rPr lang="en-US" dirty="0"/>
              <a:t>Goals of mechanical ventilation</a:t>
            </a:r>
          </a:p>
          <a:p>
            <a:r>
              <a:rPr lang="en-US" dirty="0"/>
              <a:t>Contraindications, hazards, and complications of mechanical ventilation</a:t>
            </a:r>
          </a:p>
          <a:p>
            <a:r>
              <a:rPr lang="en-US" dirty="0"/>
              <a:t>Patient assessment for determining the need for mechanical ventilation </a:t>
            </a:r>
          </a:p>
        </p:txBody>
      </p:sp>
    </p:spTree>
    <p:extLst>
      <p:ext uri="{BB962C8B-B14F-4D97-AF65-F5344CB8AC3E}">
        <p14:creationId xmlns:p14="http://schemas.microsoft.com/office/powerpoint/2010/main" val="90513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Ventilation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Ventilation can be defined as the bulk movement of gas into and out of the lungs.</a:t>
                </a:r>
              </a:p>
              <a:p>
                <a:r>
                  <a:rPr lang="en-US" dirty="0"/>
                  <a:t>Adequate spontaneous ventilation requires a sufficient tidal volume, respiratory rate, and minute volume to support oxygenation and CO</a:t>
                </a:r>
                <a:r>
                  <a:rPr lang="en-US" baseline="-25000" dirty="0"/>
                  <a:t>2</a:t>
                </a:r>
                <a:r>
                  <a:rPr lang="en-US" dirty="0"/>
                  <a:t> removal, while maintaining acid-base homeostasis </a:t>
                </a:r>
              </a:p>
              <a:p>
                <a:pPr lvl="1"/>
                <a:r>
                  <a:rPr lang="en-US" dirty="0"/>
                  <a:t>Tidal volume (Vt) = the volume of gas passively exhaled after a normal inspiration </a:t>
                </a:r>
              </a:p>
              <a:p>
                <a:pPr lvl="1"/>
                <a:r>
                  <a:rPr lang="en-US" dirty="0"/>
                  <a:t>Respiratory rate (f) = the number of breaths taken per minute </a:t>
                </a:r>
              </a:p>
              <a:p>
                <a:pPr lvl="1"/>
                <a:r>
                  <a:rPr lang="en-US" dirty="0"/>
                  <a:t>Minute volume (</a:t>
                </a:r>
                <a14:m>
                  <m:oMath xmlns:m="http://schemas.openxmlformats.org/officeDocument/2006/math">
                    <m:acc>
                      <m:accPr>
                        <m:chr m:val="̇"/>
                        <m:ctrlPr>
                          <a:rPr lang="en-US" i="1">
                            <a:latin typeface="Cambria Math"/>
                          </a:rPr>
                        </m:ctrlPr>
                      </m:accPr>
                      <m:e>
                        <m:r>
                          <a:rPr lang="en-US">
                            <a:latin typeface="Cambria Math" panose="02040503050406030204" pitchFamily="18" charset="0"/>
                          </a:rPr>
                          <m:t>𝑉</m:t>
                        </m:r>
                      </m:e>
                    </m:acc>
                  </m:oMath>
                </a14:m>
                <a:r>
                  <a:rPr lang="en-US" dirty="0"/>
                  <a:t>E) = Vt x f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3361" r="-1159"/>
                </a:stretch>
              </a:blipFill>
            </p:spPr>
            <p:txBody>
              <a:bodyPr/>
              <a:lstStyle/>
              <a:p>
                <a:r>
                  <a:rPr lang="en-US">
                    <a:noFill/>
                  </a:rPr>
                  <a:t> </a:t>
                </a:r>
              </a:p>
            </p:txBody>
          </p:sp>
        </mc:Fallback>
      </mc:AlternateContent>
    </p:spTree>
    <p:extLst>
      <p:ext uri="{BB962C8B-B14F-4D97-AF65-F5344CB8AC3E}">
        <p14:creationId xmlns:p14="http://schemas.microsoft.com/office/powerpoint/2010/main" val="1000748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20977</TotalTime>
  <Words>4718</Words>
  <Application>Microsoft Office PowerPoint</Application>
  <PresentationFormat>On-screen Show (4:3)</PresentationFormat>
  <Paragraphs>321</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Chapter 5: Indications for Mechanical Ventilation</vt:lpstr>
      <vt:lpstr>Chapter Objectives</vt:lpstr>
      <vt:lpstr>Chapter Objectives (cont’d)</vt:lpstr>
      <vt:lpstr>Chapter Objectives (cont’d)</vt:lpstr>
      <vt:lpstr>Chapter Objectives (cont’d)</vt:lpstr>
      <vt:lpstr>Chapter Objectives (cont’d)</vt:lpstr>
      <vt:lpstr>Chapter Objectives (cont’d)</vt:lpstr>
      <vt:lpstr>Chapter Overview </vt:lpstr>
      <vt:lpstr>Ventilation</vt:lpstr>
      <vt:lpstr>Ventilation (cont’d)</vt:lpstr>
      <vt:lpstr>PowerPoint Presentation</vt:lpstr>
      <vt:lpstr>PowerPoint Presentation</vt:lpstr>
      <vt:lpstr>Ventilatory Capacity and Ventilatory Requirements</vt:lpstr>
      <vt:lpstr>Ventilatory Capacity and Ventilatory Requirements (cont’d)</vt:lpstr>
      <vt:lpstr>Factors Affecting Ventilatory Capacity </vt:lpstr>
      <vt:lpstr>PowerPoint Presentation</vt:lpstr>
      <vt:lpstr>Factors Affecting Ventilatory Capacity (cont’d) </vt:lpstr>
      <vt:lpstr>Factors Affecting Ventilatory Capacity (cont’d) </vt:lpstr>
      <vt:lpstr>PowerPoint Presentation</vt:lpstr>
      <vt:lpstr>Factors Affecting Ventilatory Capacity (cont’d)</vt:lpstr>
      <vt:lpstr>Factors Affecting Ventilatory Capacity (cont’d)</vt:lpstr>
      <vt:lpstr>Factors Affecting Ventilatory Capacity (cont’d)</vt:lpstr>
      <vt:lpstr>Factors Affecting Ventilatory Capacity (cont’d)</vt:lpstr>
      <vt:lpstr>Factors Affecting Ventilatory Capacity (cont’d)</vt:lpstr>
      <vt:lpstr>Factors Affecting Ventilatory Capacity (cont’d)</vt:lpstr>
      <vt:lpstr>Ventilatory Requirements</vt:lpstr>
      <vt:lpstr>Ventilatory Requirements (cont’d)</vt:lpstr>
      <vt:lpstr>Calculating Ventilatory Requirements </vt:lpstr>
      <vt:lpstr>Assessment of Ventilation</vt:lpstr>
      <vt:lpstr>PowerPoint Presentation</vt:lpstr>
      <vt:lpstr>Clinical Manifestations of Respiratory Failure</vt:lpstr>
      <vt:lpstr>Clinical Manifestations of Respiratory Failure (cont’d)</vt:lpstr>
      <vt:lpstr>Goals of Mechanical Ventilatory Support</vt:lpstr>
      <vt:lpstr>Goals of Mechanical Ventilatory Support (cont’d)</vt:lpstr>
      <vt:lpstr>Indications for Mechanical Ventilation</vt:lpstr>
      <vt:lpstr>Indications for Mechanical Ventilation (cont’d)</vt:lpstr>
      <vt:lpstr>PowerPoint Presentation</vt:lpstr>
      <vt:lpstr>Indications for Mechanical Ventilation (cont’d)</vt:lpstr>
      <vt:lpstr>PowerPoint Presentation</vt:lpstr>
      <vt:lpstr>Indications for Mechanical Ventilation (cont’d)</vt:lpstr>
      <vt:lpstr>Indications for Mechanical Ventilation (cont’d)</vt:lpstr>
      <vt:lpstr>Indications for Mechanical Ventilation (cont’d)</vt:lpstr>
      <vt:lpstr>Indications for Mechanical Ventilation (cont’d)</vt:lpstr>
      <vt:lpstr>Complications, Hazards, and Contraindications </vt:lpstr>
      <vt:lpstr>Complications, Hazards, and Contraindications (cont’d)</vt:lpstr>
      <vt:lpstr>PowerPoint Presentation</vt:lpstr>
      <vt:lpstr>PowerPoint Presentation</vt:lpstr>
      <vt:lpstr>Patient Assessment for Ventilator Initiation </vt:lpstr>
      <vt:lpstr>Initial Ventilator Settings </vt:lpstr>
      <vt:lpstr>Initial Ventilator Settings (cont’d)</vt:lpstr>
      <vt:lpstr>Initial Ventilator Settings (cont’d)</vt:lpstr>
      <vt:lpstr>Initial Ventilator Settings (cont’d)</vt:lpstr>
      <vt:lpstr>Initial Ventilator Settings (cont’d)</vt:lpstr>
      <vt:lpstr>Initial Ventilator Settings (cont’d)</vt:lpstr>
      <vt:lpstr>Initial Ventilator Settings (cont’d)</vt:lpstr>
      <vt:lpstr>Initial Ventilator Settings (cont’d)</vt:lpstr>
      <vt:lpstr>Key Points</vt:lpstr>
      <vt:lpstr>Key Points (cont’d)</vt:lpstr>
      <vt:lpstr>Key Points (cont’d)</vt:lpstr>
      <vt:lpstr>Key Points (cont’d)</vt:lpstr>
      <vt:lpstr>Key Points (cont’d)</vt:lpstr>
      <vt:lpstr>Key Points (cont’d)</vt:lpstr>
      <vt:lpstr>Key Points (cont’d)</vt:lpstr>
      <vt:lpstr>Key Points (cont’d)</vt:lpstr>
      <vt:lpstr>Key Points (cont’d)</vt:lpstr>
      <vt:lpstr>Key Points (cont’d)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Indications for Mechanical Ventilation</dc:title>
  <dc:creator>Tori</dc:creator>
  <cp:lastModifiedBy>Malathy Madasamy</cp:lastModifiedBy>
  <cp:revision>117</cp:revision>
  <dcterms:created xsi:type="dcterms:W3CDTF">2018-06-14T15:19:38Z</dcterms:created>
  <dcterms:modified xsi:type="dcterms:W3CDTF">2019-03-28T11:46:56Z</dcterms:modified>
</cp:coreProperties>
</file>