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380" r:id="rId4"/>
    <p:sldId id="260" r:id="rId5"/>
    <p:sldId id="261" r:id="rId6"/>
    <p:sldId id="381" r:id="rId7"/>
    <p:sldId id="262" r:id="rId8"/>
    <p:sldId id="263" r:id="rId9"/>
    <p:sldId id="293" r:id="rId10"/>
    <p:sldId id="264" r:id="rId11"/>
    <p:sldId id="265" r:id="rId12"/>
    <p:sldId id="266" r:id="rId13"/>
    <p:sldId id="374" r:id="rId14"/>
    <p:sldId id="267" r:id="rId15"/>
    <p:sldId id="382" r:id="rId16"/>
    <p:sldId id="294" r:id="rId17"/>
    <p:sldId id="301" r:id="rId18"/>
    <p:sldId id="302" r:id="rId19"/>
    <p:sldId id="383" r:id="rId20"/>
    <p:sldId id="384" r:id="rId21"/>
    <p:sldId id="298" r:id="rId22"/>
    <p:sldId id="424" r:id="rId23"/>
    <p:sldId id="296" r:id="rId24"/>
    <p:sldId id="385" r:id="rId25"/>
    <p:sldId id="297" r:id="rId26"/>
    <p:sldId id="268" r:id="rId27"/>
    <p:sldId id="269" r:id="rId28"/>
    <p:sldId id="305" r:id="rId29"/>
    <p:sldId id="386" r:id="rId30"/>
    <p:sldId id="306" r:id="rId31"/>
    <p:sldId id="307" r:id="rId32"/>
    <p:sldId id="270" r:id="rId33"/>
    <p:sldId id="271" r:id="rId34"/>
    <p:sldId id="388" r:id="rId35"/>
    <p:sldId id="387" r:id="rId36"/>
    <p:sldId id="272" r:id="rId37"/>
    <p:sldId id="273" r:id="rId38"/>
    <p:sldId id="425" r:id="rId39"/>
    <p:sldId id="274" r:id="rId40"/>
    <p:sldId id="389" r:id="rId41"/>
    <p:sldId id="312" r:id="rId42"/>
    <p:sldId id="390" r:id="rId43"/>
    <p:sldId id="275" r:id="rId44"/>
    <p:sldId id="313" r:id="rId45"/>
    <p:sldId id="376" r:id="rId46"/>
    <p:sldId id="321" r:id="rId47"/>
    <p:sldId id="322" r:id="rId48"/>
    <p:sldId id="391" r:id="rId49"/>
    <p:sldId id="314" r:id="rId50"/>
    <p:sldId id="392" r:id="rId51"/>
    <p:sldId id="323" r:id="rId52"/>
    <p:sldId id="393" r:id="rId53"/>
    <p:sldId id="324" r:id="rId54"/>
    <p:sldId id="394" r:id="rId55"/>
    <p:sldId id="315" r:id="rId56"/>
    <p:sldId id="395" r:id="rId57"/>
    <p:sldId id="325" r:id="rId58"/>
    <p:sldId id="326" r:id="rId59"/>
    <p:sldId id="396" r:id="rId60"/>
    <p:sldId id="316" r:id="rId61"/>
    <p:sldId id="397" r:id="rId62"/>
    <p:sldId id="327" r:id="rId63"/>
    <p:sldId id="398" r:id="rId64"/>
    <p:sldId id="328" r:id="rId65"/>
    <p:sldId id="317" r:id="rId66"/>
    <p:sldId id="318" r:id="rId67"/>
    <p:sldId id="399" r:id="rId68"/>
    <p:sldId id="377" r:id="rId69"/>
    <p:sldId id="319" r:id="rId70"/>
    <p:sldId id="400" r:id="rId71"/>
    <p:sldId id="378" r:id="rId72"/>
    <p:sldId id="276" r:id="rId73"/>
    <p:sldId id="331" r:id="rId74"/>
    <p:sldId id="341" r:id="rId75"/>
    <p:sldId id="320" r:id="rId76"/>
    <p:sldId id="332" r:id="rId77"/>
    <p:sldId id="333" r:id="rId78"/>
    <p:sldId id="401" r:id="rId79"/>
    <p:sldId id="334" r:id="rId80"/>
    <p:sldId id="402" r:id="rId81"/>
    <p:sldId id="342" r:id="rId82"/>
    <p:sldId id="335" r:id="rId83"/>
    <p:sldId id="403" r:id="rId84"/>
    <p:sldId id="379" r:id="rId85"/>
    <p:sldId id="343" r:id="rId86"/>
    <p:sldId id="404" r:id="rId87"/>
    <p:sldId id="336" r:id="rId88"/>
    <p:sldId id="405" r:id="rId89"/>
    <p:sldId id="340" r:id="rId90"/>
    <p:sldId id="337" r:id="rId91"/>
    <p:sldId id="406" r:id="rId92"/>
    <p:sldId id="338" r:id="rId93"/>
    <p:sldId id="375" r:id="rId94"/>
    <p:sldId id="407" r:id="rId95"/>
    <p:sldId id="339" r:id="rId96"/>
    <p:sldId id="408" r:id="rId97"/>
    <p:sldId id="345" r:id="rId98"/>
    <p:sldId id="409" r:id="rId99"/>
    <p:sldId id="346" r:id="rId100"/>
    <p:sldId id="410" r:id="rId101"/>
    <p:sldId id="277" r:id="rId102"/>
    <p:sldId id="278" r:id="rId103"/>
    <p:sldId id="279" r:id="rId104"/>
    <p:sldId id="411" r:id="rId105"/>
    <p:sldId id="349" r:id="rId106"/>
    <p:sldId id="350" r:id="rId107"/>
    <p:sldId id="412" r:id="rId108"/>
    <p:sldId id="351" r:id="rId109"/>
    <p:sldId id="280" r:id="rId110"/>
    <p:sldId id="282" r:id="rId111"/>
    <p:sldId id="352" r:id="rId112"/>
    <p:sldId id="426" r:id="rId113"/>
    <p:sldId id="353" r:id="rId114"/>
    <p:sldId id="354" r:id="rId115"/>
    <p:sldId id="283" r:id="rId116"/>
    <p:sldId id="284" r:id="rId117"/>
    <p:sldId id="285" r:id="rId118"/>
    <p:sldId id="286" r:id="rId119"/>
    <p:sldId id="356" r:id="rId120"/>
    <p:sldId id="413" r:id="rId121"/>
    <p:sldId id="357" r:id="rId122"/>
    <p:sldId id="358" r:id="rId123"/>
    <p:sldId id="414" r:id="rId124"/>
    <p:sldId id="359" r:id="rId125"/>
    <p:sldId id="415" r:id="rId126"/>
    <p:sldId id="292" r:id="rId127"/>
    <p:sldId id="360" r:id="rId128"/>
    <p:sldId id="416" r:id="rId129"/>
    <p:sldId id="361" r:id="rId130"/>
    <p:sldId id="362" r:id="rId131"/>
    <p:sldId id="417" r:id="rId132"/>
    <p:sldId id="364" r:id="rId133"/>
    <p:sldId id="365" r:id="rId134"/>
    <p:sldId id="366" r:id="rId135"/>
    <p:sldId id="418" r:id="rId136"/>
    <p:sldId id="367" r:id="rId137"/>
    <p:sldId id="419" r:id="rId138"/>
    <p:sldId id="368" r:id="rId139"/>
    <p:sldId id="370" r:id="rId140"/>
    <p:sldId id="420" r:id="rId141"/>
    <p:sldId id="371" r:id="rId142"/>
    <p:sldId id="421" r:id="rId143"/>
    <p:sldId id="369" r:id="rId144"/>
    <p:sldId id="372" r:id="rId145"/>
    <p:sldId id="373" r:id="rId146"/>
    <p:sldId id="422" r:id="rId147"/>
    <p:sldId id="423" r:id="rId1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FF"/>
    <a:srgbClr val="0099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131D46-43E3-4CE4-8C04-641E5716C471}" v="443" dt="2019-02-05T14:51:57.4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45" autoAdjust="0"/>
    <p:restoredTop sz="96115" autoAdjust="0"/>
  </p:normalViewPr>
  <p:slideViewPr>
    <p:cSldViewPr snapToGrid="0">
      <p:cViewPr>
        <p:scale>
          <a:sx n="86" d="100"/>
          <a:sy n="86" d="100"/>
        </p:scale>
        <p:origin x="-1350" y="-1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microsoft.com/office/2015/10/relationships/revisionInfo" Target="revisionInfo.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y Moczerniak" userId="482eff44a8730993" providerId="LiveId" clId="{FB131D46-43E3-4CE4-8C04-641E5716C471}"/>
    <pc:docChg chg="undo redo custSel addSld delSld modSld sldOrd">
      <pc:chgData name="Kathy Moczerniak" userId="482eff44a8730993" providerId="LiveId" clId="{FB131D46-43E3-4CE4-8C04-641E5716C471}" dt="2019-02-05T14:53:34.995" v="2700" actId="20577"/>
      <pc:docMkLst>
        <pc:docMk/>
      </pc:docMkLst>
      <pc:sldChg chg="modSp">
        <pc:chgData name="Kathy Moczerniak" userId="482eff44a8730993" providerId="LiveId" clId="{FB131D46-43E3-4CE4-8C04-641E5716C471}" dt="2019-02-05T14:53:34.995" v="2700" actId="20577"/>
        <pc:sldMkLst>
          <pc:docMk/>
          <pc:sldMk cId="2700354290" sldId="256"/>
        </pc:sldMkLst>
        <pc:spChg chg="mod">
          <ac:chgData name="Kathy Moczerniak" userId="482eff44a8730993" providerId="LiveId" clId="{FB131D46-43E3-4CE4-8C04-641E5716C471}" dt="2019-02-05T14:53:34.995" v="2700" actId="20577"/>
          <ac:spMkLst>
            <pc:docMk/>
            <pc:sldMk cId="2700354290" sldId="256"/>
            <ac:spMk id="2" creationId="{A7CB47B4-C7F7-4ED8-B764-03E521A64F92}"/>
          </ac:spMkLst>
        </pc:spChg>
      </pc:sldChg>
      <pc:sldChg chg="modSp">
        <pc:chgData name="Kathy Moczerniak" userId="482eff44a8730993" providerId="LiveId" clId="{FB131D46-43E3-4CE4-8C04-641E5716C471}" dt="2019-01-27T23:40:26.322" v="7"/>
        <pc:sldMkLst>
          <pc:docMk/>
          <pc:sldMk cId="1989954765" sldId="257"/>
        </pc:sldMkLst>
        <pc:spChg chg="mod">
          <ac:chgData name="Kathy Moczerniak" userId="482eff44a8730993" providerId="LiveId" clId="{FB131D46-43E3-4CE4-8C04-641E5716C471}" dt="2019-01-27T23:40:09.531" v="5"/>
          <ac:spMkLst>
            <pc:docMk/>
            <pc:sldMk cId="1989954765" sldId="257"/>
            <ac:spMk id="2" creationId="{C6F65356-E91C-4428-BA92-9E9DEE9E5E01}"/>
          </ac:spMkLst>
        </pc:spChg>
        <pc:spChg chg="mod">
          <ac:chgData name="Kathy Moczerniak" userId="482eff44a8730993" providerId="LiveId" clId="{FB131D46-43E3-4CE4-8C04-641E5716C471}" dt="2019-01-27T23:40:26.322" v="7"/>
          <ac:spMkLst>
            <pc:docMk/>
            <pc:sldMk cId="1989954765" sldId="257"/>
            <ac:spMk id="5" creationId="{151AE801-B47C-4D56-9059-48D2C9FC27DE}"/>
          </ac:spMkLst>
        </pc:spChg>
      </pc:sldChg>
      <pc:sldChg chg="modSp">
        <pc:chgData name="Kathy Moczerniak" userId="482eff44a8730993" providerId="LiveId" clId="{FB131D46-43E3-4CE4-8C04-641E5716C471}" dt="2019-01-27T23:48:39.344" v="57" actId="1076"/>
        <pc:sldMkLst>
          <pc:docMk/>
          <pc:sldMk cId="2769266897" sldId="260"/>
        </pc:sldMkLst>
        <pc:spChg chg="mod">
          <ac:chgData name="Kathy Moczerniak" userId="482eff44a8730993" providerId="LiveId" clId="{FB131D46-43E3-4CE4-8C04-641E5716C471}" dt="2019-01-27T23:47:03.534" v="45" actId="20577"/>
          <ac:spMkLst>
            <pc:docMk/>
            <pc:sldMk cId="2769266897" sldId="260"/>
            <ac:spMk id="2" creationId="{FCA81DD3-8245-42D0-93EE-84B3FF6E280A}"/>
          </ac:spMkLst>
        </pc:spChg>
        <pc:spChg chg="mod">
          <ac:chgData name="Kathy Moczerniak" userId="482eff44a8730993" providerId="LiveId" clId="{FB131D46-43E3-4CE4-8C04-641E5716C471}" dt="2019-01-27T23:48:39.344" v="57" actId="1076"/>
          <ac:spMkLst>
            <pc:docMk/>
            <pc:sldMk cId="2769266897" sldId="260"/>
            <ac:spMk id="3" creationId="{870E262C-2093-40B9-9124-6343C827FC66}"/>
          </ac:spMkLst>
        </pc:spChg>
      </pc:sldChg>
      <pc:sldChg chg="modSp">
        <pc:chgData name="Kathy Moczerniak" userId="482eff44a8730993" providerId="LiveId" clId="{FB131D46-43E3-4CE4-8C04-641E5716C471}" dt="2019-01-27T23:51:39.497" v="94" actId="1076"/>
        <pc:sldMkLst>
          <pc:docMk/>
          <pc:sldMk cId="2268721399" sldId="261"/>
        </pc:sldMkLst>
        <pc:spChg chg="mod">
          <ac:chgData name="Kathy Moczerniak" userId="482eff44a8730993" providerId="LiveId" clId="{FB131D46-43E3-4CE4-8C04-641E5716C471}" dt="2019-01-27T23:51:39.497" v="94" actId="1076"/>
          <ac:spMkLst>
            <pc:docMk/>
            <pc:sldMk cId="2268721399" sldId="261"/>
            <ac:spMk id="2" creationId="{4F3BEAD0-F244-4D2E-B152-6B7D6F279338}"/>
          </ac:spMkLst>
        </pc:spChg>
        <pc:spChg chg="mod">
          <ac:chgData name="Kathy Moczerniak" userId="482eff44a8730993" providerId="LiveId" clId="{FB131D46-43E3-4CE4-8C04-641E5716C471}" dt="2019-01-27T23:50:18.143" v="86" actId="1076"/>
          <ac:spMkLst>
            <pc:docMk/>
            <pc:sldMk cId="2268721399" sldId="261"/>
            <ac:spMk id="3" creationId="{87F3070E-4484-45B2-8C29-45C45F9150FA}"/>
          </ac:spMkLst>
        </pc:spChg>
      </pc:sldChg>
      <pc:sldChg chg="modSp">
        <pc:chgData name="Kathy Moczerniak" userId="482eff44a8730993" providerId="LiveId" clId="{FB131D46-43E3-4CE4-8C04-641E5716C471}" dt="2019-01-27T23:51:54.931" v="97"/>
        <pc:sldMkLst>
          <pc:docMk/>
          <pc:sldMk cId="4007692085" sldId="262"/>
        </pc:sldMkLst>
        <pc:spChg chg="mod">
          <ac:chgData name="Kathy Moczerniak" userId="482eff44a8730993" providerId="LiveId" clId="{FB131D46-43E3-4CE4-8C04-641E5716C471}" dt="2019-01-27T23:51:54.931" v="97"/>
          <ac:spMkLst>
            <pc:docMk/>
            <pc:sldMk cId="4007692085" sldId="262"/>
            <ac:spMk id="2" creationId="{FAF749F8-C003-4C20-B351-3F946095D62E}"/>
          </ac:spMkLst>
        </pc:spChg>
      </pc:sldChg>
      <pc:sldChg chg="modSp">
        <pc:chgData name="Kathy Moczerniak" userId="482eff44a8730993" providerId="LiveId" clId="{FB131D46-43E3-4CE4-8C04-641E5716C471}" dt="2019-01-28T14:37:37.447" v="1559" actId="12"/>
        <pc:sldMkLst>
          <pc:docMk/>
          <pc:sldMk cId="3186642441" sldId="263"/>
        </pc:sldMkLst>
        <pc:spChg chg="mod">
          <ac:chgData name="Kathy Moczerniak" userId="482eff44a8730993" providerId="LiveId" clId="{FB131D46-43E3-4CE4-8C04-641E5716C471}" dt="2019-01-27T23:53:34.001" v="109" actId="1076"/>
          <ac:spMkLst>
            <pc:docMk/>
            <pc:sldMk cId="3186642441" sldId="263"/>
            <ac:spMk id="2" creationId="{3C7972BE-542A-463E-A278-0C31227123B8}"/>
          </ac:spMkLst>
        </pc:spChg>
        <pc:spChg chg="mod">
          <ac:chgData name="Kathy Moczerniak" userId="482eff44a8730993" providerId="LiveId" clId="{FB131D46-43E3-4CE4-8C04-641E5716C471}" dt="2019-01-28T14:37:37.447" v="1559" actId="12"/>
          <ac:spMkLst>
            <pc:docMk/>
            <pc:sldMk cId="3186642441" sldId="263"/>
            <ac:spMk id="3" creationId="{437D32A8-3E19-480C-954E-F535DFE2B6F8}"/>
          </ac:spMkLst>
        </pc:spChg>
      </pc:sldChg>
      <pc:sldChg chg="modSp">
        <pc:chgData name="Kathy Moczerniak" userId="482eff44a8730993" providerId="LiveId" clId="{FB131D46-43E3-4CE4-8C04-641E5716C471}" dt="2019-01-27T23:54:48.868" v="124" actId="947"/>
        <pc:sldMkLst>
          <pc:docMk/>
          <pc:sldMk cId="1687047717" sldId="264"/>
        </pc:sldMkLst>
        <pc:spChg chg="mod">
          <ac:chgData name="Kathy Moczerniak" userId="482eff44a8730993" providerId="LiveId" clId="{FB131D46-43E3-4CE4-8C04-641E5716C471}" dt="2019-01-27T23:54:37.729" v="123" actId="20577"/>
          <ac:spMkLst>
            <pc:docMk/>
            <pc:sldMk cId="1687047717" sldId="264"/>
            <ac:spMk id="2" creationId="{A75CA358-5EFE-4C36-87E0-617B6B821D6C}"/>
          </ac:spMkLst>
        </pc:spChg>
        <pc:spChg chg="mod">
          <ac:chgData name="Kathy Moczerniak" userId="482eff44a8730993" providerId="LiveId" clId="{FB131D46-43E3-4CE4-8C04-641E5716C471}" dt="2019-01-27T23:54:48.868" v="124" actId="947"/>
          <ac:spMkLst>
            <pc:docMk/>
            <pc:sldMk cId="1687047717" sldId="264"/>
            <ac:spMk id="3" creationId="{00BE6D80-E360-4A79-BDB7-830ED8423FBF}"/>
          </ac:spMkLst>
        </pc:spChg>
      </pc:sldChg>
      <pc:sldChg chg="modSp">
        <pc:chgData name="Kathy Moczerniak" userId="482eff44a8730993" providerId="LiveId" clId="{FB131D46-43E3-4CE4-8C04-641E5716C471}" dt="2019-01-28T14:37:55.667" v="1563" actId="12"/>
        <pc:sldMkLst>
          <pc:docMk/>
          <pc:sldMk cId="121299103" sldId="265"/>
        </pc:sldMkLst>
        <pc:spChg chg="mod">
          <ac:chgData name="Kathy Moczerniak" userId="482eff44a8730993" providerId="LiveId" clId="{FB131D46-43E3-4CE4-8C04-641E5716C471}" dt="2019-01-27T23:57:41.546" v="129" actId="20577"/>
          <ac:spMkLst>
            <pc:docMk/>
            <pc:sldMk cId="121299103" sldId="265"/>
            <ac:spMk id="2" creationId="{6CD7F208-DC43-4B24-836A-BB9DAD385C94}"/>
          </ac:spMkLst>
        </pc:spChg>
        <pc:spChg chg="mod">
          <ac:chgData name="Kathy Moczerniak" userId="482eff44a8730993" providerId="LiveId" clId="{FB131D46-43E3-4CE4-8C04-641E5716C471}" dt="2019-01-28T14:37:55.667" v="1563" actId="12"/>
          <ac:spMkLst>
            <pc:docMk/>
            <pc:sldMk cId="121299103" sldId="265"/>
            <ac:spMk id="3" creationId="{9B86C00D-869A-416F-93E9-862A92CA0BA4}"/>
          </ac:spMkLst>
        </pc:spChg>
      </pc:sldChg>
      <pc:sldChg chg="modSp">
        <pc:chgData name="Kathy Moczerniak" userId="482eff44a8730993" providerId="LiveId" clId="{FB131D46-43E3-4CE4-8C04-641E5716C471}" dt="2019-01-28T14:38:01.208" v="1565" actId="12"/>
        <pc:sldMkLst>
          <pc:docMk/>
          <pc:sldMk cId="957597169" sldId="266"/>
        </pc:sldMkLst>
        <pc:spChg chg="mod">
          <ac:chgData name="Kathy Moczerniak" userId="482eff44a8730993" providerId="LiveId" clId="{FB131D46-43E3-4CE4-8C04-641E5716C471}" dt="2019-01-27T23:58:54.462" v="137"/>
          <ac:spMkLst>
            <pc:docMk/>
            <pc:sldMk cId="957597169" sldId="266"/>
            <ac:spMk id="2" creationId="{DD03A12E-3CE1-44A7-8624-3E24E395158C}"/>
          </ac:spMkLst>
        </pc:spChg>
        <pc:spChg chg="mod">
          <ac:chgData name="Kathy Moczerniak" userId="482eff44a8730993" providerId="LiveId" clId="{FB131D46-43E3-4CE4-8C04-641E5716C471}" dt="2019-01-28T14:38:01.208" v="1565" actId="12"/>
          <ac:spMkLst>
            <pc:docMk/>
            <pc:sldMk cId="957597169" sldId="266"/>
            <ac:spMk id="3" creationId="{1963DC46-97AE-48EB-90A8-8F7CABCD38C7}"/>
          </ac:spMkLst>
        </pc:spChg>
      </pc:sldChg>
      <pc:sldChg chg="modSp ord">
        <pc:chgData name="Kathy Moczerniak" userId="482eff44a8730993" providerId="LiveId" clId="{FB131D46-43E3-4CE4-8C04-641E5716C471}" dt="2019-01-28T14:38:12.334" v="1569" actId="12"/>
        <pc:sldMkLst>
          <pc:docMk/>
          <pc:sldMk cId="775724733" sldId="267"/>
        </pc:sldMkLst>
        <pc:spChg chg="mod">
          <ac:chgData name="Kathy Moczerniak" userId="482eff44a8730993" providerId="LiveId" clId="{FB131D46-43E3-4CE4-8C04-641E5716C471}" dt="2019-01-28T00:01:08.172" v="164"/>
          <ac:spMkLst>
            <pc:docMk/>
            <pc:sldMk cId="775724733" sldId="267"/>
            <ac:spMk id="2" creationId="{DC926A43-F590-4FAC-818B-F6E84E6B4030}"/>
          </ac:spMkLst>
        </pc:spChg>
        <pc:spChg chg="mod">
          <ac:chgData name="Kathy Moczerniak" userId="482eff44a8730993" providerId="LiveId" clId="{FB131D46-43E3-4CE4-8C04-641E5716C471}" dt="2019-01-28T14:38:12.334" v="1569" actId="12"/>
          <ac:spMkLst>
            <pc:docMk/>
            <pc:sldMk cId="775724733" sldId="267"/>
            <ac:spMk id="3" creationId="{F8BC23CF-DF2B-4A53-B802-EC364D9DA62F}"/>
          </ac:spMkLst>
        </pc:spChg>
      </pc:sldChg>
      <pc:sldChg chg="modSp">
        <pc:chgData name="Kathy Moczerniak" userId="482eff44a8730993" providerId="LiveId" clId="{FB131D46-43E3-4CE4-8C04-641E5716C471}" dt="2019-01-28T14:38:53.085" v="1579" actId="12"/>
        <pc:sldMkLst>
          <pc:docMk/>
          <pc:sldMk cId="1564340578" sldId="268"/>
        </pc:sldMkLst>
        <pc:spChg chg="mod">
          <ac:chgData name="Kathy Moczerniak" userId="482eff44a8730993" providerId="LiveId" clId="{FB131D46-43E3-4CE4-8C04-641E5716C471}" dt="2019-01-28T00:24:30.202" v="412" actId="20577"/>
          <ac:spMkLst>
            <pc:docMk/>
            <pc:sldMk cId="1564340578" sldId="268"/>
            <ac:spMk id="2" creationId="{D945180D-7B1D-4A27-9666-A99B86D65CA9}"/>
          </ac:spMkLst>
        </pc:spChg>
        <pc:spChg chg="mod">
          <ac:chgData name="Kathy Moczerniak" userId="482eff44a8730993" providerId="LiveId" clId="{FB131D46-43E3-4CE4-8C04-641E5716C471}" dt="2019-01-28T14:38:53.085" v="1579" actId="12"/>
          <ac:spMkLst>
            <pc:docMk/>
            <pc:sldMk cId="1564340578" sldId="268"/>
            <ac:spMk id="3" creationId="{90B22D55-98E3-4E99-AC68-14AE99800E81}"/>
          </ac:spMkLst>
        </pc:spChg>
      </pc:sldChg>
      <pc:sldChg chg="modSp">
        <pc:chgData name="Kathy Moczerniak" userId="482eff44a8730993" providerId="LiveId" clId="{FB131D46-43E3-4CE4-8C04-641E5716C471}" dt="2019-01-28T14:39:13.397" v="1585" actId="12"/>
        <pc:sldMkLst>
          <pc:docMk/>
          <pc:sldMk cId="314024192" sldId="271"/>
        </pc:sldMkLst>
        <pc:spChg chg="mod">
          <ac:chgData name="Kathy Moczerniak" userId="482eff44a8730993" providerId="LiveId" clId="{FB131D46-43E3-4CE4-8C04-641E5716C471}" dt="2019-01-28T00:36:06.422" v="541" actId="1076"/>
          <ac:spMkLst>
            <pc:docMk/>
            <pc:sldMk cId="314024192" sldId="271"/>
            <ac:spMk id="2" creationId="{FA5996EB-CDF7-4FF2-B858-B33E9385EF79}"/>
          </ac:spMkLst>
        </pc:spChg>
        <pc:spChg chg="mod">
          <ac:chgData name="Kathy Moczerniak" userId="482eff44a8730993" providerId="LiveId" clId="{FB131D46-43E3-4CE4-8C04-641E5716C471}" dt="2019-01-28T14:39:13.397" v="1585" actId="12"/>
          <ac:spMkLst>
            <pc:docMk/>
            <pc:sldMk cId="314024192" sldId="271"/>
            <ac:spMk id="3" creationId="{D3431370-1A5E-46AB-8594-10C94EFA447B}"/>
          </ac:spMkLst>
        </pc:spChg>
      </pc:sldChg>
      <pc:sldChg chg="modSp">
        <pc:chgData name="Kathy Moczerniak" userId="482eff44a8730993" providerId="LiveId" clId="{FB131D46-43E3-4CE4-8C04-641E5716C471}" dt="2019-01-28T14:39:30.280" v="1591" actId="12"/>
        <pc:sldMkLst>
          <pc:docMk/>
          <pc:sldMk cId="919273896" sldId="272"/>
        </pc:sldMkLst>
        <pc:spChg chg="mod">
          <ac:chgData name="Kathy Moczerniak" userId="482eff44a8730993" providerId="LiveId" clId="{FB131D46-43E3-4CE4-8C04-641E5716C471}" dt="2019-01-28T00:36:53.336" v="547"/>
          <ac:spMkLst>
            <pc:docMk/>
            <pc:sldMk cId="919273896" sldId="272"/>
            <ac:spMk id="2" creationId="{4808BFC1-080F-4203-86E4-FF60CB10B75C}"/>
          </ac:spMkLst>
        </pc:spChg>
        <pc:spChg chg="mod">
          <ac:chgData name="Kathy Moczerniak" userId="482eff44a8730993" providerId="LiveId" clId="{FB131D46-43E3-4CE4-8C04-641E5716C471}" dt="2019-01-28T14:39:30.280" v="1591" actId="12"/>
          <ac:spMkLst>
            <pc:docMk/>
            <pc:sldMk cId="919273896" sldId="272"/>
            <ac:spMk id="3" creationId="{B88BB812-F6DC-4169-BCAC-5CE139D4E8A7}"/>
          </ac:spMkLst>
        </pc:spChg>
      </pc:sldChg>
      <pc:sldChg chg="modSp">
        <pc:chgData name="Kathy Moczerniak" userId="482eff44a8730993" providerId="LiveId" clId="{FB131D46-43E3-4CE4-8C04-641E5716C471}" dt="2019-01-28T14:39:36.423" v="1593" actId="12"/>
        <pc:sldMkLst>
          <pc:docMk/>
          <pc:sldMk cId="3015357473" sldId="274"/>
        </pc:sldMkLst>
        <pc:spChg chg="mod">
          <ac:chgData name="Kathy Moczerniak" userId="482eff44a8730993" providerId="LiveId" clId="{FB131D46-43E3-4CE4-8C04-641E5716C471}" dt="2019-01-28T00:39:25.629" v="561"/>
          <ac:spMkLst>
            <pc:docMk/>
            <pc:sldMk cId="3015357473" sldId="274"/>
            <ac:spMk id="2" creationId="{DC1BA8D6-350B-4007-8B2D-9E6D22CFFC2C}"/>
          </ac:spMkLst>
        </pc:spChg>
        <pc:spChg chg="mod">
          <ac:chgData name="Kathy Moczerniak" userId="482eff44a8730993" providerId="LiveId" clId="{FB131D46-43E3-4CE4-8C04-641E5716C471}" dt="2019-01-28T14:39:36.423" v="1593" actId="12"/>
          <ac:spMkLst>
            <pc:docMk/>
            <pc:sldMk cId="3015357473" sldId="274"/>
            <ac:spMk id="3" creationId="{A9B3DAB4-6E7E-4B69-B527-95501A257ED4}"/>
          </ac:spMkLst>
        </pc:spChg>
      </pc:sldChg>
      <pc:sldChg chg="modSp">
        <pc:chgData name="Kathy Moczerniak" userId="482eff44a8730993" providerId="LiveId" clId="{FB131D46-43E3-4CE4-8C04-641E5716C471}" dt="2019-01-28T00:45:45.082" v="632" actId="20577"/>
        <pc:sldMkLst>
          <pc:docMk/>
          <pc:sldMk cId="2707038266" sldId="275"/>
        </pc:sldMkLst>
        <pc:spChg chg="mod">
          <ac:chgData name="Kathy Moczerniak" userId="482eff44a8730993" providerId="LiveId" clId="{FB131D46-43E3-4CE4-8C04-641E5716C471}" dt="2019-01-28T00:45:45.082" v="632" actId="20577"/>
          <ac:spMkLst>
            <pc:docMk/>
            <pc:sldMk cId="2707038266" sldId="275"/>
            <ac:spMk id="2" creationId="{5E4C7C09-6F4E-45F9-AE46-C3F6F1724B28}"/>
          </ac:spMkLst>
        </pc:spChg>
        <pc:spChg chg="mod">
          <ac:chgData name="Kathy Moczerniak" userId="482eff44a8730993" providerId="LiveId" clId="{FB131D46-43E3-4CE4-8C04-641E5716C471}" dt="2019-01-28T00:45:34.061" v="630" actId="20577"/>
          <ac:spMkLst>
            <pc:docMk/>
            <pc:sldMk cId="2707038266" sldId="275"/>
            <ac:spMk id="3" creationId="{01EFB7A8-F702-4599-A1AD-E22E081BF11C}"/>
          </ac:spMkLst>
        </pc:spChg>
      </pc:sldChg>
      <pc:sldChg chg="modSp">
        <pc:chgData name="Kathy Moczerniak" userId="482eff44a8730993" providerId="LiveId" clId="{FB131D46-43E3-4CE4-8C04-641E5716C471}" dt="2019-01-28T14:53:27.686" v="1645" actId="12"/>
        <pc:sldMkLst>
          <pc:docMk/>
          <pc:sldMk cId="649581512" sldId="276"/>
        </pc:sldMkLst>
        <pc:spChg chg="mod">
          <ac:chgData name="Kathy Moczerniak" userId="482eff44a8730993" providerId="LiveId" clId="{FB131D46-43E3-4CE4-8C04-641E5716C471}" dt="2019-01-28T14:18:19.347" v="1296" actId="20577"/>
          <ac:spMkLst>
            <pc:docMk/>
            <pc:sldMk cId="649581512" sldId="276"/>
            <ac:spMk id="2" creationId="{BF9A049B-F118-41CC-885C-78BC035E7609}"/>
          </ac:spMkLst>
        </pc:spChg>
        <pc:spChg chg="mod">
          <ac:chgData name="Kathy Moczerniak" userId="482eff44a8730993" providerId="LiveId" clId="{FB131D46-43E3-4CE4-8C04-641E5716C471}" dt="2019-01-28T14:53:27.686" v="1645" actId="12"/>
          <ac:spMkLst>
            <pc:docMk/>
            <pc:sldMk cId="649581512" sldId="276"/>
            <ac:spMk id="3" creationId="{AE94C828-EA71-47A5-9C05-5E4EBBBAFA2E}"/>
          </ac:spMkLst>
        </pc:spChg>
      </pc:sldChg>
      <pc:sldChg chg="modSp">
        <pc:chgData name="Kathy Moczerniak" userId="482eff44a8730993" providerId="LiveId" clId="{FB131D46-43E3-4CE4-8C04-641E5716C471}" dt="2019-02-05T14:51:03.623" v="2692"/>
        <pc:sldMkLst>
          <pc:docMk/>
          <pc:sldMk cId="37649321" sldId="277"/>
        </pc:sldMkLst>
        <pc:spChg chg="mod">
          <ac:chgData name="Kathy Moczerniak" userId="482eff44a8730993" providerId="LiveId" clId="{FB131D46-43E3-4CE4-8C04-641E5716C471}" dt="2019-01-28T15:26:15.914" v="1929"/>
          <ac:spMkLst>
            <pc:docMk/>
            <pc:sldMk cId="37649321" sldId="277"/>
            <ac:spMk id="2" creationId="{DF0C7031-CFD5-4725-B55F-F3AAF7BE6BF7}"/>
          </ac:spMkLst>
        </pc:spChg>
        <pc:spChg chg="mod">
          <ac:chgData name="Kathy Moczerniak" userId="482eff44a8730993" providerId="LiveId" clId="{FB131D46-43E3-4CE4-8C04-641E5716C471}" dt="2019-02-05T14:51:03.623" v="2692"/>
          <ac:spMkLst>
            <pc:docMk/>
            <pc:sldMk cId="37649321" sldId="277"/>
            <ac:spMk id="3" creationId="{C5DB3BAC-2A8B-4647-A139-5731A6EA37E1}"/>
          </ac:spMkLst>
        </pc:spChg>
      </pc:sldChg>
      <pc:sldChg chg="modSp">
        <pc:chgData name="Kathy Moczerniak" userId="482eff44a8730993" providerId="LiveId" clId="{FB131D46-43E3-4CE4-8C04-641E5716C471}" dt="2019-01-28T15:27:46.784" v="1949" actId="255"/>
        <pc:sldMkLst>
          <pc:docMk/>
          <pc:sldMk cId="3319051898" sldId="278"/>
        </pc:sldMkLst>
        <pc:spChg chg="mod">
          <ac:chgData name="Kathy Moczerniak" userId="482eff44a8730993" providerId="LiveId" clId="{FB131D46-43E3-4CE4-8C04-641E5716C471}" dt="2019-01-28T15:27:42.082" v="1948"/>
          <ac:spMkLst>
            <pc:docMk/>
            <pc:sldMk cId="3319051898" sldId="278"/>
            <ac:spMk id="2" creationId="{0A764FE6-7644-483B-AFDE-571318F5D061}"/>
          </ac:spMkLst>
        </pc:spChg>
        <pc:spChg chg="mod">
          <ac:chgData name="Kathy Moczerniak" userId="482eff44a8730993" providerId="LiveId" clId="{FB131D46-43E3-4CE4-8C04-641E5716C471}" dt="2019-01-28T15:27:46.784" v="1949" actId="255"/>
          <ac:spMkLst>
            <pc:docMk/>
            <pc:sldMk cId="3319051898" sldId="278"/>
            <ac:spMk id="3" creationId="{CDC29491-82A4-4E51-BB82-4FBFD0368682}"/>
          </ac:spMkLst>
        </pc:spChg>
      </pc:sldChg>
      <pc:sldChg chg="modSp">
        <pc:chgData name="Kathy Moczerniak" userId="482eff44a8730993" providerId="LiveId" clId="{FB131D46-43E3-4CE4-8C04-641E5716C471}" dt="2019-02-05T14:49:12.701" v="2669"/>
        <pc:sldMkLst>
          <pc:docMk/>
          <pc:sldMk cId="3721719158" sldId="279"/>
        </pc:sldMkLst>
        <pc:spChg chg="mod">
          <ac:chgData name="Kathy Moczerniak" userId="482eff44a8730993" providerId="LiveId" clId="{FB131D46-43E3-4CE4-8C04-641E5716C471}" dt="2019-01-28T15:29:52.828" v="1972" actId="1076"/>
          <ac:spMkLst>
            <pc:docMk/>
            <pc:sldMk cId="3721719158" sldId="279"/>
            <ac:spMk id="2" creationId="{B2F78B4F-A8E1-4749-90F3-CB88DC6C6EEB}"/>
          </ac:spMkLst>
        </pc:spChg>
        <pc:spChg chg="mod">
          <ac:chgData name="Kathy Moczerniak" userId="482eff44a8730993" providerId="LiveId" clId="{FB131D46-43E3-4CE4-8C04-641E5716C471}" dt="2019-02-05T14:49:12.701" v="2669"/>
          <ac:spMkLst>
            <pc:docMk/>
            <pc:sldMk cId="3721719158" sldId="279"/>
            <ac:spMk id="3" creationId="{6FE63F81-E614-47C5-A69B-8DEAD4F98DC7}"/>
          </ac:spMkLst>
        </pc:spChg>
      </pc:sldChg>
      <pc:sldChg chg="modSp">
        <pc:chgData name="Kathy Moczerniak" userId="482eff44a8730993" providerId="LiveId" clId="{FB131D46-43E3-4CE4-8C04-641E5716C471}" dt="2019-01-28T15:36:26.169" v="2041" actId="1076"/>
        <pc:sldMkLst>
          <pc:docMk/>
          <pc:sldMk cId="1268576344" sldId="280"/>
        </pc:sldMkLst>
        <pc:spChg chg="mod">
          <ac:chgData name="Kathy Moczerniak" userId="482eff44a8730993" providerId="LiveId" clId="{FB131D46-43E3-4CE4-8C04-641E5716C471}" dt="2019-01-28T15:35:35.190" v="2035"/>
          <ac:spMkLst>
            <pc:docMk/>
            <pc:sldMk cId="1268576344" sldId="280"/>
            <ac:spMk id="2" creationId="{589A87E8-C0DD-4168-B9B7-7C43D588ECA5}"/>
          </ac:spMkLst>
        </pc:spChg>
        <pc:spChg chg="mod">
          <ac:chgData name="Kathy Moczerniak" userId="482eff44a8730993" providerId="LiveId" clId="{FB131D46-43E3-4CE4-8C04-641E5716C471}" dt="2019-01-28T15:36:26.169" v="2041" actId="1076"/>
          <ac:spMkLst>
            <pc:docMk/>
            <pc:sldMk cId="1268576344" sldId="280"/>
            <ac:spMk id="3" creationId="{89179866-5373-4588-847B-BC68D9CE99A8}"/>
          </ac:spMkLst>
        </pc:spChg>
      </pc:sldChg>
      <pc:sldChg chg="modSp">
        <pc:chgData name="Kathy Moczerniak" userId="482eff44a8730993" providerId="LiveId" clId="{FB131D46-43E3-4CE4-8C04-641E5716C471}" dt="2019-02-05T14:51:07.591" v="2693"/>
        <pc:sldMkLst>
          <pc:docMk/>
          <pc:sldMk cId="3523988970" sldId="282"/>
        </pc:sldMkLst>
        <pc:spChg chg="mod">
          <ac:chgData name="Kathy Moczerniak" userId="482eff44a8730993" providerId="LiveId" clId="{FB131D46-43E3-4CE4-8C04-641E5716C471}" dt="2019-01-28T15:41:02.987" v="2064" actId="1076"/>
          <ac:spMkLst>
            <pc:docMk/>
            <pc:sldMk cId="3523988970" sldId="282"/>
            <ac:spMk id="2" creationId="{3789052A-482C-49F6-A8E2-9EA04FA5A060}"/>
          </ac:spMkLst>
        </pc:spChg>
        <pc:spChg chg="mod">
          <ac:chgData name="Kathy Moczerniak" userId="482eff44a8730993" providerId="LiveId" clId="{FB131D46-43E3-4CE4-8C04-641E5716C471}" dt="2019-02-05T14:51:07.591" v="2693"/>
          <ac:spMkLst>
            <pc:docMk/>
            <pc:sldMk cId="3523988970" sldId="282"/>
            <ac:spMk id="3" creationId="{3DD40C45-66ED-4BF4-8091-E7E3FC49E823}"/>
          </ac:spMkLst>
        </pc:spChg>
      </pc:sldChg>
      <pc:sldChg chg="modSp">
        <pc:chgData name="Kathy Moczerniak" userId="482eff44a8730993" providerId="LiveId" clId="{FB131D46-43E3-4CE4-8C04-641E5716C471}" dt="2019-01-28T15:42:15.215" v="2077" actId="1076"/>
        <pc:sldMkLst>
          <pc:docMk/>
          <pc:sldMk cId="3825625738" sldId="284"/>
        </pc:sldMkLst>
        <pc:spChg chg="mod">
          <ac:chgData name="Kathy Moczerniak" userId="482eff44a8730993" providerId="LiveId" clId="{FB131D46-43E3-4CE4-8C04-641E5716C471}" dt="2019-01-28T15:42:15.215" v="2077" actId="1076"/>
          <ac:spMkLst>
            <pc:docMk/>
            <pc:sldMk cId="3825625738" sldId="284"/>
            <ac:spMk id="2" creationId="{C94C695A-E5DF-48D0-933E-0EE650ED23DD}"/>
          </ac:spMkLst>
        </pc:spChg>
        <pc:spChg chg="mod">
          <ac:chgData name="Kathy Moczerniak" userId="482eff44a8730993" providerId="LiveId" clId="{FB131D46-43E3-4CE4-8C04-641E5716C471}" dt="2019-01-28T15:42:05.650" v="2076" actId="27636"/>
          <ac:spMkLst>
            <pc:docMk/>
            <pc:sldMk cId="3825625738" sldId="284"/>
            <ac:spMk id="3" creationId="{24F4DFA0-4EFF-43BD-A514-AFC2F52B95E7}"/>
          </ac:spMkLst>
        </pc:spChg>
      </pc:sldChg>
      <pc:sldChg chg="modSp">
        <pc:chgData name="Kathy Moczerniak" userId="482eff44a8730993" providerId="LiveId" clId="{FB131D46-43E3-4CE4-8C04-641E5716C471}" dt="2019-01-28T15:42:41.689" v="2081" actId="1076"/>
        <pc:sldMkLst>
          <pc:docMk/>
          <pc:sldMk cId="1736420890" sldId="285"/>
        </pc:sldMkLst>
        <pc:spChg chg="mod">
          <ac:chgData name="Kathy Moczerniak" userId="482eff44a8730993" providerId="LiveId" clId="{FB131D46-43E3-4CE4-8C04-641E5716C471}" dt="2019-01-28T15:42:41.689" v="2081" actId="1076"/>
          <ac:spMkLst>
            <pc:docMk/>
            <pc:sldMk cId="1736420890" sldId="285"/>
            <ac:spMk id="2" creationId="{E75591FD-0090-4B85-B580-E512C2552F1E}"/>
          </ac:spMkLst>
        </pc:spChg>
      </pc:sldChg>
      <pc:sldChg chg="modSp">
        <pc:chgData name="Kathy Moczerniak" userId="482eff44a8730993" providerId="LiveId" clId="{FB131D46-43E3-4CE4-8C04-641E5716C471}" dt="2019-01-28T15:43:29.644" v="2092" actId="255"/>
        <pc:sldMkLst>
          <pc:docMk/>
          <pc:sldMk cId="3673596274" sldId="286"/>
        </pc:sldMkLst>
        <pc:spChg chg="mod">
          <ac:chgData name="Kathy Moczerniak" userId="482eff44a8730993" providerId="LiveId" clId="{FB131D46-43E3-4CE4-8C04-641E5716C471}" dt="2019-01-28T15:43:29.644" v="2092" actId="255"/>
          <ac:spMkLst>
            <pc:docMk/>
            <pc:sldMk cId="3673596274" sldId="286"/>
            <ac:spMk id="3" creationId="{9612D440-FE5D-4016-B030-3191F277EAB8}"/>
          </ac:spMkLst>
        </pc:spChg>
        <pc:spChg chg="mod">
          <ac:chgData name="Kathy Moczerniak" userId="482eff44a8730993" providerId="LiveId" clId="{FB131D46-43E3-4CE4-8C04-641E5716C471}" dt="2019-01-28T15:42:53.025" v="2088" actId="20577"/>
          <ac:spMkLst>
            <pc:docMk/>
            <pc:sldMk cId="3673596274" sldId="286"/>
            <ac:spMk id="5" creationId="{62CFCDED-7E0A-4C40-B6C8-DCA80A26E8FE}"/>
          </ac:spMkLst>
        </pc:spChg>
      </pc:sldChg>
      <pc:sldChg chg="modSp">
        <pc:chgData name="Kathy Moczerniak" userId="482eff44a8730993" providerId="LiveId" clId="{FB131D46-43E3-4CE4-8C04-641E5716C471}" dt="2019-01-28T16:00:34.538" v="2307" actId="1076"/>
        <pc:sldMkLst>
          <pc:docMk/>
          <pc:sldMk cId="463329596" sldId="292"/>
        </pc:sldMkLst>
        <pc:spChg chg="mod">
          <ac:chgData name="Kathy Moczerniak" userId="482eff44a8730993" providerId="LiveId" clId="{FB131D46-43E3-4CE4-8C04-641E5716C471}" dt="2019-01-28T16:00:18.876" v="2300"/>
          <ac:spMkLst>
            <pc:docMk/>
            <pc:sldMk cId="463329596" sldId="292"/>
            <ac:spMk id="2" creationId="{2BD8908A-7F9D-4A16-B567-9C5F0674B9D7}"/>
          </ac:spMkLst>
        </pc:spChg>
        <pc:spChg chg="mod">
          <ac:chgData name="Kathy Moczerniak" userId="482eff44a8730993" providerId="LiveId" clId="{FB131D46-43E3-4CE4-8C04-641E5716C471}" dt="2019-01-28T16:00:34.538" v="2307" actId="1076"/>
          <ac:spMkLst>
            <pc:docMk/>
            <pc:sldMk cId="463329596" sldId="292"/>
            <ac:spMk id="3" creationId="{BD03E010-D9F3-4799-853B-66F518AD307D}"/>
          </ac:spMkLst>
        </pc:spChg>
      </pc:sldChg>
      <pc:sldChg chg="modSp">
        <pc:chgData name="Kathy Moczerniak" userId="482eff44a8730993" providerId="LiveId" clId="{FB131D46-43E3-4CE4-8C04-641E5716C471}" dt="2019-01-28T14:37:46.666" v="1561" actId="12"/>
        <pc:sldMkLst>
          <pc:docMk/>
          <pc:sldMk cId="3934275400" sldId="293"/>
        </pc:sldMkLst>
        <pc:spChg chg="mod">
          <ac:chgData name="Kathy Moczerniak" userId="482eff44a8730993" providerId="LiveId" clId="{FB131D46-43E3-4CE4-8C04-641E5716C471}" dt="2019-01-27T23:53:49.786" v="112"/>
          <ac:spMkLst>
            <pc:docMk/>
            <pc:sldMk cId="3934275400" sldId="293"/>
            <ac:spMk id="2" creationId="{F50095F7-7802-4014-934D-1B295EB41F36}"/>
          </ac:spMkLst>
        </pc:spChg>
        <pc:spChg chg="mod">
          <ac:chgData name="Kathy Moczerniak" userId="482eff44a8730993" providerId="LiveId" clId="{FB131D46-43E3-4CE4-8C04-641E5716C471}" dt="2019-01-28T14:37:46.666" v="1561" actId="12"/>
          <ac:spMkLst>
            <pc:docMk/>
            <pc:sldMk cId="3934275400" sldId="293"/>
            <ac:spMk id="3" creationId="{E5C5FCF8-8A80-444F-A71B-A482A5A98545}"/>
          </ac:spMkLst>
        </pc:spChg>
      </pc:sldChg>
      <pc:sldChg chg="modSp">
        <pc:chgData name="Kathy Moczerniak" userId="482eff44a8730993" providerId="LiveId" clId="{FB131D46-43E3-4CE4-8C04-641E5716C471}" dt="2019-01-28T14:38:20.494" v="1571" actId="12"/>
        <pc:sldMkLst>
          <pc:docMk/>
          <pc:sldMk cId="2589754752" sldId="294"/>
        </pc:sldMkLst>
        <pc:spChg chg="mod">
          <ac:chgData name="Kathy Moczerniak" userId="482eff44a8730993" providerId="LiveId" clId="{FB131D46-43E3-4CE4-8C04-641E5716C471}" dt="2019-01-28T00:07:54.918" v="236"/>
          <ac:spMkLst>
            <pc:docMk/>
            <pc:sldMk cId="2589754752" sldId="294"/>
            <ac:spMk id="2" creationId="{DFA4374F-8590-457A-A317-786A2E36D310}"/>
          </ac:spMkLst>
        </pc:spChg>
        <pc:spChg chg="mod">
          <ac:chgData name="Kathy Moczerniak" userId="482eff44a8730993" providerId="LiveId" clId="{FB131D46-43E3-4CE4-8C04-641E5716C471}" dt="2019-01-28T14:38:20.494" v="1571" actId="12"/>
          <ac:spMkLst>
            <pc:docMk/>
            <pc:sldMk cId="2589754752" sldId="294"/>
            <ac:spMk id="3" creationId="{8231F040-3370-4908-BC22-BB5BB305465E}"/>
          </ac:spMkLst>
        </pc:spChg>
      </pc:sldChg>
      <pc:sldChg chg="modSp">
        <pc:chgData name="Kathy Moczerniak" userId="482eff44a8730993" providerId="LiveId" clId="{FB131D46-43E3-4CE4-8C04-641E5716C471}" dt="2019-01-28T00:19:48.855" v="376" actId="6549"/>
        <pc:sldMkLst>
          <pc:docMk/>
          <pc:sldMk cId="51403011" sldId="296"/>
        </pc:sldMkLst>
        <pc:spChg chg="mod">
          <ac:chgData name="Kathy Moczerniak" userId="482eff44a8730993" providerId="LiveId" clId="{FB131D46-43E3-4CE4-8C04-641E5716C471}" dt="2019-01-28T00:19:17.562" v="370" actId="20577"/>
          <ac:spMkLst>
            <pc:docMk/>
            <pc:sldMk cId="51403011" sldId="296"/>
            <ac:spMk id="2" creationId="{333D6696-EE85-4423-A9E3-83B9FA873867}"/>
          </ac:spMkLst>
        </pc:spChg>
        <pc:spChg chg="mod">
          <ac:chgData name="Kathy Moczerniak" userId="482eff44a8730993" providerId="LiveId" clId="{FB131D46-43E3-4CE4-8C04-641E5716C471}" dt="2019-01-28T00:19:48.855" v="376" actId="6549"/>
          <ac:spMkLst>
            <pc:docMk/>
            <pc:sldMk cId="51403011" sldId="296"/>
            <ac:spMk id="3" creationId="{379B80D0-38FE-4B62-9473-3AD34DDF4687}"/>
          </ac:spMkLst>
        </pc:spChg>
      </pc:sldChg>
      <pc:sldChg chg="modSp">
        <pc:chgData name="Kathy Moczerniak" userId="482eff44a8730993" providerId="LiveId" clId="{FB131D46-43E3-4CE4-8C04-641E5716C471}" dt="2019-01-28T00:24:03.138" v="405" actId="1076"/>
        <pc:sldMkLst>
          <pc:docMk/>
          <pc:sldMk cId="2701680833" sldId="297"/>
        </pc:sldMkLst>
        <pc:spChg chg="mod">
          <ac:chgData name="Kathy Moczerniak" userId="482eff44a8730993" providerId="LiveId" clId="{FB131D46-43E3-4CE4-8C04-641E5716C471}" dt="2019-01-28T00:24:03.138" v="405" actId="1076"/>
          <ac:spMkLst>
            <pc:docMk/>
            <pc:sldMk cId="2701680833" sldId="297"/>
            <ac:spMk id="2" creationId="{4E9770C3-6360-4E09-9F55-7359E6C02207}"/>
          </ac:spMkLst>
        </pc:spChg>
        <pc:spChg chg="mod">
          <ac:chgData name="Kathy Moczerniak" userId="482eff44a8730993" providerId="LiveId" clId="{FB131D46-43E3-4CE4-8C04-641E5716C471}" dt="2019-01-28T00:23:48.331" v="404" actId="1076"/>
          <ac:spMkLst>
            <pc:docMk/>
            <pc:sldMk cId="2701680833" sldId="297"/>
            <ac:spMk id="3" creationId="{2FD34ECC-828E-401B-9670-30931206860A}"/>
          </ac:spMkLst>
        </pc:spChg>
      </pc:sldChg>
      <pc:sldChg chg="modSp">
        <pc:chgData name="Kathy Moczerniak" userId="482eff44a8730993" providerId="LiveId" clId="{FB131D46-43E3-4CE4-8C04-641E5716C471}" dt="2019-01-28T14:38:26.527" v="1573" actId="12"/>
        <pc:sldMkLst>
          <pc:docMk/>
          <pc:sldMk cId="3381121897" sldId="301"/>
        </pc:sldMkLst>
        <pc:spChg chg="mod">
          <ac:chgData name="Kathy Moczerniak" userId="482eff44a8730993" providerId="LiveId" clId="{FB131D46-43E3-4CE4-8C04-641E5716C471}" dt="2019-01-28T00:13:01.871" v="284" actId="20577"/>
          <ac:spMkLst>
            <pc:docMk/>
            <pc:sldMk cId="3381121897" sldId="301"/>
            <ac:spMk id="2" creationId="{AEA03BBA-658B-4FE7-8EB3-C9F2293E94AF}"/>
          </ac:spMkLst>
        </pc:spChg>
        <pc:spChg chg="mod">
          <ac:chgData name="Kathy Moczerniak" userId="482eff44a8730993" providerId="LiveId" clId="{FB131D46-43E3-4CE4-8C04-641E5716C471}" dt="2019-01-28T14:38:26.527" v="1573" actId="12"/>
          <ac:spMkLst>
            <pc:docMk/>
            <pc:sldMk cId="3381121897" sldId="301"/>
            <ac:spMk id="3" creationId="{85A74F72-8A99-4209-91D7-5B54BB8A4380}"/>
          </ac:spMkLst>
        </pc:spChg>
      </pc:sldChg>
      <pc:sldChg chg="modSp">
        <pc:chgData name="Kathy Moczerniak" userId="482eff44a8730993" providerId="LiveId" clId="{FB131D46-43E3-4CE4-8C04-641E5716C471}" dt="2019-01-28T00:14:04.274" v="307" actId="27636"/>
        <pc:sldMkLst>
          <pc:docMk/>
          <pc:sldMk cId="1438147166" sldId="302"/>
        </pc:sldMkLst>
        <pc:spChg chg="mod">
          <ac:chgData name="Kathy Moczerniak" userId="482eff44a8730993" providerId="LiveId" clId="{FB131D46-43E3-4CE4-8C04-641E5716C471}" dt="2019-01-28T00:13:21.157" v="297" actId="20577"/>
          <ac:spMkLst>
            <pc:docMk/>
            <pc:sldMk cId="1438147166" sldId="302"/>
            <ac:spMk id="2" creationId="{68DF64E5-27D5-46DF-87DF-C19B604E85F3}"/>
          </ac:spMkLst>
        </pc:spChg>
        <pc:spChg chg="mod">
          <ac:chgData name="Kathy Moczerniak" userId="482eff44a8730993" providerId="LiveId" clId="{FB131D46-43E3-4CE4-8C04-641E5716C471}" dt="2019-01-28T00:14:04.274" v="307" actId="27636"/>
          <ac:spMkLst>
            <pc:docMk/>
            <pc:sldMk cId="1438147166" sldId="302"/>
            <ac:spMk id="3" creationId="{A69AF081-246C-4817-98F3-BFB3C4303EEB}"/>
          </ac:spMkLst>
        </pc:spChg>
      </pc:sldChg>
      <pc:sldChg chg="modSp">
        <pc:chgData name="Kathy Moczerniak" userId="482eff44a8730993" providerId="LiveId" clId="{FB131D46-43E3-4CE4-8C04-641E5716C471}" dt="2019-01-28T14:38:59.509" v="1581" actId="12"/>
        <pc:sldMkLst>
          <pc:docMk/>
          <pc:sldMk cId="2497321710" sldId="305"/>
        </pc:sldMkLst>
        <pc:spChg chg="mod">
          <ac:chgData name="Kathy Moczerniak" userId="482eff44a8730993" providerId="LiveId" clId="{FB131D46-43E3-4CE4-8C04-641E5716C471}" dt="2019-01-28T00:29:36.638" v="476" actId="1076"/>
          <ac:spMkLst>
            <pc:docMk/>
            <pc:sldMk cId="2497321710" sldId="305"/>
            <ac:spMk id="2" creationId="{15F2EBDD-1576-4FA6-8F39-DD41F59BDED4}"/>
          </ac:spMkLst>
        </pc:spChg>
        <pc:spChg chg="mod">
          <ac:chgData name="Kathy Moczerniak" userId="482eff44a8730993" providerId="LiveId" clId="{FB131D46-43E3-4CE4-8C04-641E5716C471}" dt="2019-01-28T14:38:59.509" v="1581" actId="12"/>
          <ac:spMkLst>
            <pc:docMk/>
            <pc:sldMk cId="2497321710" sldId="305"/>
            <ac:spMk id="3" creationId="{A6953875-C778-4FD5-835C-D404E71DF65B}"/>
          </ac:spMkLst>
        </pc:spChg>
      </pc:sldChg>
      <pc:sldChg chg="modSp">
        <pc:chgData name="Kathy Moczerniak" userId="482eff44a8730993" providerId="LiveId" clId="{FB131D46-43E3-4CE4-8C04-641E5716C471}" dt="2019-01-28T00:42:04.512" v="599" actId="947"/>
        <pc:sldMkLst>
          <pc:docMk/>
          <pc:sldMk cId="78019090" sldId="312"/>
        </pc:sldMkLst>
        <pc:spChg chg="mod">
          <ac:chgData name="Kathy Moczerniak" userId="482eff44a8730993" providerId="LiveId" clId="{FB131D46-43E3-4CE4-8C04-641E5716C471}" dt="2019-01-28T00:41:23.497" v="591"/>
          <ac:spMkLst>
            <pc:docMk/>
            <pc:sldMk cId="78019090" sldId="312"/>
            <ac:spMk id="2" creationId="{D38114BC-98DF-4FD4-B018-60CE7730C712}"/>
          </ac:spMkLst>
        </pc:spChg>
        <pc:spChg chg="mod">
          <ac:chgData name="Kathy Moczerniak" userId="482eff44a8730993" providerId="LiveId" clId="{FB131D46-43E3-4CE4-8C04-641E5716C471}" dt="2019-01-28T00:42:04.512" v="599" actId="947"/>
          <ac:spMkLst>
            <pc:docMk/>
            <pc:sldMk cId="78019090" sldId="312"/>
            <ac:spMk id="3" creationId="{9505BFBE-3AEC-42CE-A748-EEBEFFCCF938}"/>
          </ac:spMkLst>
        </pc:spChg>
      </pc:sldChg>
      <pc:sldChg chg="modSp">
        <pc:chgData name="Kathy Moczerniak" userId="482eff44a8730993" providerId="LiveId" clId="{FB131D46-43E3-4CE4-8C04-641E5716C471}" dt="2019-01-28T14:40:02.343" v="1601" actId="12"/>
        <pc:sldMkLst>
          <pc:docMk/>
          <pc:sldMk cId="52062717" sldId="313"/>
        </pc:sldMkLst>
        <pc:spChg chg="mod">
          <ac:chgData name="Kathy Moczerniak" userId="482eff44a8730993" providerId="LiveId" clId="{FB131D46-43E3-4CE4-8C04-641E5716C471}" dt="2019-01-28T00:46:09.380" v="636"/>
          <ac:spMkLst>
            <pc:docMk/>
            <pc:sldMk cId="52062717" sldId="313"/>
            <ac:spMk id="2" creationId="{00000000-0000-0000-0000-000000000000}"/>
          </ac:spMkLst>
        </pc:spChg>
        <pc:spChg chg="mod">
          <ac:chgData name="Kathy Moczerniak" userId="482eff44a8730993" providerId="LiveId" clId="{FB131D46-43E3-4CE4-8C04-641E5716C471}" dt="2019-01-28T14:40:02.343" v="1601" actId="12"/>
          <ac:spMkLst>
            <pc:docMk/>
            <pc:sldMk cId="52062717" sldId="313"/>
            <ac:spMk id="3" creationId="{00000000-0000-0000-0000-000000000000}"/>
          </ac:spMkLst>
        </pc:spChg>
      </pc:sldChg>
      <pc:sldChg chg="modSp">
        <pc:chgData name="Kathy Moczerniak" userId="482eff44a8730993" providerId="LiveId" clId="{FB131D46-43E3-4CE4-8C04-641E5716C471}" dt="2019-01-28T15:50:29.366" v="2176" actId="947"/>
        <pc:sldMkLst>
          <pc:docMk/>
          <pc:sldMk cId="4212113876" sldId="314"/>
        </pc:sldMkLst>
        <pc:spChg chg="mod">
          <ac:chgData name="Kathy Moczerniak" userId="482eff44a8730993" providerId="LiveId" clId="{FB131D46-43E3-4CE4-8C04-641E5716C471}" dt="2019-01-28T13:41:15.970" v="773" actId="404"/>
          <ac:spMkLst>
            <pc:docMk/>
            <pc:sldMk cId="4212113876" sldId="314"/>
            <ac:spMk id="2" creationId="{00000000-0000-0000-0000-000000000000}"/>
          </ac:spMkLst>
        </pc:spChg>
        <pc:spChg chg="mod">
          <ac:chgData name="Kathy Moczerniak" userId="482eff44a8730993" providerId="LiveId" clId="{FB131D46-43E3-4CE4-8C04-641E5716C471}" dt="2019-01-28T15:50:29.366" v="2176" actId="947"/>
          <ac:spMkLst>
            <pc:docMk/>
            <pc:sldMk cId="4212113876" sldId="314"/>
            <ac:spMk id="3" creationId="{00000000-0000-0000-0000-000000000000}"/>
          </ac:spMkLst>
        </pc:spChg>
      </pc:sldChg>
      <pc:sldChg chg="modSp">
        <pc:chgData name="Kathy Moczerniak" userId="482eff44a8730993" providerId="LiveId" clId="{FB131D46-43E3-4CE4-8C04-641E5716C471}" dt="2019-01-28T13:50:47.991" v="941" actId="1076"/>
        <pc:sldMkLst>
          <pc:docMk/>
          <pc:sldMk cId="238709380" sldId="315"/>
        </pc:sldMkLst>
        <pc:spChg chg="mod">
          <ac:chgData name="Kathy Moczerniak" userId="482eff44a8730993" providerId="LiveId" clId="{FB131D46-43E3-4CE4-8C04-641E5716C471}" dt="2019-01-28T13:50:06.911" v="933" actId="404"/>
          <ac:spMkLst>
            <pc:docMk/>
            <pc:sldMk cId="238709380" sldId="315"/>
            <ac:spMk id="2" creationId="{00000000-0000-0000-0000-000000000000}"/>
          </ac:spMkLst>
        </pc:spChg>
        <pc:spChg chg="mod">
          <ac:chgData name="Kathy Moczerniak" userId="482eff44a8730993" providerId="LiveId" clId="{FB131D46-43E3-4CE4-8C04-641E5716C471}" dt="2019-01-28T13:50:47.991" v="941" actId="1076"/>
          <ac:spMkLst>
            <pc:docMk/>
            <pc:sldMk cId="238709380" sldId="315"/>
            <ac:spMk id="3" creationId="{00000000-0000-0000-0000-000000000000}"/>
          </ac:spMkLst>
        </pc:spChg>
      </pc:sldChg>
      <pc:sldChg chg="modSp">
        <pc:chgData name="Kathy Moczerniak" userId="482eff44a8730993" providerId="LiveId" clId="{FB131D46-43E3-4CE4-8C04-641E5716C471}" dt="2019-01-28T13:57:03.447" v="1058" actId="948"/>
        <pc:sldMkLst>
          <pc:docMk/>
          <pc:sldMk cId="4161836924" sldId="316"/>
        </pc:sldMkLst>
        <pc:spChg chg="mod">
          <ac:chgData name="Kathy Moczerniak" userId="482eff44a8730993" providerId="LiveId" clId="{FB131D46-43E3-4CE4-8C04-641E5716C471}" dt="2019-01-28T13:56:36.950" v="1050" actId="404"/>
          <ac:spMkLst>
            <pc:docMk/>
            <pc:sldMk cId="4161836924" sldId="316"/>
            <ac:spMk id="2" creationId="{00000000-0000-0000-0000-000000000000}"/>
          </ac:spMkLst>
        </pc:spChg>
        <pc:spChg chg="mod">
          <ac:chgData name="Kathy Moczerniak" userId="482eff44a8730993" providerId="LiveId" clId="{FB131D46-43E3-4CE4-8C04-641E5716C471}" dt="2019-01-28T13:57:03.447" v="1058" actId="948"/>
          <ac:spMkLst>
            <pc:docMk/>
            <pc:sldMk cId="4161836924" sldId="316"/>
            <ac:spMk id="3" creationId="{00000000-0000-0000-0000-000000000000}"/>
          </ac:spMkLst>
        </pc:spChg>
      </pc:sldChg>
      <pc:sldChg chg="modSp">
        <pc:chgData name="Kathy Moczerniak" userId="482eff44a8730993" providerId="LiveId" clId="{FB131D46-43E3-4CE4-8C04-641E5716C471}" dt="2019-01-28T14:51:41.223" v="1637" actId="12"/>
        <pc:sldMkLst>
          <pc:docMk/>
          <pc:sldMk cId="1563026820" sldId="317"/>
        </pc:sldMkLst>
        <pc:spChg chg="mod">
          <ac:chgData name="Kathy Moczerniak" userId="482eff44a8730993" providerId="LiveId" clId="{FB131D46-43E3-4CE4-8C04-641E5716C471}" dt="2019-01-28T14:09:26.343" v="1209" actId="403"/>
          <ac:spMkLst>
            <pc:docMk/>
            <pc:sldMk cId="1563026820" sldId="317"/>
            <ac:spMk id="2" creationId="{00000000-0000-0000-0000-000000000000}"/>
          </ac:spMkLst>
        </pc:spChg>
        <pc:spChg chg="mod">
          <ac:chgData name="Kathy Moczerniak" userId="482eff44a8730993" providerId="LiveId" clId="{FB131D46-43E3-4CE4-8C04-641E5716C471}" dt="2019-01-28T14:51:41.223" v="1637" actId="12"/>
          <ac:spMkLst>
            <pc:docMk/>
            <pc:sldMk cId="1563026820" sldId="317"/>
            <ac:spMk id="3" creationId="{00000000-0000-0000-0000-000000000000}"/>
          </ac:spMkLst>
        </pc:spChg>
      </pc:sldChg>
      <pc:sldChg chg="modSp">
        <pc:chgData name="Kathy Moczerniak" userId="482eff44a8730993" providerId="LiveId" clId="{FB131D46-43E3-4CE4-8C04-641E5716C471}" dt="2019-01-28T14:52:02.928" v="1639" actId="12"/>
        <pc:sldMkLst>
          <pc:docMk/>
          <pc:sldMk cId="1113465463" sldId="318"/>
        </pc:sldMkLst>
        <pc:spChg chg="mod">
          <ac:chgData name="Kathy Moczerniak" userId="482eff44a8730993" providerId="LiveId" clId="{FB131D46-43E3-4CE4-8C04-641E5716C471}" dt="2019-01-28T14:10:18.238" v="1219" actId="20577"/>
          <ac:spMkLst>
            <pc:docMk/>
            <pc:sldMk cId="1113465463" sldId="318"/>
            <ac:spMk id="2" creationId="{00000000-0000-0000-0000-000000000000}"/>
          </ac:spMkLst>
        </pc:spChg>
        <pc:spChg chg="mod">
          <ac:chgData name="Kathy Moczerniak" userId="482eff44a8730993" providerId="LiveId" clId="{FB131D46-43E3-4CE4-8C04-641E5716C471}" dt="2019-01-28T14:52:02.928" v="1639" actId="12"/>
          <ac:spMkLst>
            <pc:docMk/>
            <pc:sldMk cId="1113465463" sldId="318"/>
            <ac:spMk id="3" creationId="{00000000-0000-0000-0000-000000000000}"/>
          </ac:spMkLst>
        </pc:spChg>
      </pc:sldChg>
      <pc:sldChg chg="modSp">
        <pc:chgData name="Kathy Moczerniak" userId="482eff44a8730993" providerId="LiveId" clId="{FB131D46-43E3-4CE4-8C04-641E5716C471}" dt="2019-01-28T14:13:00.619" v="1258" actId="1076"/>
        <pc:sldMkLst>
          <pc:docMk/>
          <pc:sldMk cId="3337142203" sldId="319"/>
        </pc:sldMkLst>
        <pc:spChg chg="mod">
          <ac:chgData name="Kathy Moczerniak" userId="482eff44a8730993" providerId="LiveId" clId="{FB131D46-43E3-4CE4-8C04-641E5716C471}" dt="2019-01-28T14:12:47.086" v="1254" actId="20577"/>
          <ac:spMkLst>
            <pc:docMk/>
            <pc:sldMk cId="3337142203" sldId="319"/>
            <ac:spMk id="2" creationId="{00000000-0000-0000-0000-000000000000}"/>
          </ac:spMkLst>
        </pc:spChg>
        <pc:spChg chg="mod">
          <ac:chgData name="Kathy Moczerniak" userId="482eff44a8730993" providerId="LiveId" clId="{FB131D46-43E3-4CE4-8C04-641E5716C471}" dt="2019-01-28T14:13:00.619" v="1258" actId="1076"/>
          <ac:spMkLst>
            <pc:docMk/>
            <pc:sldMk cId="3337142203" sldId="319"/>
            <ac:spMk id="3" creationId="{00000000-0000-0000-0000-000000000000}"/>
          </ac:spMkLst>
        </pc:spChg>
      </pc:sldChg>
      <pc:sldChg chg="modSp">
        <pc:chgData name="Kathy Moczerniak" userId="482eff44a8730993" providerId="LiveId" clId="{FB131D46-43E3-4CE4-8C04-641E5716C471}" dt="2019-01-28T14:23:14.625" v="1369" actId="1076"/>
        <pc:sldMkLst>
          <pc:docMk/>
          <pc:sldMk cId="1766636176" sldId="320"/>
        </pc:sldMkLst>
        <pc:spChg chg="mod">
          <ac:chgData name="Kathy Moczerniak" userId="482eff44a8730993" providerId="LiveId" clId="{FB131D46-43E3-4CE4-8C04-641E5716C471}" dt="2019-01-28T14:23:14.625" v="1369" actId="1076"/>
          <ac:spMkLst>
            <pc:docMk/>
            <pc:sldMk cId="1766636176" sldId="320"/>
            <ac:spMk id="2" creationId="{00000000-0000-0000-0000-000000000000}"/>
          </ac:spMkLst>
        </pc:spChg>
        <pc:spChg chg="mod">
          <ac:chgData name="Kathy Moczerniak" userId="482eff44a8730993" providerId="LiveId" clId="{FB131D46-43E3-4CE4-8C04-641E5716C471}" dt="2019-01-28T14:22:52.528" v="1367" actId="1076"/>
          <ac:spMkLst>
            <pc:docMk/>
            <pc:sldMk cId="1766636176" sldId="320"/>
            <ac:spMk id="3" creationId="{00000000-0000-0000-0000-000000000000}"/>
          </ac:spMkLst>
        </pc:spChg>
      </pc:sldChg>
      <pc:sldChg chg="modSp">
        <pc:chgData name="Kathy Moczerniak" userId="482eff44a8730993" providerId="LiveId" clId="{FB131D46-43E3-4CE4-8C04-641E5716C471}" dt="2019-01-28T14:40:08.425" v="1603" actId="12"/>
        <pc:sldMkLst>
          <pc:docMk/>
          <pc:sldMk cId="3817285169" sldId="321"/>
        </pc:sldMkLst>
        <pc:spChg chg="mod">
          <ac:chgData name="Kathy Moczerniak" userId="482eff44a8730993" providerId="LiveId" clId="{FB131D46-43E3-4CE4-8C04-641E5716C471}" dt="2019-01-28T00:53:11.289" v="663" actId="404"/>
          <ac:spMkLst>
            <pc:docMk/>
            <pc:sldMk cId="3817285169" sldId="321"/>
            <ac:spMk id="2" creationId="{00000000-0000-0000-0000-000000000000}"/>
          </ac:spMkLst>
        </pc:spChg>
        <pc:spChg chg="mod">
          <ac:chgData name="Kathy Moczerniak" userId="482eff44a8730993" providerId="LiveId" clId="{FB131D46-43E3-4CE4-8C04-641E5716C471}" dt="2019-01-28T14:40:08.425" v="1603" actId="12"/>
          <ac:spMkLst>
            <pc:docMk/>
            <pc:sldMk cId="3817285169" sldId="321"/>
            <ac:spMk id="3" creationId="{00000000-0000-0000-0000-000000000000}"/>
          </ac:spMkLst>
        </pc:spChg>
      </pc:sldChg>
      <pc:sldChg chg="modSp">
        <pc:chgData name="Kathy Moczerniak" userId="482eff44a8730993" providerId="LiveId" clId="{FB131D46-43E3-4CE4-8C04-641E5716C471}" dt="2019-01-28T14:40:14.583" v="1605" actId="12"/>
        <pc:sldMkLst>
          <pc:docMk/>
          <pc:sldMk cId="2770746415" sldId="322"/>
        </pc:sldMkLst>
        <pc:spChg chg="mod">
          <ac:chgData name="Kathy Moczerniak" userId="482eff44a8730993" providerId="LiveId" clId="{FB131D46-43E3-4CE4-8C04-641E5716C471}" dt="2019-01-28T00:53:42.091" v="682" actId="20577"/>
          <ac:spMkLst>
            <pc:docMk/>
            <pc:sldMk cId="2770746415" sldId="322"/>
            <ac:spMk id="2" creationId="{00000000-0000-0000-0000-000000000000}"/>
          </ac:spMkLst>
        </pc:spChg>
        <pc:spChg chg="mod">
          <ac:chgData name="Kathy Moczerniak" userId="482eff44a8730993" providerId="LiveId" clId="{FB131D46-43E3-4CE4-8C04-641E5716C471}" dt="2019-01-28T14:40:14.583" v="1605" actId="12"/>
          <ac:spMkLst>
            <pc:docMk/>
            <pc:sldMk cId="2770746415" sldId="322"/>
            <ac:spMk id="3" creationId="{00000000-0000-0000-0000-000000000000}"/>
          </ac:spMkLst>
        </pc:spChg>
      </pc:sldChg>
      <pc:sldChg chg="modSp">
        <pc:chgData name="Kathy Moczerniak" userId="482eff44a8730993" providerId="LiveId" clId="{FB131D46-43E3-4CE4-8C04-641E5716C471}" dt="2019-01-28T14:41:00.413" v="1611" actId="12"/>
        <pc:sldMkLst>
          <pc:docMk/>
          <pc:sldMk cId="1474164071" sldId="323"/>
        </pc:sldMkLst>
        <pc:spChg chg="mod">
          <ac:chgData name="Kathy Moczerniak" userId="482eff44a8730993" providerId="LiveId" clId="{FB131D46-43E3-4CE4-8C04-641E5716C471}" dt="2019-01-28T13:42:39.681" v="792" actId="404"/>
          <ac:spMkLst>
            <pc:docMk/>
            <pc:sldMk cId="1474164071" sldId="323"/>
            <ac:spMk id="2" creationId="{00000000-0000-0000-0000-000000000000}"/>
          </ac:spMkLst>
        </pc:spChg>
        <pc:spChg chg="mod">
          <ac:chgData name="Kathy Moczerniak" userId="482eff44a8730993" providerId="LiveId" clId="{FB131D46-43E3-4CE4-8C04-641E5716C471}" dt="2019-01-28T14:41:00.413" v="1611" actId="12"/>
          <ac:spMkLst>
            <pc:docMk/>
            <pc:sldMk cId="1474164071" sldId="323"/>
            <ac:spMk id="3" creationId="{00000000-0000-0000-0000-000000000000}"/>
          </ac:spMkLst>
        </pc:spChg>
      </pc:sldChg>
      <pc:sldChg chg="modSp">
        <pc:chgData name="Kathy Moczerniak" userId="482eff44a8730993" providerId="LiveId" clId="{FB131D46-43E3-4CE4-8C04-641E5716C471}" dt="2019-01-28T14:41:10.010" v="1615" actId="12"/>
        <pc:sldMkLst>
          <pc:docMk/>
          <pc:sldMk cId="1460679814" sldId="324"/>
        </pc:sldMkLst>
        <pc:spChg chg="mod">
          <ac:chgData name="Kathy Moczerniak" userId="482eff44a8730993" providerId="LiveId" clId="{FB131D46-43E3-4CE4-8C04-641E5716C471}" dt="2019-01-28T13:47:21.685" v="916" actId="404"/>
          <ac:spMkLst>
            <pc:docMk/>
            <pc:sldMk cId="1460679814" sldId="324"/>
            <ac:spMk id="2" creationId="{00000000-0000-0000-0000-000000000000}"/>
          </ac:spMkLst>
        </pc:spChg>
        <pc:spChg chg="mod">
          <ac:chgData name="Kathy Moczerniak" userId="482eff44a8730993" providerId="LiveId" clId="{FB131D46-43E3-4CE4-8C04-641E5716C471}" dt="2019-01-28T14:41:10.010" v="1615" actId="12"/>
          <ac:spMkLst>
            <pc:docMk/>
            <pc:sldMk cId="1460679814" sldId="324"/>
            <ac:spMk id="3" creationId="{00000000-0000-0000-0000-000000000000}"/>
          </ac:spMkLst>
        </pc:spChg>
      </pc:sldChg>
      <pc:sldChg chg="modSp">
        <pc:chgData name="Kathy Moczerniak" userId="482eff44a8730993" providerId="LiveId" clId="{FB131D46-43E3-4CE4-8C04-641E5716C471}" dt="2019-01-28T14:50:52.380" v="1623" actId="12"/>
        <pc:sldMkLst>
          <pc:docMk/>
          <pc:sldMk cId="1671948468" sldId="325"/>
        </pc:sldMkLst>
        <pc:spChg chg="mod">
          <ac:chgData name="Kathy Moczerniak" userId="482eff44a8730993" providerId="LiveId" clId="{FB131D46-43E3-4CE4-8C04-641E5716C471}" dt="2019-01-28T13:53:10.265" v="983" actId="20577"/>
          <ac:spMkLst>
            <pc:docMk/>
            <pc:sldMk cId="1671948468" sldId="325"/>
            <ac:spMk id="2" creationId="{00000000-0000-0000-0000-000000000000}"/>
          </ac:spMkLst>
        </pc:spChg>
        <pc:spChg chg="mod">
          <ac:chgData name="Kathy Moczerniak" userId="482eff44a8730993" providerId="LiveId" clId="{FB131D46-43E3-4CE4-8C04-641E5716C471}" dt="2019-01-28T14:50:52.380" v="1623" actId="12"/>
          <ac:spMkLst>
            <pc:docMk/>
            <pc:sldMk cId="1671948468" sldId="325"/>
            <ac:spMk id="3" creationId="{00000000-0000-0000-0000-000000000000}"/>
          </ac:spMkLst>
        </pc:spChg>
      </pc:sldChg>
      <pc:sldChg chg="modSp">
        <pc:chgData name="Kathy Moczerniak" userId="482eff44a8730993" providerId="LiveId" clId="{FB131D46-43E3-4CE4-8C04-641E5716C471}" dt="2019-01-28T14:50:57.888" v="1625" actId="12"/>
        <pc:sldMkLst>
          <pc:docMk/>
          <pc:sldMk cId="2656154864" sldId="326"/>
        </pc:sldMkLst>
        <pc:spChg chg="mod">
          <ac:chgData name="Kathy Moczerniak" userId="482eff44a8730993" providerId="LiveId" clId="{FB131D46-43E3-4CE4-8C04-641E5716C471}" dt="2019-01-28T13:54:24.237" v="1007" actId="20577"/>
          <ac:spMkLst>
            <pc:docMk/>
            <pc:sldMk cId="2656154864" sldId="326"/>
            <ac:spMk id="2" creationId="{00000000-0000-0000-0000-000000000000}"/>
          </ac:spMkLst>
        </pc:spChg>
        <pc:spChg chg="mod">
          <ac:chgData name="Kathy Moczerniak" userId="482eff44a8730993" providerId="LiveId" clId="{FB131D46-43E3-4CE4-8C04-641E5716C471}" dt="2019-01-28T14:50:57.888" v="1625" actId="12"/>
          <ac:spMkLst>
            <pc:docMk/>
            <pc:sldMk cId="2656154864" sldId="326"/>
            <ac:spMk id="3" creationId="{00000000-0000-0000-0000-000000000000}"/>
          </ac:spMkLst>
        </pc:spChg>
      </pc:sldChg>
      <pc:sldChg chg="modSp">
        <pc:chgData name="Kathy Moczerniak" userId="482eff44a8730993" providerId="LiveId" clId="{FB131D46-43E3-4CE4-8C04-641E5716C471}" dt="2019-01-28T14:51:20.313" v="1631" actId="12"/>
        <pc:sldMkLst>
          <pc:docMk/>
          <pc:sldMk cId="820299640" sldId="327"/>
        </pc:sldMkLst>
        <pc:spChg chg="mod">
          <ac:chgData name="Kathy Moczerniak" userId="482eff44a8730993" providerId="LiveId" clId="{FB131D46-43E3-4CE4-8C04-641E5716C471}" dt="2019-01-28T13:58:04.802" v="1083" actId="20577"/>
          <ac:spMkLst>
            <pc:docMk/>
            <pc:sldMk cId="820299640" sldId="327"/>
            <ac:spMk id="2" creationId="{00000000-0000-0000-0000-000000000000}"/>
          </ac:spMkLst>
        </pc:spChg>
        <pc:spChg chg="mod">
          <ac:chgData name="Kathy Moczerniak" userId="482eff44a8730993" providerId="LiveId" clId="{FB131D46-43E3-4CE4-8C04-641E5716C471}" dt="2019-01-28T14:51:20.313" v="1631" actId="12"/>
          <ac:spMkLst>
            <pc:docMk/>
            <pc:sldMk cId="820299640" sldId="327"/>
            <ac:spMk id="3" creationId="{00000000-0000-0000-0000-000000000000}"/>
          </ac:spMkLst>
        </pc:spChg>
      </pc:sldChg>
      <pc:sldChg chg="modSp">
        <pc:chgData name="Kathy Moczerniak" userId="482eff44a8730993" providerId="LiveId" clId="{FB131D46-43E3-4CE4-8C04-641E5716C471}" dt="2019-01-28T14:51:36.181" v="1635" actId="12"/>
        <pc:sldMkLst>
          <pc:docMk/>
          <pc:sldMk cId="1041762894" sldId="328"/>
        </pc:sldMkLst>
        <pc:spChg chg="mod">
          <ac:chgData name="Kathy Moczerniak" userId="482eff44a8730993" providerId="LiveId" clId="{FB131D46-43E3-4CE4-8C04-641E5716C471}" dt="2019-01-28T14:07:39.164" v="1196" actId="20577"/>
          <ac:spMkLst>
            <pc:docMk/>
            <pc:sldMk cId="1041762894" sldId="328"/>
            <ac:spMk id="2" creationId="{00000000-0000-0000-0000-000000000000}"/>
          </ac:spMkLst>
        </pc:spChg>
        <pc:spChg chg="mod">
          <ac:chgData name="Kathy Moczerniak" userId="482eff44a8730993" providerId="LiveId" clId="{FB131D46-43E3-4CE4-8C04-641E5716C471}" dt="2019-01-28T14:51:36.181" v="1635" actId="12"/>
          <ac:spMkLst>
            <pc:docMk/>
            <pc:sldMk cId="1041762894" sldId="328"/>
            <ac:spMk id="3" creationId="{00000000-0000-0000-0000-000000000000}"/>
          </ac:spMkLst>
        </pc:spChg>
      </pc:sldChg>
      <pc:sldChg chg="modSp">
        <pc:chgData name="Kathy Moczerniak" userId="482eff44a8730993" providerId="LiveId" clId="{FB131D46-43E3-4CE4-8C04-641E5716C471}" dt="2019-01-28T14:53:33.238" v="1647" actId="12"/>
        <pc:sldMkLst>
          <pc:docMk/>
          <pc:sldMk cId="1187299581" sldId="331"/>
        </pc:sldMkLst>
        <pc:spChg chg="mod">
          <ac:chgData name="Kathy Moczerniak" userId="482eff44a8730993" providerId="LiveId" clId="{FB131D46-43E3-4CE4-8C04-641E5716C471}" dt="2019-01-28T14:19:55.433" v="1310" actId="20577"/>
          <ac:spMkLst>
            <pc:docMk/>
            <pc:sldMk cId="1187299581" sldId="331"/>
            <ac:spMk id="2" creationId="{00000000-0000-0000-0000-000000000000}"/>
          </ac:spMkLst>
        </pc:spChg>
        <pc:spChg chg="mod">
          <ac:chgData name="Kathy Moczerniak" userId="482eff44a8730993" providerId="LiveId" clId="{FB131D46-43E3-4CE4-8C04-641E5716C471}" dt="2019-01-28T14:53:33.238" v="1647" actId="12"/>
          <ac:spMkLst>
            <pc:docMk/>
            <pc:sldMk cId="1187299581" sldId="331"/>
            <ac:spMk id="3" creationId="{00000000-0000-0000-0000-000000000000}"/>
          </ac:spMkLst>
        </pc:spChg>
      </pc:sldChg>
      <pc:sldChg chg="modSp">
        <pc:chgData name="Kathy Moczerniak" userId="482eff44a8730993" providerId="LiveId" clId="{FB131D46-43E3-4CE4-8C04-641E5716C471}" dt="2019-01-28T14:23:45.278" v="1377" actId="1076"/>
        <pc:sldMkLst>
          <pc:docMk/>
          <pc:sldMk cId="2340804302" sldId="332"/>
        </pc:sldMkLst>
        <pc:spChg chg="mod">
          <ac:chgData name="Kathy Moczerniak" userId="482eff44a8730993" providerId="LiveId" clId="{FB131D46-43E3-4CE4-8C04-641E5716C471}" dt="2019-01-28T14:23:40.773" v="1376" actId="1076"/>
          <ac:spMkLst>
            <pc:docMk/>
            <pc:sldMk cId="2340804302" sldId="332"/>
            <ac:spMk id="2" creationId="{00000000-0000-0000-0000-000000000000}"/>
          </ac:spMkLst>
        </pc:spChg>
        <pc:spChg chg="mod">
          <ac:chgData name="Kathy Moczerniak" userId="482eff44a8730993" providerId="LiveId" clId="{FB131D46-43E3-4CE4-8C04-641E5716C471}" dt="2019-01-28T14:23:45.278" v="1377" actId="1076"/>
          <ac:spMkLst>
            <pc:docMk/>
            <pc:sldMk cId="2340804302" sldId="332"/>
            <ac:spMk id="3" creationId="{00000000-0000-0000-0000-000000000000}"/>
          </ac:spMkLst>
        </pc:spChg>
      </pc:sldChg>
      <pc:sldChg chg="modSp">
        <pc:chgData name="Kathy Moczerniak" userId="482eff44a8730993" providerId="LiveId" clId="{FB131D46-43E3-4CE4-8C04-641E5716C471}" dt="2019-01-28T14:24:51.582" v="1397" actId="1076"/>
        <pc:sldMkLst>
          <pc:docMk/>
          <pc:sldMk cId="2761492250" sldId="333"/>
        </pc:sldMkLst>
        <pc:spChg chg="mod">
          <ac:chgData name="Kathy Moczerniak" userId="482eff44a8730993" providerId="LiveId" clId="{FB131D46-43E3-4CE4-8C04-641E5716C471}" dt="2019-01-28T14:24:51.582" v="1397" actId="1076"/>
          <ac:spMkLst>
            <pc:docMk/>
            <pc:sldMk cId="2761492250" sldId="333"/>
            <ac:spMk id="2" creationId="{00000000-0000-0000-0000-000000000000}"/>
          </ac:spMkLst>
        </pc:spChg>
        <pc:spChg chg="mod">
          <ac:chgData name="Kathy Moczerniak" userId="482eff44a8730993" providerId="LiveId" clId="{FB131D46-43E3-4CE4-8C04-641E5716C471}" dt="2019-01-28T14:24:48.230" v="1396" actId="1076"/>
          <ac:spMkLst>
            <pc:docMk/>
            <pc:sldMk cId="2761492250" sldId="333"/>
            <ac:spMk id="3" creationId="{00000000-0000-0000-0000-000000000000}"/>
          </ac:spMkLst>
        </pc:spChg>
      </pc:sldChg>
      <pc:sldChg chg="modSp">
        <pc:chgData name="Kathy Moczerniak" userId="482eff44a8730993" providerId="LiveId" clId="{FB131D46-43E3-4CE4-8C04-641E5716C471}" dt="2019-01-28T14:55:16.651" v="1653" actId="12"/>
        <pc:sldMkLst>
          <pc:docMk/>
          <pc:sldMk cId="2341495069" sldId="334"/>
        </pc:sldMkLst>
        <pc:spChg chg="mod">
          <ac:chgData name="Kathy Moczerniak" userId="482eff44a8730993" providerId="LiveId" clId="{FB131D46-43E3-4CE4-8C04-641E5716C471}" dt="2019-01-28T14:26:00.789" v="1426" actId="20577"/>
          <ac:spMkLst>
            <pc:docMk/>
            <pc:sldMk cId="2341495069" sldId="334"/>
            <ac:spMk id="2" creationId="{00000000-0000-0000-0000-000000000000}"/>
          </ac:spMkLst>
        </pc:spChg>
        <pc:spChg chg="mod">
          <ac:chgData name="Kathy Moczerniak" userId="482eff44a8730993" providerId="LiveId" clId="{FB131D46-43E3-4CE4-8C04-641E5716C471}" dt="2019-01-28T14:55:16.651" v="1653" actId="12"/>
          <ac:spMkLst>
            <pc:docMk/>
            <pc:sldMk cId="2341495069" sldId="334"/>
            <ac:spMk id="3" creationId="{00000000-0000-0000-0000-000000000000}"/>
          </ac:spMkLst>
        </pc:spChg>
      </pc:sldChg>
      <pc:sldChg chg="modSp">
        <pc:chgData name="Kathy Moczerniak" userId="482eff44a8730993" providerId="LiveId" clId="{FB131D46-43E3-4CE4-8C04-641E5716C471}" dt="2019-01-28T14:55:33.808" v="1657" actId="12"/>
        <pc:sldMkLst>
          <pc:docMk/>
          <pc:sldMk cId="1764646922" sldId="335"/>
        </pc:sldMkLst>
        <pc:spChg chg="mod">
          <ac:chgData name="Kathy Moczerniak" userId="482eff44a8730993" providerId="LiveId" clId="{FB131D46-43E3-4CE4-8C04-641E5716C471}" dt="2019-01-28T14:34:35.861" v="1530"/>
          <ac:spMkLst>
            <pc:docMk/>
            <pc:sldMk cId="1764646922" sldId="335"/>
            <ac:spMk id="2" creationId="{00000000-0000-0000-0000-000000000000}"/>
          </ac:spMkLst>
        </pc:spChg>
        <pc:spChg chg="mod">
          <ac:chgData name="Kathy Moczerniak" userId="482eff44a8730993" providerId="LiveId" clId="{FB131D46-43E3-4CE4-8C04-641E5716C471}" dt="2019-01-28T14:55:33.808" v="1657" actId="12"/>
          <ac:spMkLst>
            <pc:docMk/>
            <pc:sldMk cId="1764646922" sldId="335"/>
            <ac:spMk id="3" creationId="{00000000-0000-0000-0000-000000000000}"/>
          </ac:spMkLst>
        </pc:spChg>
      </pc:sldChg>
      <pc:sldChg chg="modSp">
        <pc:chgData name="Kathy Moczerniak" userId="482eff44a8730993" providerId="LiveId" clId="{FB131D46-43E3-4CE4-8C04-641E5716C471}" dt="2019-01-28T15:04:42.403" v="1726" actId="27636"/>
        <pc:sldMkLst>
          <pc:docMk/>
          <pc:sldMk cId="4064470352" sldId="336"/>
        </pc:sldMkLst>
        <pc:spChg chg="mod">
          <ac:chgData name="Kathy Moczerniak" userId="482eff44a8730993" providerId="LiveId" clId="{FB131D46-43E3-4CE4-8C04-641E5716C471}" dt="2019-01-28T15:02:55.139" v="1699" actId="20577"/>
          <ac:spMkLst>
            <pc:docMk/>
            <pc:sldMk cId="4064470352" sldId="336"/>
            <ac:spMk id="2" creationId="{00000000-0000-0000-0000-000000000000}"/>
          </ac:spMkLst>
        </pc:spChg>
        <pc:spChg chg="mod">
          <ac:chgData name="Kathy Moczerniak" userId="482eff44a8730993" providerId="LiveId" clId="{FB131D46-43E3-4CE4-8C04-641E5716C471}" dt="2019-01-28T15:04:42.403" v="1726" actId="27636"/>
          <ac:spMkLst>
            <pc:docMk/>
            <pc:sldMk cId="4064470352" sldId="336"/>
            <ac:spMk id="3" creationId="{00000000-0000-0000-0000-000000000000}"/>
          </ac:spMkLst>
        </pc:spChg>
      </pc:sldChg>
      <pc:sldChg chg="modSp">
        <pc:chgData name="Kathy Moczerniak" userId="482eff44a8730993" providerId="LiveId" clId="{FB131D46-43E3-4CE4-8C04-641E5716C471}" dt="2019-01-28T15:06:32.951" v="1738" actId="255"/>
        <pc:sldMkLst>
          <pc:docMk/>
          <pc:sldMk cId="384259585" sldId="337"/>
        </pc:sldMkLst>
        <pc:spChg chg="mod">
          <ac:chgData name="Kathy Moczerniak" userId="482eff44a8730993" providerId="LiveId" clId="{FB131D46-43E3-4CE4-8C04-641E5716C471}" dt="2019-01-28T15:06:24.119" v="1735"/>
          <ac:spMkLst>
            <pc:docMk/>
            <pc:sldMk cId="384259585" sldId="337"/>
            <ac:spMk id="2" creationId="{00000000-0000-0000-0000-000000000000}"/>
          </ac:spMkLst>
        </pc:spChg>
        <pc:spChg chg="mod">
          <ac:chgData name="Kathy Moczerniak" userId="482eff44a8730993" providerId="LiveId" clId="{FB131D46-43E3-4CE4-8C04-641E5716C471}" dt="2019-01-28T15:06:32.951" v="1738" actId="255"/>
          <ac:spMkLst>
            <pc:docMk/>
            <pc:sldMk cId="384259585" sldId="337"/>
            <ac:spMk id="3" creationId="{00000000-0000-0000-0000-000000000000}"/>
          </ac:spMkLst>
        </pc:spChg>
      </pc:sldChg>
      <pc:sldChg chg="modSp">
        <pc:chgData name="Kathy Moczerniak" userId="482eff44a8730993" providerId="LiveId" clId="{FB131D46-43E3-4CE4-8C04-641E5716C471}" dt="2019-01-28T15:09:20.269" v="1795" actId="1076"/>
        <pc:sldMkLst>
          <pc:docMk/>
          <pc:sldMk cId="3862979185" sldId="338"/>
        </pc:sldMkLst>
        <pc:spChg chg="mod">
          <ac:chgData name="Kathy Moczerniak" userId="482eff44a8730993" providerId="LiveId" clId="{FB131D46-43E3-4CE4-8C04-641E5716C471}" dt="2019-01-28T15:08:06.796" v="1785" actId="404"/>
          <ac:spMkLst>
            <pc:docMk/>
            <pc:sldMk cId="3862979185" sldId="338"/>
            <ac:spMk id="2" creationId="{00000000-0000-0000-0000-000000000000}"/>
          </ac:spMkLst>
        </pc:spChg>
        <pc:spChg chg="mod">
          <ac:chgData name="Kathy Moczerniak" userId="482eff44a8730993" providerId="LiveId" clId="{FB131D46-43E3-4CE4-8C04-641E5716C471}" dt="2019-01-28T15:09:20.269" v="1795" actId="1076"/>
          <ac:spMkLst>
            <pc:docMk/>
            <pc:sldMk cId="3862979185" sldId="338"/>
            <ac:spMk id="3" creationId="{00000000-0000-0000-0000-000000000000}"/>
          </ac:spMkLst>
        </pc:spChg>
      </pc:sldChg>
      <pc:sldChg chg="modSp">
        <pc:chgData name="Kathy Moczerniak" userId="482eff44a8730993" providerId="LiveId" clId="{FB131D46-43E3-4CE4-8C04-641E5716C471}" dt="2019-01-28T15:15:41.704" v="1834" actId="1076"/>
        <pc:sldMkLst>
          <pc:docMk/>
          <pc:sldMk cId="492406790" sldId="339"/>
        </pc:sldMkLst>
        <pc:spChg chg="mod">
          <ac:chgData name="Kathy Moczerniak" userId="482eff44a8730993" providerId="LiveId" clId="{FB131D46-43E3-4CE4-8C04-641E5716C471}" dt="2019-01-28T15:12:12.364" v="1828" actId="20577"/>
          <ac:spMkLst>
            <pc:docMk/>
            <pc:sldMk cId="492406790" sldId="339"/>
            <ac:spMk id="2" creationId="{00000000-0000-0000-0000-000000000000}"/>
          </ac:spMkLst>
        </pc:spChg>
        <pc:spChg chg="mod">
          <ac:chgData name="Kathy Moczerniak" userId="482eff44a8730993" providerId="LiveId" clId="{FB131D46-43E3-4CE4-8C04-641E5716C471}" dt="2019-01-28T15:15:41.704" v="1834" actId="1076"/>
          <ac:spMkLst>
            <pc:docMk/>
            <pc:sldMk cId="492406790" sldId="339"/>
            <ac:spMk id="3" creationId="{00000000-0000-0000-0000-000000000000}"/>
          </ac:spMkLst>
        </pc:spChg>
      </pc:sldChg>
      <pc:sldChg chg="modSp">
        <pc:chgData name="Kathy Moczerniak" userId="482eff44a8730993" providerId="LiveId" clId="{FB131D46-43E3-4CE4-8C04-641E5716C471}" dt="2019-01-28T14:53:38.343" v="1649" actId="12"/>
        <pc:sldMkLst>
          <pc:docMk/>
          <pc:sldMk cId="829925112" sldId="341"/>
        </pc:sldMkLst>
        <pc:spChg chg="mod">
          <ac:chgData name="Kathy Moczerniak" userId="482eff44a8730993" providerId="LiveId" clId="{FB131D46-43E3-4CE4-8C04-641E5716C471}" dt="2019-01-28T14:27:50.735" v="1441" actId="1076"/>
          <ac:spMkLst>
            <pc:docMk/>
            <pc:sldMk cId="829925112" sldId="341"/>
            <ac:spMk id="2" creationId="{00000000-0000-0000-0000-000000000000}"/>
          </ac:spMkLst>
        </pc:spChg>
        <pc:spChg chg="mod">
          <ac:chgData name="Kathy Moczerniak" userId="482eff44a8730993" providerId="LiveId" clId="{FB131D46-43E3-4CE4-8C04-641E5716C471}" dt="2019-01-28T14:53:38.343" v="1649" actId="12"/>
          <ac:spMkLst>
            <pc:docMk/>
            <pc:sldMk cId="829925112" sldId="341"/>
            <ac:spMk id="3" creationId="{00000000-0000-0000-0000-000000000000}"/>
          </ac:spMkLst>
        </pc:spChg>
      </pc:sldChg>
      <pc:sldChg chg="modSp">
        <pc:chgData name="Kathy Moczerniak" userId="482eff44a8730993" providerId="LiveId" clId="{FB131D46-43E3-4CE4-8C04-641E5716C471}" dt="2019-01-28T14:55:25.603" v="1655" actId="12"/>
        <pc:sldMkLst>
          <pc:docMk/>
          <pc:sldMk cId="1578265561" sldId="342"/>
        </pc:sldMkLst>
        <pc:spChg chg="mod">
          <ac:chgData name="Kathy Moczerniak" userId="482eff44a8730993" providerId="LiveId" clId="{FB131D46-43E3-4CE4-8C04-641E5716C471}" dt="2019-01-28T14:30:54.665" v="1506" actId="1076"/>
          <ac:spMkLst>
            <pc:docMk/>
            <pc:sldMk cId="1578265561" sldId="342"/>
            <ac:spMk id="2" creationId="{00000000-0000-0000-0000-000000000000}"/>
          </ac:spMkLst>
        </pc:spChg>
        <pc:spChg chg="mod">
          <ac:chgData name="Kathy Moczerniak" userId="482eff44a8730993" providerId="LiveId" clId="{FB131D46-43E3-4CE4-8C04-641E5716C471}" dt="2019-01-28T14:55:25.603" v="1655" actId="12"/>
          <ac:spMkLst>
            <pc:docMk/>
            <pc:sldMk cId="1578265561" sldId="342"/>
            <ac:spMk id="3" creationId="{00000000-0000-0000-0000-000000000000}"/>
          </ac:spMkLst>
        </pc:spChg>
      </pc:sldChg>
      <pc:sldChg chg="modSp">
        <pc:chgData name="Kathy Moczerniak" userId="482eff44a8730993" providerId="LiveId" clId="{FB131D46-43E3-4CE4-8C04-641E5716C471}" dt="2019-01-28T14:58:24.532" v="1686" actId="1076"/>
        <pc:sldMkLst>
          <pc:docMk/>
          <pc:sldMk cId="2881317345" sldId="343"/>
        </pc:sldMkLst>
        <pc:spChg chg="mod">
          <ac:chgData name="Kathy Moczerniak" userId="482eff44a8730993" providerId="LiveId" clId="{FB131D46-43E3-4CE4-8C04-641E5716C471}" dt="2019-01-28T14:58:24.532" v="1686" actId="1076"/>
          <ac:spMkLst>
            <pc:docMk/>
            <pc:sldMk cId="2881317345" sldId="343"/>
            <ac:spMk id="2" creationId="{00000000-0000-0000-0000-000000000000}"/>
          </ac:spMkLst>
        </pc:spChg>
        <pc:spChg chg="mod">
          <ac:chgData name="Kathy Moczerniak" userId="482eff44a8730993" providerId="LiveId" clId="{FB131D46-43E3-4CE4-8C04-641E5716C471}" dt="2019-01-28T14:57:37.289" v="1681" actId="255"/>
          <ac:spMkLst>
            <pc:docMk/>
            <pc:sldMk cId="2881317345" sldId="343"/>
            <ac:spMk id="3" creationId="{00000000-0000-0000-0000-000000000000}"/>
          </ac:spMkLst>
        </pc:spChg>
      </pc:sldChg>
      <pc:sldChg chg="modSp">
        <pc:chgData name="Kathy Moczerniak" userId="482eff44a8730993" providerId="LiveId" clId="{FB131D46-43E3-4CE4-8C04-641E5716C471}" dt="2019-01-28T15:21:51.231" v="1859" actId="1076"/>
        <pc:sldMkLst>
          <pc:docMk/>
          <pc:sldMk cId="2683201123" sldId="345"/>
        </pc:sldMkLst>
        <pc:spChg chg="mod">
          <ac:chgData name="Kathy Moczerniak" userId="482eff44a8730993" providerId="LiveId" clId="{FB131D46-43E3-4CE4-8C04-641E5716C471}" dt="2019-01-28T15:21:18.361" v="1851" actId="20577"/>
          <ac:spMkLst>
            <pc:docMk/>
            <pc:sldMk cId="2683201123" sldId="345"/>
            <ac:spMk id="2" creationId="{00000000-0000-0000-0000-000000000000}"/>
          </ac:spMkLst>
        </pc:spChg>
        <pc:spChg chg="mod">
          <ac:chgData name="Kathy Moczerniak" userId="482eff44a8730993" providerId="LiveId" clId="{FB131D46-43E3-4CE4-8C04-641E5716C471}" dt="2019-01-28T15:21:51.231" v="1859" actId="1076"/>
          <ac:spMkLst>
            <pc:docMk/>
            <pc:sldMk cId="2683201123" sldId="345"/>
            <ac:spMk id="3" creationId="{00000000-0000-0000-0000-000000000000}"/>
          </ac:spMkLst>
        </pc:spChg>
      </pc:sldChg>
      <pc:sldChg chg="modSp">
        <pc:chgData name="Kathy Moczerniak" userId="482eff44a8730993" providerId="LiveId" clId="{FB131D46-43E3-4CE4-8C04-641E5716C471}" dt="2019-02-05T14:50:59.922" v="2691"/>
        <pc:sldMkLst>
          <pc:docMk/>
          <pc:sldMk cId="482698495" sldId="346"/>
        </pc:sldMkLst>
        <pc:spChg chg="mod">
          <ac:chgData name="Kathy Moczerniak" userId="482eff44a8730993" providerId="LiveId" clId="{FB131D46-43E3-4CE4-8C04-641E5716C471}" dt="2019-01-28T15:25:40.227" v="1926" actId="20577"/>
          <ac:spMkLst>
            <pc:docMk/>
            <pc:sldMk cId="482698495" sldId="346"/>
            <ac:spMk id="2" creationId="{00000000-0000-0000-0000-000000000000}"/>
          </ac:spMkLst>
        </pc:spChg>
        <pc:spChg chg="mod">
          <ac:chgData name="Kathy Moczerniak" userId="482eff44a8730993" providerId="LiveId" clId="{FB131D46-43E3-4CE4-8C04-641E5716C471}" dt="2019-02-05T14:50:59.922" v="2691"/>
          <ac:spMkLst>
            <pc:docMk/>
            <pc:sldMk cId="482698495" sldId="346"/>
            <ac:spMk id="3" creationId="{00000000-0000-0000-0000-000000000000}"/>
          </ac:spMkLst>
        </pc:spChg>
      </pc:sldChg>
      <pc:sldChg chg="modSp">
        <pc:chgData name="Kathy Moczerniak" userId="482eff44a8730993" providerId="LiveId" clId="{FB131D46-43E3-4CE4-8C04-641E5716C471}" dt="2019-01-28T15:33:39.437" v="2008" actId="1076"/>
        <pc:sldMkLst>
          <pc:docMk/>
          <pc:sldMk cId="3462468211" sldId="350"/>
        </pc:sldMkLst>
        <pc:spChg chg="mod">
          <ac:chgData name="Kathy Moczerniak" userId="482eff44a8730993" providerId="LiveId" clId="{FB131D46-43E3-4CE4-8C04-641E5716C471}" dt="2019-01-28T15:31:36.991" v="1995"/>
          <ac:spMkLst>
            <pc:docMk/>
            <pc:sldMk cId="3462468211" sldId="350"/>
            <ac:spMk id="2" creationId="{00000000-0000-0000-0000-000000000000}"/>
          </ac:spMkLst>
        </pc:spChg>
        <pc:spChg chg="mod">
          <ac:chgData name="Kathy Moczerniak" userId="482eff44a8730993" providerId="LiveId" clId="{FB131D46-43E3-4CE4-8C04-641E5716C471}" dt="2019-01-28T15:33:39.437" v="2008" actId="1076"/>
          <ac:spMkLst>
            <pc:docMk/>
            <pc:sldMk cId="3462468211" sldId="350"/>
            <ac:spMk id="3" creationId="{00000000-0000-0000-0000-000000000000}"/>
          </ac:spMkLst>
        </pc:spChg>
      </pc:sldChg>
      <pc:sldChg chg="modSp">
        <pc:chgData name="Kathy Moczerniak" userId="482eff44a8730993" providerId="LiveId" clId="{FB131D46-43E3-4CE4-8C04-641E5716C471}" dt="2019-01-28T15:35:18.181" v="2032"/>
        <pc:sldMkLst>
          <pc:docMk/>
          <pc:sldMk cId="1049371157" sldId="351"/>
        </pc:sldMkLst>
        <pc:spChg chg="mod">
          <ac:chgData name="Kathy Moczerniak" userId="482eff44a8730993" providerId="LiveId" clId="{FB131D46-43E3-4CE4-8C04-641E5716C471}" dt="2019-01-28T15:35:18.181" v="2032"/>
          <ac:spMkLst>
            <pc:docMk/>
            <pc:sldMk cId="1049371157" sldId="351"/>
            <ac:spMk id="2" creationId="{D39DBCAC-BD67-4D40-B485-BFBB3DC8F8B9}"/>
          </ac:spMkLst>
        </pc:spChg>
      </pc:sldChg>
      <pc:sldChg chg="modSp">
        <pc:chgData name="Kathy Moczerniak" userId="482eff44a8730993" providerId="LiveId" clId="{FB131D46-43E3-4CE4-8C04-641E5716C471}" dt="2019-02-05T14:49:22.431" v="2671"/>
        <pc:sldMkLst>
          <pc:docMk/>
          <pc:sldMk cId="568598275" sldId="356"/>
        </pc:sldMkLst>
        <pc:spChg chg="mod">
          <ac:chgData name="Kathy Moczerniak" userId="482eff44a8730993" providerId="LiveId" clId="{FB131D46-43E3-4CE4-8C04-641E5716C471}" dt="2019-01-28T15:44:05.773" v="2104" actId="404"/>
          <ac:spMkLst>
            <pc:docMk/>
            <pc:sldMk cId="568598275" sldId="356"/>
            <ac:spMk id="2" creationId="{78570EA1-8B10-479A-9B6B-60133C4887C9}"/>
          </ac:spMkLst>
        </pc:spChg>
        <pc:spChg chg="mod">
          <ac:chgData name="Kathy Moczerniak" userId="482eff44a8730993" providerId="LiveId" clId="{FB131D46-43E3-4CE4-8C04-641E5716C471}" dt="2019-02-05T14:49:22.431" v="2671"/>
          <ac:spMkLst>
            <pc:docMk/>
            <pc:sldMk cId="568598275" sldId="356"/>
            <ac:spMk id="3" creationId="{986AF12D-6EA1-4648-A9C4-B19B4B4CF94D}"/>
          </ac:spMkLst>
        </pc:spChg>
      </pc:sldChg>
      <pc:sldChg chg="modSp">
        <pc:chgData name="Kathy Moczerniak" userId="482eff44a8730993" providerId="LiveId" clId="{FB131D46-43E3-4CE4-8C04-641E5716C471}" dt="2019-02-05T14:50:08.891" v="2684"/>
        <pc:sldMkLst>
          <pc:docMk/>
          <pc:sldMk cId="684309489" sldId="357"/>
        </pc:sldMkLst>
        <pc:spChg chg="mod">
          <ac:chgData name="Kathy Moczerniak" userId="482eff44a8730993" providerId="LiveId" clId="{FB131D46-43E3-4CE4-8C04-641E5716C471}" dt="2019-01-28T15:51:34.614" v="2180" actId="404"/>
          <ac:spMkLst>
            <pc:docMk/>
            <pc:sldMk cId="684309489" sldId="357"/>
            <ac:spMk id="2" creationId="{78570EA1-8B10-479A-9B6B-60133C4887C9}"/>
          </ac:spMkLst>
        </pc:spChg>
        <pc:spChg chg="mod">
          <ac:chgData name="Kathy Moczerniak" userId="482eff44a8730993" providerId="LiveId" clId="{FB131D46-43E3-4CE4-8C04-641E5716C471}" dt="2019-02-05T14:50:08.891" v="2684"/>
          <ac:spMkLst>
            <pc:docMk/>
            <pc:sldMk cId="684309489" sldId="357"/>
            <ac:spMk id="3" creationId="{986AF12D-6EA1-4648-A9C4-B19B4B4CF94D}"/>
          </ac:spMkLst>
        </pc:spChg>
      </pc:sldChg>
      <pc:sldChg chg="modSp">
        <pc:chgData name="Kathy Moczerniak" userId="482eff44a8730993" providerId="LiveId" clId="{FB131D46-43E3-4CE4-8C04-641E5716C471}" dt="2019-02-05T14:48:47.164" v="2664"/>
        <pc:sldMkLst>
          <pc:docMk/>
          <pc:sldMk cId="515777105" sldId="358"/>
        </pc:sldMkLst>
        <pc:spChg chg="mod">
          <ac:chgData name="Kathy Moczerniak" userId="482eff44a8730993" providerId="LiveId" clId="{FB131D46-43E3-4CE4-8C04-641E5716C471}" dt="2019-01-28T15:54:31.888" v="2216" actId="404"/>
          <ac:spMkLst>
            <pc:docMk/>
            <pc:sldMk cId="515777105" sldId="358"/>
            <ac:spMk id="2" creationId="{78570EA1-8B10-479A-9B6B-60133C4887C9}"/>
          </ac:spMkLst>
        </pc:spChg>
        <pc:spChg chg="mod">
          <ac:chgData name="Kathy Moczerniak" userId="482eff44a8730993" providerId="LiveId" clId="{FB131D46-43E3-4CE4-8C04-641E5716C471}" dt="2019-02-05T14:48:47.164" v="2664"/>
          <ac:spMkLst>
            <pc:docMk/>
            <pc:sldMk cId="515777105" sldId="358"/>
            <ac:spMk id="3" creationId="{986AF12D-6EA1-4648-A9C4-B19B4B4CF94D}"/>
          </ac:spMkLst>
        </pc:spChg>
      </pc:sldChg>
      <pc:sldChg chg="modSp">
        <pc:chgData name="Kathy Moczerniak" userId="482eff44a8730993" providerId="LiveId" clId="{FB131D46-43E3-4CE4-8C04-641E5716C471}" dt="2019-02-05T14:48:52.470" v="2665"/>
        <pc:sldMkLst>
          <pc:docMk/>
          <pc:sldMk cId="3925402137" sldId="359"/>
        </pc:sldMkLst>
        <pc:spChg chg="mod">
          <ac:chgData name="Kathy Moczerniak" userId="482eff44a8730993" providerId="LiveId" clId="{FB131D46-43E3-4CE4-8C04-641E5716C471}" dt="2019-01-28T15:58:14.917" v="2266" actId="404"/>
          <ac:spMkLst>
            <pc:docMk/>
            <pc:sldMk cId="3925402137" sldId="359"/>
            <ac:spMk id="2" creationId="{78570EA1-8B10-479A-9B6B-60133C4887C9}"/>
          </ac:spMkLst>
        </pc:spChg>
        <pc:spChg chg="mod">
          <ac:chgData name="Kathy Moczerniak" userId="482eff44a8730993" providerId="LiveId" clId="{FB131D46-43E3-4CE4-8C04-641E5716C471}" dt="2019-02-05T14:48:52.470" v="2665"/>
          <ac:spMkLst>
            <pc:docMk/>
            <pc:sldMk cId="3925402137" sldId="359"/>
            <ac:spMk id="3" creationId="{986AF12D-6EA1-4648-A9C4-B19B4B4CF94D}"/>
          </ac:spMkLst>
        </pc:spChg>
      </pc:sldChg>
      <pc:sldChg chg="modSp">
        <pc:chgData name="Kathy Moczerniak" userId="482eff44a8730993" providerId="LiveId" clId="{FB131D46-43E3-4CE4-8C04-641E5716C471}" dt="2019-01-28T16:01:19.624" v="2344" actId="27636"/>
        <pc:sldMkLst>
          <pc:docMk/>
          <pc:sldMk cId="760281428" sldId="360"/>
        </pc:sldMkLst>
        <pc:spChg chg="mod">
          <ac:chgData name="Kathy Moczerniak" userId="482eff44a8730993" providerId="LiveId" clId="{FB131D46-43E3-4CE4-8C04-641E5716C471}" dt="2019-01-28T16:01:00.596" v="2336" actId="20577"/>
          <ac:spMkLst>
            <pc:docMk/>
            <pc:sldMk cId="760281428" sldId="360"/>
            <ac:spMk id="2" creationId="{2BD8908A-7F9D-4A16-B567-9C5F0674B9D7}"/>
          </ac:spMkLst>
        </pc:spChg>
        <pc:spChg chg="mod">
          <ac:chgData name="Kathy Moczerniak" userId="482eff44a8730993" providerId="LiveId" clId="{FB131D46-43E3-4CE4-8C04-641E5716C471}" dt="2019-01-28T16:01:19.624" v="2344" actId="27636"/>
          <ac:spMkLst>
            <pc:docMk/>
            <pc:sldMk cId="760281428" sldId="360"/>
            <ac:spMk id="3" creationId="{BD03E010-D9F3-4799-853B-66F518AD307D}"/>
          </ac:spMkLst>
        </pc:spChg>
      </pc:sldChg>
      <pc:sldChg chg="modSp">
        <pc:chgData name="Kathy Moczerniak" userId="482eff44a8730993" providerId="LiveId" clId="{FB131D46-43E3-4CE4-8C04-641E5716C471}" dt="2019-01-28T16:02:03.130" v="2351" actId="27636"/>
        <pc:sldMkLst>
          <pc:docMk/>
          <pc:sldMk cId="3071035997" sldId="361"/>
        </pc:sldMkLst>
        <pc:spChg chg="mod">
          <ac:chgData name="Kathy Moczerniak" userId="482eff44a8730993" providerId="LiveId" clId="{FB131D46-43E3-4CE4-8C04-641E5716C471}" dt="2019-01-28T16:01:56.254" v="2349" actId="404"/>
          <ac:spMkLst>
            <pc:docMk/>
            <pc:sldMk cId="3071035997" sldId="361"/>
            <ac:spMk id="2" creationId="{5F369F95-79C2-43D5-9E47-2EC268E6EC8D}"/>
          </ac:spMkLst>
        </pc:spChg>
        <pc:spChg chg="mod">
          <ac:chgData name="Kathy Moczerniak" userId="482eff44a8730993" providerId="LiveId" clId="{FB131D46-43E3-4CE4-8C04-641E5716C471}" dt="2019-01-28T16:02:03.130" v="2351" actId="27636"/>
          <ac:spMkLst>
            <pc:docMk/>
            <pc:sldMk cId="3071035997" sldId="361"/>
            <ac:spMk id="3" creationId="{7D6287F0-CFD4-4615-BAA7-03F4EE0FC0F9}"/>
          </ac:spMkLst>
        </pc:spChg>
      </pc:sldChg>
      <pc:sldChg chg="modSp">
        <pc:chgData name="Kathy Moczerniak" userId="482eff44a8730993" providerId="LiveId" clId="{FB131D46-43E3-4CE4-8C04-641E5716C471}" dt="2019-01-28T16:03:11.062" v="2407" actId="1076"/>
        <pc:sldMkLst>
          <pc:docMk/>
          <pc:sldMk cId="3844005276" sldId="362"/>
        </pc:sldMkLst>
        <pc:spChg chg="mod">
          <ac:chgData name="Kathy Moczerniak" userId="482eff44a8730993" providerId="LiveId" clId="{FB131D46-43E3-4CE4-8C04-641E5716C471}" dt="2019-01-28T16:02:37.522" v="2393" actId="404"/>
          <ac:spMkLst>
            <pc:docMk/>
            <pc:sldMk cId="3844005276" sldId="362"/>
            <ac:spMk id="2" creationId="{5F369F95-79C2-43D5-9E47-2EC268E6EC8D}"/>
          </ac:spMkLst>
        </pc:spChg>
        <pc:spChg chg="mod">
          <ac:chgData name="Kathy Moczerniak" userId="482eff44a8730993" providerId="LiveId" clId="{FB131D46-43E3-4CE4-8C04-641E5716C471}" dt="2019-01-28T16:03:11.062" v="2407" actId="1076"/>
          <ac:spMkLst>
            <pc:docMk/>
            <pc:sldMk cId="3844005276" sldId="362"/>
            <ac:spMk id="3" creationId="{7D6287F0-CFD4-4615-BAA7-03F4EE0FC0F9}"/>
          </ac:spMkLst>
        </pc:spChg>
      </pc:sldChg>
      <pc:sldChg chg="modSp">
        <pc:chgData name="Kathy Moczerniak" userId="482eff44a8730993" providerId="LiveId" clId="{FB131D46-43E3-4CE4-8C04-641E5716C471}" dt="2019-01-28T16:04:21.426" v="2427" actId="27636"/>
        <pc:sldMkLst>
          <pc:docMk/>
          <pc:sldMk cId="4013347491" sldId="364"/>
        </pc:sldMkLst>
        <pc:spChg chg="mod">
          <ac:chgData name="Kathy Moczerniak" userId="482eff44a8730993" providerId="LiveId" clId="{FB131D46-43E3-4CE4-8C04-641E5716C471}" dt="2019-01-28T16:04:15.075" v="2425" actId="404"/>
          <ac:spMkLst>
            <pc:docMk/>
            <pc:sldMk cId="4013347491" sldId="364"/>
            <ac:spMk id="2" creationId="{5F369F95-79C2-43D5-9E47-2EC268E6EC8D}"/>
          </ac:spMkLst>
        </pc:spChg>
        <pc:spChg chg="mod">
          <ac:chgData name="Kathy Moczerniak" userId="482eff44a8730993" providerId="LiveId" clId="{FB131D46-43E3-4CE4-8C04-641E5716C471}" dt="2019-01-28T16:04:21.426" v="2427" actId="27636"/>
          <ac:spMkLst>
            <pc:docMk/>
            <pc:sldMk cId="4013347491" sldId="364"/>
            <ac:spMk id="3" creationId="{7D6287F0-CFD4-4615-BAA7-03F4EE0FC0F9}"/>
          </ac:spMkLst>
        </pc:spChg>
      </pc:sldChg>
      <pc:sldChg chg="modSp">
        <pc:chgData name="Kathy Moczerniak" userId="482eff44a8730993" providerId="LiveId" clId="{FB131D46-43E3-4CE4-8C04-641E5716C471}" dt="2019-01-28T16:05:34.538" v="2453" actId="1076"/>
        <pc:sldMkLst>
          <pc:docMk/>
          <pc:sldMk cId="230663837" sldId="365"/>
        </pc:sldMkLst>
        <pc:spChg chg="mod">
          <ac:chgData name="Kathy Moczerniak" userId="482eff44a8730993" providerId="LiveId" clId="{FB131D46-43E3-4CE4-8C04-641E5716C471}" dt="2019-01-28T16:04:49.199" v="2440" actId="404"/>
          <ac:spMkLst>
            <pc:docMk/>
            <pc:sldMk cId="230663837" sldId="365"/>
            <ac:spMk id="2" creationId="{5F369F95-79C2-43D5-9E47-2EC268E6EC8D}"/>
          </ac:spMkLst>
        </pc:spChg>
        <pc:spChg chg="mod">
          <ac:chgData name="Kathy Moczerniak" userId="482eff44a8730993" providerId="LiveId" clId="{FB131D46-43E3-4CE4-8C04-641E5716C471}" dt="2019-01-28T16:05:34.538" v="2453" actId="1076"/>
          <ac:spMkLst>
            <pc:docMk/>
            <pc:sldMk cId="230663837" sldId="365"/>
            <ac:spMk id="3" creationId="{7D6287F0-CFD4-4615-BAA7-03F4EE0FC0F9}"/>
          </ac:spMkLst>
        </pc:spChg>
      </pc:sldChg>
      <pc:sldChg chg="modSp">
        <pc:chgData name="Kathy Moczerniak" userId="482eff44a8730993" providerId="LiveId" clId="{FB131D46-43E3-4CE4-8C04-641E5716C471}" dt="2019-01-28T16:06:53.994" v="2484" actId="948"/>
        <pc:sldMkLst>
          <pc:docMk/>
          <pc:sldMk cId="83297201" sldId="366"/>
        </pc:sldMkLst>
        <pc:spChg chg="mod">
          <ac:chgData name="Kathy Moczerniak" userId="482eff44a8730993" providerId="LiveId" clId="{FB131D46-43E3-4CE4-8C04-641E5716C471}" dt="2019-01-28T16:05:52.002" v="2462" actId="404"/>
          <ac:spMkLst>
            <pc:docMk/>
            <pc:sldMk cId="83297201" sldId="366"/>
            <ac:spMk id="2" creationId="{D6F43082-C3D1-4562-B2DD-875767565E0B}"/>
          </ac:spMkLst>
        </pc:spChg>
        <pc:spChg chg="mod">
          <ac:chgData name="Kathy Moczerniak" userId="482eff44a8730993" providerId="LiveId" clId="{FB131D46-43E3-4CE4-8C04-641E5716C471}" dt="2019-01-28T16:06:53.994" v="2484" actId="948"/>
          <ac:spMkLst>
            <pc:docMk/>
            <pc:sldMk cId="83297201" sldId="366"/>
            <ac:spMk id="3" creationId="{4A5884E5-B685-4FE8-8C88-0A4AF16998AC}"/>
          </ac:spMkLst>
        </pc:spChg>
      </pc:sldChg>
      <pc:sldChg chg="modSp">
        <pc:chgData name="Kathy Moczerniak" userId="482eff44a8730993" providerId="LiveId" clId="{FB131D46-43E3-4CE4-8C04-641E5716C471}" dt="2019-01-28T16:08:47.617" v="2520" actId="20577"/>
        <pc:sldMkLst>
          <pc:docMk/>
          <pc:sldMk cId="3880533016" sldId="367"/>
        </pc:sldMkLst>
        <pc:spChg chg="mod">
          <ac:chgData name="Kathy Moczerniak" userId="482eff44a8730993" providerId="LiveId" clId="{FB131D46-43E3-4CE4-8C04-641E5716C471}" dt="2019-01-28T16:08:01.230" v="2498" actId="404"/>
          <ac:spMkLst>
            <pc:docMk/>
            <pc:sldMk cId="3880533016" sldId="367"/>
            <ac:spMk id="2" creationId="{BB7D43B3-7027-45E1-8ACA-1C90301BB0F1}"/>
          </ac:spMkLst>
        </pc:spChg>
        <pc:spChg chg="mod">
          <ac:chgData name="Kathy Moczerniak" userId="482eff44a8730993" providerId="LiveId" clId="{FB131D46-43E3-4CE4-8C04-641E5716C471}" dt="2019-01-28T16:08:47.617" v="2520" actId="20577"/>
          <ac:spMkLst>
            <pc:docMk/>
            <pc:sldMk cId="3880533016" sldId="367"/>
            <ac:spMk id="3" creationId="{469A9811-DD54-4C73-AC69-893A718D6849}"/>
          </ac:spMkLst>
        </pc:spChg>
      </pc:sldChg>
      <pc:sldChg chg="modSp">
        <pc:chgData name="Kathy Moczerniak" userId="482eff44a8730993" providerId="LiveId" clId="{FB131D46-43E3-4CE4-8C04-641E5716C471}" dt="2019-01-28T16:10:26.100" v="2546" actId="1076"/>
        <pc:sldMkLst>
          <pc:docMk/>
          <pc:sldMk cId="369900823" sldId="368"/>
        </pc:sldMkLst>
        <pc:spChg chg="mod">
          <ac:chgData name="Kathy Moczerniak" userId="482eff44a8730993" providerId="LiveId" clId="{FB131D46-43E3-4CE4-8C04-641E5716C471}" dt="2019-01-28T16:09:48.328" v="2535" actId="404"/>
          <ac:spMkLst>
            <pc:docMk/>
            <pc:sldMk cId="369900823" sldId="368"/>
            <ac:spMk id="2" creationId="{4CE408B3-1DCD-4D93-81FE-ED4EA893BEB6}"/>
          </ac:spMkLst>
        </pc:spChg>
        <pc:spChg chg="mod">
          <ac:chgData name="Kathy Moczerniak" userId="482eff44a8730993" providerId="LiveId" clId="{FB131D46-43E3-4CE4-8C04-641E5716C471}" dt="2019-01-28T16:10:26.100" v="2546" actId="1076"/>
          <ac:spMkLst>
            <pc:docMk/>
            <pc:sldMk cId="369900823" sldId="368"/>
            <ac:spMk id="3" creationId="{CACF6B1F-0EF6-4A70-AAB0-959BAD970BAE}"/>
          </ac:spMkLst>
        </pc:spChg>
      </pc:sldChg>
      <pc:sldChg chg="modSp">
        <pc:chgData name="Kathy Moczerniak" userId="482eff44a8730993" providerId="LiveId" clId="{FB131D46-43E3-4CE4-8C04-641E5716C471}" dt="2019-01-28T16:13:00.514" v="2589" actId="1076"/>
        <pc:sldMkLst>
          <pc:docMk/>
          <pc:sldMk cId="2897993036" sldId="369"/>
        </pc:sldMkLst>
        <pc:spChg chg="mod">
          <ac:chgData name="Kathy Moczerniak" userId="482eff44a8730993" providerId="LiveId" clId="{FB131D46-43E3-4CE4-8C04-641E5716C471}" dt="2019-01-28T16:12:38.645" v="2583" actId="404"/>
          <ac:spMkLst>
            <pc:docMk/>
            <pc:sldMk cId="2897993036" sldId="369"/>
            <ac:spMk id="2" creationId="{CF73FBD2-66DA-41D5-9393-C5BD94A2DBFC}"/>
          </ac:spMkLst>
        </pc:spChg>
        <pc:spChg chg="mod">
          <ac:chgData name="Kathy Moczerniak" userId="482eff44a8730993" providerId="LiveId" clId="{FB131D46-43E3-4CE4-8C04-641E5716C471}" dt="2019-01-28T16:13:00.514" v="2589" actId="1076"/>
          <ac:spMkLst>
            <pc:docMk/>
            <pc:sldMk cId="2897993036" sldId="369"/>
            <ac:spMk id="3" creationId="{E5CA8A45-0E96-4659-85E0-D7105A59BAE9}"/>
          </ac:spMkLst>
        </pc:spChg>
      </pc:sldChg>
      <pc:sldChg chg="modSp">
        <pc:chgData name="Kathy Moczerniak" userId="482eff44a8730993" providerId="LiveId" clId="{FB131D46-43E3-4CE4-8C04-641E5716C471}" dt="2019-01-28T16:11:12.621" v="2556" actId="1076"/>
        <pc:sldMkLst>
          <pc:docMk/>
          <pc:sldMk cId="2554854386" sldId="370"/>
        </pc:sldMkLst>
        <pc:spChg chg="mod">
          <ac:chgData name="Kathy Moczerniak" userId="482eff44a8730993" providerId="LiveId" clId="{FB131D46-43E3-4CE4-8C04-641E5716C471}" dt="2019-01-28T16:10:39" v="2548" actId="404"/>
          <ac:spMkLst>
            <pc:docMk/>
            <pc:sldMk cId="2554854386" sldId="370"/>
            <ac:spMk id="2" creationId="{9BC822EE-1712-4124-B9FC-398F0E473ED2}"/>
          </ac:spMkLst>
        </pc:spChg>
        <pc:spChg chg="mod">
          <ac:chgData name="Kathy Moczerniak" userId="482eff44a8730993" providerId="LiveId" clId="{FB131D46-43E3-4CE4-8C04-641E5716C471}" dt="2019-01-28T16:11:12.621" v="2556" actId="1076"/>
          <ac:spMkLst>
            <pc:docMk/>
            <pc:sldMk cId="2554854386" sldId="370"/>
            <ac:spMk id="3" creationId="{6051494B-3CD6-4D39-B269-08A2812999DC}"/>
          </ac:spMkLst>
        </pc:spChg>
      </pc:sldChg>
      <pc:sldChg chg="modSp">
        <pc:chgData name="Kathy Moczerniak" userId="482eff44a8730993" providerId="LiveId" clId="{FB131D46-43E3-4CE4-8C04-641E5716C471}" dt="2019-01-28T16:12:10.749" v="2577" actId="14100"/>
        <pc:sldMkLst>
          <pc:docMk/>
          <pc:sldMk cId="1437325487" sldId="371"/>
        </pc:sldMkLst>
        <pc:spChg chg="mod">
          <ac:chgData name="Kathy Moczerniak" userId="482eff44a8730993" providerId="LiveId" clId="{FB131D46-43E3-4CE4-8C04-641E5716C471}" dt="2019-01-28T16:11:52.612" v="2569" actId="404"/>
          <ac:spMkLst>
            <pc:docMk/>
            <pc:sldMk cId="1437325487" sldId="371"/>
            <ac:spMk id="2" creationId="{A07D8F41-4157-49B0-865A-0F56724EC48C}"/>
          </ac:spMkLst>
        </pc:spChg>
        <pc:spChg chg="mod">
          <ac:chgData name="Kathy Moczerniak" userId="482eff44a8730993" providerId="LiveId" clId="{FB131D46-43E3-4CE4-8C04-641E5716C471}" dt="2019-01-28T16:12:10.749" v="2577" actId="14100"/>
          <ac:spMkLst>
            <pc:docMk/>
            <pc:sldMk cId="1437325487" sldId="371"/>
            <ac:spMk id="3" creationId="{16F1646F-9A37-4DFC-AFC0-2DB1C1C6FCF3}"/>
          </ac:spMkLst>
        </pc:spChg>
      </pc:sldChg>
      <pc:sldChg chg="modSp">
        <pc:chgData name="Kathy Moczerniak" userId="482eff44a8730993" providerId="LiveId" clId="{FB131D46-43E3-4CE4-8C04-641E5716C471}" dt="2019-02-05T14:49:02.902" v="2667"/>
        <pc:sldMkLst>
          <pc:docMk/>
          <pc:sldMk cId="1882090018" sldId="372"/>
        </pc:sldMkLst>
        <pc:spChg chg="mod">
          <ac:chgData name="Kathy Moczerniak" userId="482eff44a8730993" providerId="LiveId" clId="{FB131D46-43E3-4CE4-8C04-641E5716C471}" dt="2019-01-28T16:13:13.471" v="2591" actId="404"/>
          <ac:spMkLst>
            <pc:docMk/>
            <pc:sldMk cId="1882090018" sldId="372"/>
            <ac:spMk id="2" creationId="{C5E4F981-3357-459C-901E-7E79692D6C63}"/>
          </ac:spMkLst>
        </pc:spChg>
        <pc:spChg chg="mod">
          <ac:chgData name="Kathy Moczerniak" userId="482eff44a8730993" providerId="LiveId" clId="{FB131D46-43E3-4CE4-8C04-641E5716C471}" dt="2019-02-05T14:49:02.902" v="2667"/>
          <ac:spMkLst>
            <pc:docMk/>
            <pc:sldMk cId="1882090018" sldId="372"/>
            <ac:spMk id="3" creationId="{E2E28F83-021B-4888-94A1-E2B56D08786B}"/>
          </ac:spMkLst>
        </pc:spChg>
      </pc:sldChg>
      <pc:sldChg chg="modSp">
        <pc:chgData name="Kathy Moczerniak" userId="482eff44a8730993" providerId="LiveId" clId="{FB131D46-43E3-4CE4-8C04-641E5716C471}" dt="2019-01-28T16:17:08.664" v="2641" actId="1076"/>
        <pc:sldMkLst>
          <pc:docMk/>
          <pc:sldMk cId="3395245126" sldId="373"/>
        </pc:sldMkLst>
        <pc:spChg chg="mod">
          <ac:chgData name="Kathy Moczerniak" userId="482eff44a8730993" providerId="LiveId" clId="{FB131D46-43E3-4CE4-8C04-641E5716C471}" dt="2019-01-28T16:17:08.664" v="2641" actId="1076"/>
          <ac:spMkLst>
            <pc:docMk/>
            <pc:sldMk cId="3395245126" sldId="373"/>
            <ac:spMk id="2" creationId="{04DAE824-C0EF-4D98-B3DA-0C055617EC6A}"/>
          </ac:spMkLst>
        </pc:spChg>
        <pc:spChg chg="mod">
          <ac:chgData name="Kathy Moczerniak" userId="482eff44a8730993" providerId="LiveId" clId="{FB131D46-43E3-4CE4-8C04-641E5716C471}" dt="2019-01-28T16:16:30.559" v="2634" actId="947"/>
          <ac:spMkLst>
            <pc:docMk/>
            <pc:sldMk cId="3395245126" sldId="373"/>
            <ac:spMk id="3" creationId="{A6C06609-2B11-4123-8B73-9C055E962AF5}"/>
          </ac:spMkLst>
        </pc:spChg>
      </pc:sldChg>
      <pc:sldChg chg="modSp">
        <pc:chgData name="Kathy Moczerniak" userId="482eff44a8730993" providerId="LiveId" clId="{FB131D46-43E3-4CE4-8C04-641E5716C471}" dt="2019-01-28T14:38:06.708" v="1567" actId="12"/>
        <pc:sldMkLst>
          <pc:docMk/>
          <pc:sldMk cId="21875670" sldId="374"/>
        </pc:sldMkLst>
        <pc:spChg chg="mod">
          <ac:chgData name="Kathy Moczerniak" userId="482eff44a8730993" providerId="LiveId" clId="{FB131D46-43E3-4CE4-8C04-641E5716C471}" dt="2019-01-28T00:00:16.383" v="157" actId="14100"/>
          <ac:spMkLst>
            <pc:docMk/>
            <pc:sldMk cId="21875670" sldId="374"/>
            <ac:spMk id="2" creationId="{DD03A12E-3CE1-44A7-8624-3E24E395158C}"/>
          </ac:spMkLst>
        </pc:spChg>
        <pc:spChg chg="mod">
          <ac:chgData name="Kathy Moczerniak" userId="482eff44a8730993" providerId="LiveId" clId="{FB131D46-43E3-4CE4-8C04-641E5716C471}" dt="2019-01-28T14:38:06.708" v="1567" actId="12"/>
          <ac:spMkLst>
            <pc:docMk/>
            <pc:sldMk cId="21875670" sldId="374"/>
            <ac:spMk id="3" creationId="{1963DC46-97AE-48EB-90A8-8F7CABCD38C7}"/>
          </ac:spMkLst>
        </pc:spChg>
      </pc:sldChg>
      <pc:sldChg chg="modSp">
        <pc:chgData name="Kathy Moczerniak" userId="482eff44a8730993" providerId="LiveId" clId="{FB131D46-43E3-4CE4-8C04-641E5716C471}" dt="2019-01-28T15:11:14.731" v="1818" actId="1076"/>
        <pc:sldMkLst>
          <pc:docMk/>
          <pc:sldMk cId="3268052552" sldId="375"/>
        </pc:sldMkLst>
        <pc:spChg chg="mod">
          <ac:chgData name="Kathy Moczerniak" userId="482eff44a8730993" providerId="LiveId" clId="{FB131D46-43E3-4CE4-8C04-641E5716C471}" dt="2019-01-28T15:11:14.731" v="1818" actId="1076"/>
          <ac:spMkLst>
            <pc:docMk/>
            <pc:sldMk cId="3268052552" sldId="375"/>
            <ac:spMk id="2" creationId="{00000000-0000-0000-0000-000000000000}"/>
          </ac:spMkLst>
        </pc:spChg>
        <pc:spChg chg="mod">
          <ac:chgData name="Kathy Moczerniak" userId="482eff44a8730993" providerId="LiveId" clId="{FB131D46-43E3-4CE4-8C04-641E5716C471}" dt="2019-01-28T15:10:35.298" v="1817" actId="255"/>
          <ac:spMkLst>
            <pc:docMk/>
            <pc:sldMk cId="3268052552" sldId="375"/>
            <ac:spMk id="3" creationId="{00000000-0000-0000-0000-000000000000}"/>
          </ac:spMkLst>
        </pc:spChg>
      </pc:sldChg>
      <pc:sldChg chg="modSp add">
        <pc:chgData name="Kathy Moczerniak" userId="482eff44a8730993" providerId="LiveId" clId="{FB131D46-43E3-4CE4-8C04-641E5716C471}" dt="2019-01-27T23:41:07.336" v="30" actId="20577"/>
        <pc:sldMkLst>
          <pc:docMk/>
          <pc:sldMk cId="412650486" sldId="380"/>
        </pc:sldMkLst>
        <pc:spChg chg="mod">
          <ac:chgData name="Kathy Moczerniak" userId="482eff44a8730993" providerId="LiveId" clId="{FB131D46-43E3-4CE4-8C04-641E5716C471}" dt="2019-01-27T23:41:07.336" v="30" actId="20577"/>
          <ac:spMkLst>
            <pc:docMk/>
            <pc:sldMk cId="412650486" sldId="380"/>
            <ac:spMk id="2" creationId="{DBFC1975-B990-4D93-8B40-5014E25A9DEF}"/>
          </ac:spMkLst>
        </pc:spChg>
        <pc:spChg chg="mod">
          <ac:chgData name="Kathy Moczerniak" userId="482eff44a8730993" providerId="LiveId" clId="{FB131D46-43E3-4CE4-8C04-641E5716C471}" dt="2019-01-27T23:40:41.576" v="13" actId="1076"/>
          <ac:spMkLst>
            <pc:docMk/>
            <pc:sldMk cId="412650486" sldId="380"/>
            <ac:spMk id="3" creationId="{59B5482E-C05F-4B39-A492-96603D17D52D}"/>
          </ac:spMkLst>
        </pc:spChg>
      </pc:sldChg>
      <pc:sldChg chg="addSp delSp modSp add">
        <pc:chgData name="Kathy Moczerniak" userId="482eff44a8730993" providerId="LiveId" clId="{FB131D46-43E3-4CE4-8C04-641E5716C471}" dt="2019-01-27T23:51:26.390" v="93" actId="404"/>
        <pc:sldMkLst>
          <pc:docMk/>
          <pc:sldMk cId="2417675612" sldId="381"/>
        </pc:sldMkLst>
        <pc:spChg chg="mod">
          <ac:chgData name="Kathy Moczerniak" userId="482eff44a8730993" providerId="LiveId" clId="{FB131D46-43E3-4CE4-8C04-641E5716C471}" dt="2019-01-27T23:51:26.390" v="93" actId="404"/>
          <ac:spMkLst>
            <pc:docMk/>
            <pc:sldMk cId="2417675612" sldId="381"/>
            <ac:spMk id="2" creationId="{E7422CD7-DAD4-4AAB-B02D-35A063CA20F9}"/>
          </ac:spMkLst>
        </pc:spChg>
        <pc:spChg chg="mod">
          <ac:chgData name="Kathy Moczerniak" userId="482eff44a8730993" providerId="LiveId" clId="{FB131D46-43E3-4CE4-8C04-641E5716C471}" dt="2019-01-27T23:51:07.634" v="91" actId="948"/>
          <ac:spMkLst>
            <pc:docMk/>
            <pc:sldMk cId="2417675612" sldId="381"/>
            <ac:spMk id="3" creationId="{EB65FA17-4EC9-4CC7-AF3B-AE5570C65088}"/>
          </ac:spMkLst>
        </pc:spChg>
        <pc:spChg chg="add del">
          <ac:chgData name="Kathy Moczerniak" userId="482eff44a8730993" providerId="LiveId" clId="{FB131D46-43E3-4CE4-8C04-641E5716C471}" dt="2019-01-27T23:49:20.105" v="75"/>
          <ac:spMkLst>
            <pc:docMk/>
            <pc:sldMk cId="2417675612" sldId="381"/>
            <ac:spMk id="4" creationId="{35F61741-9B2A-424F-8823-81BA60330DB7}"/>
          </ac:spMkLst>
        </pc:spChg>
      </pc:sldChg>
      <pc:sldChg chg="modSp add">
        <pc:chgData name="Kathy Moczerniak" userId="482eff44a8730993" providerId="LiveId" clId="{FB131D46-43E3-4CE4-8C04-641E5716C471}" dt="2019-01-28T00:07:34.775" v="233" actId="1076"/>
        <pc:sldMkLst>
          <pc:docMk/>
          <pc:sldMk cId="1933548833" sldId="382"/>
        </pc:sldMkLst>
        <pc:spChg chg="mod">
          <ac:chgData name="Kathy Moczerniak" userId="482eff44a8730993" providerId="LiveId" clId="{FB131D46-43E3-4CE4-8C04-641E5716C471}" dt="2019-01-28T00:03:12.490" v="199" actId="404"/>
          <ac:spMkLst>
            <pc:docMk/>
            <pc:sldMk cId="1933548833" sldId="382"/>
            <ac:spMk id="2" creationId="{344DD179-CE80-449E-B494-07467453A97C}"/>
          </ac:spMkLst>
        </pc:spChg>
        <pc:spChg chg="mod">
          <ac:chgData name="Kathy Moczerniak" userId="482eff44a8730993" providerId="LiveId" clId="{FB131D46-43E3-4CE4-8C04-641E5716C471}" dt="2019-01-28T00:07:34.775" v="233" actId="1076"/>
          <ac:spMkLst>
            <pc:docMk/>
            <pc:sldMk cId="1933548833" sldId="382"/>
            <ac:spMk id="3" creationId="{9511355E-441E-4A09-993F-DB4B2805C9D2}"/>
          </ac:spMkLst>
        </pc:spChg>
      </pc:sldChg>
      <pc:sldChg chg="modSp add ord">
        <pc:chgData name="Kathy Moczerniak" userId="482eff44a8730993" providerId="LiveId" clId="{FB131D46-43E3-4CE4-8C04-641E5716C471}" dt="2019-01-28T14:38:34.010" v="1575" actId="12"/>
        <pc:sldMkLst>
          <pc:docMk/>
          <pc:sldMk cId="2988150907" sldId="383"/>
        </pc:sldMkLst>
        <pc:spChg chg="mod">
          <ac:chgData name="Kathy Moczerniak" userId="482eff44a8730993" providerId="LiveId" clId="{FB131D46-43E3-4CE4-8C04-641E5716C471}" dt="2019-01-28T00:16:35.681" v="334" actId="404"/>
          <ac:spMkLst>
            <pc:docMk/>
            <pc:sldMk cId="2988150907" sldId="383"/>
            <ac:spMk id="2" creationId="{0A474A50-CD2B-422E-840E-603A9F170A99}"/>
          </ac:spMkLst>
        </pc:spChg>
        <pc:spChg chg="mod">
          <ac:chgData name="Kathy Moczerniak" userId="482eff44a8730993" providerId="LiveId" clId="{FB131D46-43E3-4CE4-8C04-641E5716C471}" dt="2019-01-28T14:38:34.010" v="1575" actId="12"/>
          <ac:spMkLst>
            <pc:docMk/>
            <pc:sldMk cId="2988150907" sldId="383"/>
            <ac:spMk id="3" creationId="{6EDA0DE8-47F7-4612-BF6C-245E47DEFE89}"/>
          </ac:spMkLst>
        </pc:spChg>
      </pc:sldChg>
      <pc:sldChg chg="modSp add del">
        <pc:chgData name="Kathy Moczerniak" userId="482eff44a8730993" providerId="LiveId" clId="{FB131D46-43E3-4CE4-8C04-641E5716C471}" dt="2019-01-28T14:38:39.367" v="1577" actId="12"/>
        <pc:sldMkLst>
          <pc:docMk/>
          <pc:sldMk cId="2767258433" sldId="384"/>
        </pc:sldMkLst>
        <pc:spChg chg="mod">
          <ac:chgData name="Kathy Moczerniak" userId="482eff44a8730993" providerId="LiveId" clId="{FB131D46-43E3-4CE4-8C04-641E5716C471}" dt="2019-01-28T00:17:21.420" v="351" actId="1076"/>
          <ac:spMkLst>
            <pc:docMk/>
            <pc:sldMk cId="2767258433" sldId="384"/>
            <ac:spMk id="2" creationId="{4166AA38-FD56-4406-A737-445382F60B79}"/>
          </ac:spMkLst>
        </pc:spChg>
        <pc:spChg chg="mod">
          <ac:chgData name="Kathy Moczerniak" userId="482eff44a8730993" providerId="LiveId" clId="{FB131D46-43E3-4CE4-8C04-641E5716C471}" dt="2019-01-28T14:38:39.367" v="1577" actId="12"/>
          <ac:spMkLst>
            <pc:docMk/>
            <pc:sldMk cId="2767258433" sldId="384"/>
            <ac:spMk id="3" creationId="{B014C5C2-C92E-411E-A3D0-843F4EC84F9A}"/>
          </ac:spMkLst>
        </pc:spChg>
      </pc:sldChg>
      <pc:sldChg chg="modSp add">
        <pc:chgData name="Kathy Moczerniak" userId="482eff44a8730993" providerId="LiveId" clId="{FB131D46-43E3-4CE4-8C04-641E5716C471}" dt="2019-01-28T00:23:13.134" v="396" actId="20577"/>
        <pc:sldMkLst>
          <pc:docMk/>
          <pc:sldMk cId="3111525366" sldId="385"/>
        </pc:sldMkLst>
        <pc:spChg chg="mod">
          <ac:chgData name="Kathy Moczerniak" userId="482eff44a8730993" providerId="LiveId" clId="{FB131D46-43E3-4CE4-8C04-641E5716C471}" dt="2019-01-28T00:23:13.134" v="396" actId="20577"/>
          <ac:spMkLst>
            <pc:docMk/>
            <pc:sldMk cId="3111525366" sldId="385"/>
            <ac:spMk id="2" creationId="{73513945-2FD1-403F-9442-E3407003744E}"/>
          </ac:spMkLst>
        </pc:spChg>
        <pc:spChg chg="mod">
          <ac:chgData name="Kathy Moczerniak" userId="482eff44a8730993" providerId="LiveId" clId="{FB131D46-43E3-4CE4-8C04-641E5716C471}" dt="2019-01-28T00:21:32.013" v="384" actId="20577"/>
          <ac:spMkLst>
            <pc:docMk/>
            <pc:sldMk cId="3111525366" sldId="385"/>
            <ac:spMk id="3" creationId="{116B167E-1D09-4520-B05B-156C6D90AA41}"/>
          </ac:spMkLst>
        </pc:spChg>
      </pc:sldChg>
      <pc:sldChg chg="modSp add">
        <pc:chgData name="Kathy Moczerniak" userId="482eff44a8730993" providerId="LiveId" clId="{FB131D46-43E3-4CE4-8C04-641E5716C471}" dt="2019-01-28T14:39:05.452" v="1583" actId="12"/>
        <pc:sldMkLst>
          <pc:docMk/>
          <pc:sldMk cId="2023209355" sldId="386"/>
        </pc:sldMkLst>
        <pc:spChg chg="mod">
          <ac:chgData name="Kathy Moczerniak" userId="482eff44a8730993" providerId="LiveId" clId="{FB131D46-43E3-4CE4-8C04-641E5716C471}" dt="2019-01-28T00:28:42.073" v="472" actId="404"/>
          <ac:spMkLst>
            <pc:docMk/>
            <pc:sldMk cId="2023209355" sldId="386"/>
            <ac:spMk id="2" creationId="{66EF9C70-920D-452D-9B7F-7C456167BE13}"/>
          </ac:spMkLst>
        </pc:spChg>
        <pc:spChg chg="mod">
          <ac:chgData name="Kathy Moczerniak" userId="482eff44a8730993" providerId="LiveId" clId="{FB131D46-43E3-4CE4-8C04-641E5716C471}" dt="2019-01-28T14:39:05.452" v="1583" actId="12"/>
          <ac:spMkLst>
            <pc:docMk/>
            <pc:sldMk cId="2023209355" sldId="386"/>
            <ac:spMk id="3" creationId="{F7273A29-F0B4-46F8-8A28-6A078BFD96E1}"/>
          </ac:spMkLst>
        </pc:spChg>
      </pc:sldChg>
      <pc:sldChg chg="modSp add">
        <pc:chgData name="Kathy Moczerniak" userId="482eff44a8730993" providerId="LiveId" clId="{FB131D46-43E3-4CE4-8C04-641E5716C471}" dt="2019-01-28T14:39:24.818" v="1589" actId="12"/>
        <pc:sldMkLst>
          <pc:docMk/>
          <pc:sldMk cId="3893701510" sldId="387"/>
        </pc:sldMkLst>
        <pc:spChg chg="mod">
          <ac:chgData name="Kathy Moczerniak" userId="482eff44a8730993" providerId="LiveId" clId="{FB131D46-43E3-4CE4-8C04-641E5716C471}" dt="2019-01-28T00:36:40.803" v="544" actId="404"/>
          <ac:spMkLst>
            <pc:docMk/>
            <pc:sldMk cId="3893701510" sldId="387"/>
            <ac:spMk id="2" creationId="{C45ECFAF-6BB2-41A1-972B-435B5F57C34F}"/>
          </ac:spMkLst>
        </pc:spChg>
        <pc:spChg chg="mod">
          <ac:chgData name="Kathy Moczerniak" userId="482eff44a8730993" providerId="LiveId" clId="{FB131D46-43E3-4CE4-8C04-641E5716C471}" dt="2019-01-28T14:39:24.818" v="1589" actId="12"/>
          <ac:spMkLst>
            <pc:docMk/>
            <pc:sldMk cId="3893701510" sldId="387"/>
            <ac:spMk id="3" creationId="{6405127C-C6AC-438D-912A-842598331E4C}"/>
          </ac:spMkLst>
        </pc:spChg>
      </pc:sldChg>
      <pc:sldChg chg="modSp add">
        <pc:chgData name="Kathy Moczerniak" userId="482eff44a8730993" providerId="LiveId" clId="{FB131D46-43E3-4CE4-8C04-641E5716C471}" dt="2019-01-28T14:39:19.200" v="1587" actId="12"/>
        <pc:sldMkLst>
          <pc:docMk/>
          <pc:sldMk cId="1098601721" sldId="388"/>
        </pc:sldMkLst>
        <pc:spChg chg="mod">
          <ac:chgData name="Kathy Moczerniak" userId="482eff44a8730993" providerId="LiveId" clId="{FB131D46-43E3-4CE4-8C04-641E5716C471}" dt="2019-01-28T00:35:54.366" v="539" actId="404"/>
          <ac:spMkLst>
            <pc:docMk/>
            <pc:sldMk cId="1098601721" sldId="388"/>
            <ac:spMk id="2" creationId="{E44C5E5D-8BFC-48FC-A525-12059D7A4E04}"/>
          </ac:spMkLst>
        </pc:spChg>
        <pc:spChg chg="mod">
          <ac:chgData name="Kathy Moczerniak" userId="482eff44a8730993" providerId="LiveId" clId="{FB131D46-43E3-4CE4-8C04-641E5716C471}" dt="2019-01-28T14:39:19.200" v="1587" actId="12"/>
          <ac:spMkLst>
            <pc:docMk/>
            <pc:sldMk cId="1098601721" sldId="388"/>
            <ac:spMk id="3" creationId="{C34FD8A5-787D-4208-AE30-F996CD29F935}"/>
          </ac:spMkLst>
        </pc:spChg>
      </pc:sldChg>
      <pc:sldChg chg="modSp add">
        <pc:chgData name="Kathy Moczerniak" userId="482eff44a8730993" providerId="LiveId" clId="{FB131D46-43E3-4CE4-8C04-641E5716C471}" dt="2019-01-28T14:39:41.630" v="1597" actId="27636"/>
        <pc:sldMkLst>
          <pc:docMk/>
          <pc:sldMk cId="774678532" sldId="389"/>
        </pc:sldMkLst>
        <pc:spChg chg="mod">
          <ac:chgData name="Kathy Moczerniak" userId="482eff44a8730993" providerId="LiveId" clId="{FB131D46-43E3-4CE4-8C04-641E5716C471}" dt="2019-01-28T00:40:35.069" v="581" actId="404"/>
          <ac:spMkLst>
            <pc:docMk/>
            <pc:sldMk cId="774678532" sldId="389"/>
            <ac:spMk id="2" creationId="{FF779453-7469-4A4D-A87B-35DEF990B72B}"/>
          </ac:spMkLst>
        </pc:spChg>
        <pc:spChg chg="mod">
          <ac:chgData name="Kathy Moczerniak" userId="482eff44a8730993" providerId="LiveId" clId="{FB131D46-43E3-4CE4-8C04-641E5716C471}" dt="2019-01-28T14:39:41.630" v="1597" actId="27636"/>
          <ac:spMkLst>
            <pc:docMk/>
            <pc:sldMk cId="774678532" sldId="389"/>
            <ac:spMk id="3" creationId="{7BCC82A1-73E4-4118-A419-C3C5BE37C5D8}"/>
          </ac:spMkLst>
        </pc:spChg>
      </pc:sldChg>
      <pc:sldChg chg="modSp add">
        <pc:chgData name="Kathy Moczerniak" userId="482eff44a8730993" providerId="LiveId" clId="{FB131D46-43E3-4CE4-8C04-641E5716C471}" dt="2019-01-28T14:39:50.902" v="1599" actId="12"/>
        <pc:sldMkLst>
          <pc:docMk/>
          <pc:sldMk cId="111630792" sldId="390"/>
        </pc:sldMkLst>
        <pc:spChg chg="mod">
          <ac:chgData name="Kathy Moczerniak" userId="482eff44a8730993" providerId="LiveId" clId="{FB131D46-43E3-4CE4-8C04-641E5716C471}" dt="2019-01-28T00:43:30.669" v="612" actId="404"/>
          <ac:spMkLst>
            <pc:docMk/>
            <pc:sldMk cId="111630792" sldId="390"/>
            <ac:spMk id="2" creationId="{BE5D8756-9E39-4507-9D8B-AE885DA4EC50}"/>
          </ac:spMkLst>
        </pc:spChg>
        <pc:spChg chg="mod">
          <ac:chgData name="Kathy Moczerniak" userId="482eff44a8730993" providerId="LiveId" clId="{FB131D46-43E3-4CE4-8C04-641E5716C471}" dt="2019-01-28T14:39:50.902" v="1599" actId="12"/>
          <ac:spMkLst>
            <pc:docMk/>
            <pc:sldMk cId="111630792" sldId="390"/>
            <ac:spMk id="3" creationId="{838672C1-7D47-4DA1-A5F6-64ADD6DAA60E}"/>
          </ac:spMkLst>
        </pc:spChg>
      </pc:sldChg>
      <pc:sldChg chg="modSp add">
        <pc:chgData name="Kathy Moczerniak" userId="482eff44a8730993" providerId="LiveId" clId="{FB131D46-43E3-4CE4-8C04-641E5716C471}" dt="2019-02-05T14:43:07.181" v="2646" actId="1076"/>
        <pc:sldMkLst>
          <pc:docMk/>
          <pc:sldMk cId="1694715376" sldId="391"/>
        </pc:sldMkLst>
        <pc:spChg chg="mod">
          <ac:chgData name="Kathy Moczerniak" userId="482eff44a8730993" providerId="LiveId" clId="{FB131D46-43E3-4CE4-8C04-641E5716C471}" dt="2019-01-28T00:57:13.418" v="709" actId="1076"/>
          <ac:spMkLst>
            <pc:docMk/>
            <pc:sldMk cId="1694715376" sldId="391"/>
            <ac:spMk id="2" creationId="{09EF98D3-87B4-4487-B03D-327BEB3C2085}"/>
          </ac:spMkLst>
        </pc:spChg>
        <pc:spChg chg="mod">
          <ac:chgData name="Kathy Moczerniak" userId="482eff44a8730993" providerId="LiveId" clId="{FB131D46-43E3-4CE4-8C04-641E5716C471}" dt="2019-02-05T14:43:07.181" v="2646" actId="1076"/>
          <ac:spMkLst>
            <pc:docMk/>
            <pc:sldMk cId="1694715376" sldId="391"/>
            <ac:spMk id="3" creationId="{F7046310-5B62-4A8C-86BC-7D20314CAF05}"/>
          </ac:spMkLst>
        </pc:spChg>
      </pc:sldChg>
      <pc:sldChg chg="modSp add">
        <pc:chgData name="Kathy Moczerniak" userId="482eff44a8730993" providerId="LiveId" clId="{FB131D46-43E3-4CE4-8C04-641E5716C471}" dt="2019-01-28T14:40:54.827" v="1609" actId="12"/>
        <pc:sldMkLst>
          <pc:docMk/>
          <pc:sldMk cId="2437019449" sldId="392"/>
        </pc:sldMkLst>
        <pc:spChg chg="mod">
          <ac:chgData name="Kathy Moczerniak" userId="482eff44a8730993" providerId="LiveId" clId="{FB131D46-43E3-4CE4-8C04-641E5716C471}" dt="2019-01-28T13:41:03.807" v="772" actId="20577"/>
          <ac:spMkLst>
            <pc:docMk/>
            <pc:sldMk cId="2437019449" sldId="392"/>
            <ac:spMk id="2" creationId="{21381A00-FE14-4594-BC42-A439491A24D9}"/>
          </ac:spMkLst>
        </pc:spChg>
        <pc:spChg chg="mod">
          <ac:chgData name="Kathy Moczerniak" userId="482eff44a8730993" providerId="LiveId" clId="{FB131D46-43E3-4CE4-8C04-641E5716C471}" dt="2019-01-28T14:40:54.827" v="1609" actId="12"/>
          <ac:spMkLst>
            <pc:docMk/>
            <pc:sldMk cId="2437019449" sldId="392"/>
            <ac:spMk id="3" creationId="{6289303A-AC33-43F1-8D9A-3FAF6E1FE2F1}"/>
          </ac:spMkLst>
        </pc:spChg>
      </pc:sldChg>
      <pc:sldChg chg="modSp add">
        <pc:chgData name="Kathy Moczerniak" userId="482eff44a8730993" providerId="LiveId" clId="{FB131D46-43E3-4CE4-8C04-641E5716C471}" dt="2019-02-05T14:50:37.134" v="2689"/>
        <pc:sldMkLst>
          <pc:docMk/>
          <pc:sldMk cId="2897331147" sldId="393"/>
        </pc:sldMkLst>
        <pc:spChg chg="mod">
          <ac:chgData name="Kathy Moczerniak" userId="482eff44a8730993" providerId="LiveId" clId="{FB131D46-43E3-4CE4-8C04-641E5716C471}" dt="2019-01-28T13:44:41.218" v="835" actId="404"/>
          <ac:spMkLst>
            <pc:docMk/>
            <pc:sldMk cId="2897331147" sldId="393"/>
            <ac:spMk id="2" creationId="{F9FAE204-BC42-4315-81A2-1C4EAAC09933}"/>
          </ac:spMkLst>
        </pc:spChg>
        <pc:spChg chg="mod">
          <ac:chgData name="Kathy Moczerniak" userId="482eff44a8730993" providerId="LiveId" clId="{FB131D46-43E3-4CE4-8C04-641E5716C471}" dt="2019-02-05T14:50:37.134" v="2689"/>
          <ac:spMkLst>
            <pc:docMk/>
            <pc:sldMk cId="2897331147" sldId="393"/>
            <ac:spMk id="3" creationId="{C2B2EBD6-EDE7-4990-8535-023F1E37E267}"/>
          </ac:spMkLst>
        </pc:spChg>
      </pc:sldChg>
      <pc:sldChg chg="modSp add">
        <pc:chgData name="Kathy Moczerniak" userId="482eff44a8730993" providerId="LiveId" clId="{FB131D46-43E3-4CE4-8C04-641E5716C471}" dt="2019-01-28T14:41:15.724" v="1619" actId="27636"/>
        <pc:sldMkLst>
          <pc:docMk/>
          <pc:sldMk cId="3350319103" sldId="394"/>
        </pc:sldMkLst>
        <pc:spChg chg="mod">
          <ac:chgData name="Kathy Moczerniak" userId="482eff44a8730993" providerId="LiveId" clId="{FB131D46-43E3-4CE4-8C04-641E5716C471}" dt="2019-01-28T13:48:51.162" v="921" actId="404"/>
          <ac:spMkLst>
            <pc:docMk/>
            <pc:sldMk cId="3350319103" sldId="394"/>
            <ac:spMk id="2" creationId="{DACE84D1-E107-4011-A027-2B2A54F1C437}"/>
          </ac:spMkLst>
        </pc:spChg>
        <pc:spChg chg="mod">
          <ac:chgData name="Kathy Moczerniak" userId="482eff44a8730993" providerId="LiveId" clId="{FB131D46-43E3-4CE4-8C04-641E5716C471}" dt="2019-01-28T14:41:15.724" v="1619" actId="27636"/>
          <ac:spMkLst>
            <pc:docMk/>
            <pc:sldMk cId="3350319103" sldId="394"/>
            <ac:spMk id="3" creationId="{A211562D-6691-43F5-B1C3-DB2A0CF39A57}"/>
          </ac:spMkLst>
        </pc:spChg>
      </pc:sldChg>
      <pc:sldChg chg="modSp add">
        <pc:chgData name="Kathy Moczerniak" userId="482eff44a8730993" providerId="LiveId" clId="{FB131D46-43E3-4CE4-8C04-641E5716C471}" dt="2019-01-28T14:50:45.730" v="1621" actId="12"/>
        <pc:sldMkLst>
          <pc:docMk/>
          <pc:sldMk cId="4216003182" sldId="395"/>
        </pc:sldMkLst>
        <pc:spChg chg="mod">
          <ac:chgData name="Kathy Moczerniak" userId="482eff44a8730993" providerId="LiveId" clId="{FB131D46-43E3-4CE4-8C04-641E5716C471}" dt="2019-01-28T13:51:55.053" v="960" actId="20577"/>
          <ac:spMkLst>
            <pc:docMk/>
            <pc:sldMk cId="4216003182" sldId="395"/>
            <ac:spMk id="2" creationId="{18C4B247-5B63-4218-899E-D54A603AAED8}"/>
          </ac:spMkLst>
        </pc:spChg>
        <pc:spChg chg="mod">
          <ac:chgData name="Kathy Moczerniak" userId="482eff44a8730993" providerId="LiveId" clId="{FB131D46-43E3-4CE4-8C04-641E5716C471}" dt="2019-01-28T14:50:45.730" v="1621" actId="12"/>
          <ac:spMkLst>
            <pc:docMk/>
            <pc:sldMk cId="4216003182" sldId="395"/>
            <ac:spMk id="3" creationId="{13E154C3-DFC1-4034-B49A-386862A3863A}"/>
          </ac:spMkLst>
        </pc:spChg>
      </pc:sldChg>
      <pc:sldChg chg="modSp add">
        <pc:chgData name="Kathy Moczerniak" userId="482eff44a8730993" providerId="LiveId" clId="{FB131D46-43E3-4CE4-8C04-641E5716C471}" dt="2019-01-28T14:51:05.502" v="1627" actId="12"/>
        <pc:sldMkLst>
          <pc:docMk/>
          <pc:sldMk cId="2709188319" sldId="396"/>
        </pc:sldMkLst>
        <pc:spChg chg="mod">
          <ac:chgData name="Kathy Moczerniak" userId="482eff44a8730993" providerId="LiveId" clId="{FB131D46-43E3-4CE4-8C04-641E5716C471}" dt="2019-01-28T13:55:11.057" v="1015" actId="404"/>
          <ac:spMkLst>
            <pc:docMk/>
            <pc:sldMk cId="2709188319" sldId="396"/>
            <ac:spMk id="2" creationId="{A38BD7AE-72FC-4640-B5C8-804CBDC76890}"/>
          </ac:spMkLst>
        </pc:spChg>
        <pc:spChg chg="mod">
          <ac:chgData name="Kathy Moczerniak" userId="482eff44a8730993" providerId="LiveId" clId="{FB131D46-43E3-4CE4-8C04-641E5716C471}" dt="2019-01-28T14:51:05.502" v="1627" actId="12"/>
          <ac:spMkLst>
            <pc:docMk/>
            <pc:sldMk cId="2709188319" sldId="396"/>
            <ac:spMk id="3" creationId="{EBEDE4C1-0182-4D08-977B-2577DB54951B}"/>
          </ac:spMkLst>
        </pc:spChg>
      </pc:sldChg>
      <pc:sldChg chg="modSp add">
        <pc:chgData name="Kathy Moczerniak" userId="482eff44a8730993" providerId="LiveId" clId="{FB131D46-43E3-4CE4-8C04-641E5716C471}" dt="2019-01-28T14:51:13.751" v="1629" actId="12"/>
        <pc:sldMkLst>
          <pc:docMk/>
          <pc:sldMk cId="3931448442" sldId="397"/>
        </pc:sldMkLst>
        <pc:spChg chg="mod">
          <ac:chgData name="Kathy Moczerniak" userId="482eff44a8730993" providerId="LiveId" clId="{FB131D46-43E3-4CE4-8C04-641E5716C471}" dt="2019-01-28T13:57:27.007" v="1070" actId="20577"/>
          <ac:spMkLst>
            <pc:docMk/>
            <pc:sldMk cId="3931448442" sldId="397"/>
            <ac:spMk id="2" creationId="{37CB299A-039F-4894-8082-A708C8F23E74}"/>
          </ac:spMkLst>
        </pc:spChg>
        <pc:spChg chg="mod">
          <ac:chgData name="Kathy Moczerniak" userId="482eff44a8730993" providerId="LiveId" clId="{FB131D46-43E3-4CE4-8C04-641E5716C471}" dt="2019-01-28T14:51:13.751" v="1629" actId="12"/>
          <ac:spMkLst>
            <pc:docMk/>
            <pc:sldMk cId="3931448442" sldId="397"/>
            <ac:spMk id="3" creationId="{8969995C-5EB0-419C-9635-D6CDCAF59186}"/>
          </ac:spMkLst>
        </pc:spChg>
      </pc:sldChg>
      <pc:sldChg chg="modSp add">
        <pc:chgData name="Kathy Moczerniak" userId="482eff44a8730993" providerId="LiveId" clId="{FB131D46-43E3-4CE4-8C04-641E5716C471}" dt="2019-01-28T14:51:27.983" v="1633" actId="12"/>
        <pc:sldMkLst>
          <pc:docMk/>
          <pc:sldMk cId="1334075929" sldId="398"/>
        </pc:sldMkLst>
        <pc:spChg chg="mod">
          <ac:chgData name="Kathy Moczerniak" userId="482eff44a8730993" providerId="LiveId" clId="{FB131D46-43E3-4CE4-8C04-641E5716C471}" dt="2019-01-28T14:04:51.545" v="1164" actId="404"/>
          <ac:spMkLst>
            <pc:docMk/>
            <pc:sldMk cId="1334075929" sldId="398"/>
            <ac:spMk id="2" creationId="{C9341530-34C7-4C3B-8F63-21D882C5A7CA}"/>
          </ac:spMkLst>
        </pc:spChg>
        <pc:spChg chg="mod">
          <ac:chgData name="Kathy Moczerniak" userId="482eff44a8730993" providerId="LiveId" clId="{FB131D46-43E3-4CE4-8C04-641E5716C471}" dt="2019-01-28T14:51:27.983" v="1633" actId="12"/>
          <ac:spMkLst>
            <pc:docMk/>
            <pc:sldMk cId="1334075929" sldId="398"/>
            <ac:spMk id="3" creationId="{8F7EA702-EE00-4D4E-B931-96F939E0DED6}"/>
          </ac:spMkLst>
        </pc:spChg>
      </pc:sldChg>
      <pc:sldChg chg="modSp add">
        <pc:chgData name="Kathy Moczerniak" userId="482eff44a8730993" providerId="LiveId" clId="{FB131D46-43E3-4CE4-8C04-641E5716C471}" dt="2019-01-28T14:52:08.158" v="1641" actId="12"/>
        <pc:sldMkLst>
          <pc:docMk/>
          <pc:sldMk cId="3381883150" sldId="399"/>
        </pc:sldMkLst>
        <pc:spChg chg="mod">
          <ac:chgData name="Kathy Moczerniak" userId="482eff44a8730993" providerId="LiveId" clId="{FB131D46-43E3-4CE4-8C04-641E5716C471}" dt="2019-01-28T14:11:34.451" v="1237" actId="404"/>
          <ac:spMkLst>
            <pc:docMk/>
            <pc:sldMk cId="3381883150" sldId="399"/>
            <ac:spMk id="2" creationId="{9925B90B-43AA-4958-8106-6A2761723DA9}"/>
          </ac:spMkLst>
        </pc:spChg>
        <pc:spChg chg="mod">
          <ac:chgData name="Kathy Moczerniak" userId="482eff44a8730993" providerId="LiveId" clId="{FB131D46-43E3-4CE4-8C04-641E5716C471}" dt="2019-01-28T14:52:08.158" v="1641" actId="12"/>
          <ac:spMkLst>
            <pc:docMk/>
            <pc:sldMk cId="3381883150" sldId="399"/>
            <ac:spMk id="3" creationId="{38D74A07-308C-4D17-9A1D-5F27F192131B}"/>
          </ac:spMkLst>
        </pc:spChg>
      </pc:sldChg>
      <pc:sldChg chg="modSp add">
        <pc:chgData name="Kathy Moczerniak" userId="482eff44a8730993" providerId="LiveId" clId="{FB131D46-43E3-4CE4-8C04-641E5716C471}" dt="2019-01-28T14:53:09.558" v="1643" actId="12"/>
        <pc:sldMkLst>
          <pc:docMk/>
          <pc:sldMk cId="3982687518" sldId="400"/>
        </pc:sldMkLst>
        <pc:spChg chg="mod">
          <ac:chgData name="Kathy Moczerniak" userId="482eff44a8730993" providerId="LiveId" clId="{FB131D46-43E3-4CE4-8C04-641E5716C471}" dt="2019-01-28T14:17:16.934" v="1287" actId="1076"/>
          <ac:spMkLst>
            <pc:docMk/>
            <pc:sldMk cId="3982687518" sldId="400"/>
            <ac:spMk id="2" creationId="{422754B8-C4E6-4D88-80F9-1DDFC1D56ABE}"/>
          </ac:spMkLst>
        </pc:spChg>
        <pc:spChg chg="mod">
          <ac:chgData name="Kathy Moczerniak" userId="482eff44a8730993" providerId="LiveId" clId="{FB131D46-43E3-4CE4-8C04-641E5716C471}" dt="2019-01-28T14:53:09.558" v="1643" actId="12"/>
          <ac:spMkLst>
            <pc:docMk/>
            <pc:sldMk cId="3982687518" sldId="400"/>
            <ac:spMk id="3" creationId="{88231968-D153-496C-A1A5-B5BB8881F716}"/>
          </ac:spMkLst>
        </pc:spChg>
      </pc:sldChg>
      <pc:sldChg chg="modSp add">
        <pc:chgData name="Kathy Moczerniak" userId="482eff44a8730993" providerId="LiveId" clId="{FB131D46-43E3-4CE4-8C04-641E5716C471}" dt="2019-01-28T14:55:10.631" v="1651" actId="12"/>
        <pc:sldMkLst>
          <pc:docMk/>
          <pc:sldMk cId="959594715" sldId="401"/>
        </pc:sldMkLst>
        <pc:spChg chg="mod">
          <ac:chgData name="Kathy Moczerniak" userId="482eff44a8730993" providerId="LiveId" clId="{FB131D46-43E3-4CE4-8C04-641E5716C471}" dt="2019-01-28T14:25:29.125" v="1416" actId="1076"/>
          <ac:spMkLst>
            <pc:docMk/>
            <pc:sldMk cId="959594715" sldId="401"/>
            <ac:spMk id="2" creationId="{2040493D-ACF7-4E43-A228-F7A9A378F12C}"/>
          </ac:spMkLst>
        </pc:spChg>
        <pc:spChg chg="mod">
          <ac:chgData name="Kathy Moczerniak" userId="482eff44a8730993" providerId="LiveId" clId="{FB131D46-43E3-4CE4-8C04-641E5716C471}" dt="2019-01-28T14:55:10.631" v="1651" actId="12"/>
          <ac:spMkLst>
            <pc:docMk/>
            <pc:sldMk cId="959594715" sldId="401"/>
            <ac:spMk id="3" creationId="{6CC9754B-6655-41C9-ADA5-6A74D1F86935}"/>
          </ac:spMkLst>
        </pc:spChg>
      </pc:sldChg>
      <pc:sldChg chg="modSp add">
        <pc:chgData name="Kathy Moczerniak" userId="482eff44a8730993" providerId="LiveId" clId="{FB131D46-43E3-4CE4-8C04-641E5716C471}" dt="2019-02-05T14:50:55.644" v="2690"/>
        <pc:sldMkLst>
          <pc:docMk/>
          <pc:sldMk cId="2155591750" sldId="402"/>
        </pc:sldMkLst>
        <pc:spChg chg="mod">
          <ac:chgData name="Kathy Moczerniak" userId="482eff44a8730993" providerId="LiveId" clId="{FB131D46-43E3-4CE4-8C04-641E5716C471}" dt="2019-01-28T14:28:43.924" v="1459" actId="404"/>
          <ac:spMkLst>
            <pc:docMk/>
            <pc:sldMk cId="2155591750" sldId="402"/>
            <ac:spMk id="2" creationId="{CA45B9AB-60D2-4363-9F3E-6B91A82DF87D}"/>
          </ac:spMkLst>
        </pc:spChg>
        <pc:spChg chg="mod">
          <ac:chgData name="Kathy Moczerniak" userId="482eff44a8730993" providerId="LiveId" clId="{FB131D46-43E3-4CE4-8C04-641E5716C471}" dt="2019-02-05T14:50:55.644" v="2690"/>
          <ac:spMkLst>
            <pc:docMk/>
            <pc:sldMk cId="2155591750" sldId="402"/>
            <ac:spMk id="3" creationId="{49BDC03B-08E8-4004-BEF5-58B09EBDAA51}"/>
          </ac:spMkLst>
        </pc:spChg>
      </pc:sldChg>
      <pc:sldChg chg="modSp add">
        <pc:chgData name="Kathy Moczerniak" userId="482eff44a8730993" providerId="LiveId" clId="{FB131D46-43E3-4CE4-8C04-641E5716C471}" dt="2019-01-28T14:35:17.721" v="1558" actId="12"/>
        <pc:sldMkLst>
          <pc:docMk/>
          <pc:sldMk cId="224861470" sldId="403"/>
        </pc:sldMkLst>
        <pc:spChg chg="mod">
          <ac:chgData name="Kathy Moczerniak" userId="482eff44a8730993" providerId="LiveId" clId="{FB131D46-43E3-4CE4-8C04-641E5716C471}" dt="2019-01-28T14:34:53.524" v="1555" actId="404"/>
          <ac:spMkLst>
            <pc:docMk/>
            <pc:sldMk cId="224861470" sldId="403"/>
            <ac:spMk id="2" creationId="{2D7F3F51-420E-4AE0-A4F8-171A55A8DDB5}"/>
          </ac:spMkLst>
        </pc:spChg>
        <pc:spChg chg="mod">
          <ac:chgData name="Kathy Moczerniak" userId="482eff44a8730993" providerId="LiveId" clId="{FB131D46-43E3-4CE4-8C04-641E5716C471}" dt="2019-01-28T14:35:17.721" v="1558" actId="12"/>
          <ac:spMkLst>
            <pc:docMk/>
            <pc:sldMk cId="224861470" sldId="403"/>
            <ac:spMk id="3" creationId="{76AA92A2-A755-4A33-A249-B7E34288F634}"/>
          </ac:spMkLst>
        </pc:spChg>
      </pc:sldChg>
      <pc:sldChg chg="modSp add">
        <pc:chgData name="Kathy Moczerniak" userId="482eff44a8730993" providerId="LiveId" clId="{FB131D46-43E3-4CE4-8C04-641E5716C471}" dt="2019-01-28T15:02:36.038" v="1692" actId="255"/>
        <pc:sldMkLst>
          <pc:docMk/>
          <pc:sldMk cId="37493196" sldId="404"/>
        </pc:sldMkLst>
        <pc:spChg chg="mod">
          <ac:chgData name="Kathy Moczerniak" userId="482eff44a8730993" providerId="LiveId" clId="{FB131D46-43E3-4CE4-8C04-641E5716C471}" dt="2019-01-28T15:01:30.204" v="1688" actId="404"/>
          <ac:spMkLst>
            <pc:docMk/>
            <pc:sldMk cId="37493196" sldId="404"/>
            <ac:spMk id="2" creationId="{592CE852-6622-469B-AE43-04F9755D2966}"/>
          </ac:spMkLst>
        </pc:spChg>
        <pc:spChg chg="mod">
          <ac:chgData name="Kathy Moczerniak" userId="482eff44a8730993" providerId="LiveId" clId="{FB131D46-43E3-4CE4-8C04-641E5716C471}" dt="2019-01-28T15:02:36.038" v="1692" actId="255"/>
          <ac:spMkLst>
            <pc:docMk/>
            <pc:sldMk cId="37493196" sldId="404"/>
            <ac:spMk id="3" creationId="{356253D5-70C8-4109-BC95-5D02A328A45F}"/>
          </ac:spMkLst>
        </pc:spChg>
      </pc:sldChg>
      <pc:sldChg chg="modSp add">
        <pc:chgData name="Kathy Moczerniak" userId="482eff44a8730993" providerId="LiveId" clId="{FB131D46-43E3-4CE4-8C04-641E5716C471}" dt="2019-01-28T15:05:38.636" v="1727" actId="1076"/>
        <pc:sldMkLst>
          <pc:docMk/>
          <pc:sldMk cId="2832526637" sldId="405"/>
        </pc:sldMkLst>
        <pc:spChg chg="mod">
          <ac:chgData name="Kathy Moczerniak" userId="482eff44a8730993" providerId="LiveId" clId="{FB131D46-43E3-4CE4-8C04-641E5716C471}" dt="2019-01-28T15:04:08.320" v="1720" actId="404"/>
          <ac:spMkLst>
            <pc:docMk/>
            <pc:sldMk cId="2832526637" sldId="405"/>
            <ac:spMk id="2" creationId="{4F833E6F-045E-4F8A-8FD5-2259B952F959}"/>
          </ac:spMkLst>
        </pc:spChg>
        <pc:spChg chg="mod">
          <ac:chgData name="Kathy Moczerniak" userId="482eff44a8730993" providerId="LiveId" clId="{FB131D46-43E3-4CE4-8C04-641E5716C471}" dt="2019-01-28T15:05:38.636" v="1727" actId="1076"/>
          <ac:spMkLst>
            <pc:docMk/>
            <pc:sldMk cId="2832526637" sldId="405"/>
            <ac:spMk id="3" creationId="{67BCAA8B-547A-4641-BC35-38846127696B}"/>
          </ac:spMkLst>
        </pc:spChg>
      </pc:sldChg>
      <pc:sldChg chg="modSp add">
        <pc:chgData name="Kathy Moczerniak" userId="482eff44a8730993" providerId="LiveId" clId="{FB131D46-43E3-4CE4-8C04-641E5716C471}" dt="2019-01-28T15:07:30.331" v="1771" actId="1076"/>
        <pc:sldMkLst>
          <pc:docMk/>
          <pc:sldMk cId="956914358" sldId="406"/>
        </pc:sldMkLst>
        <pc:spChg chg="mod">
          <ac:chgData name="Kathy Moczerniak" userId="482eff44a8730993" providerId="LiveId" clId="{FB131D46-43E3-4CE4-8C04-641E5716C471}" dt="2019-01-28T15:06:58.772" v="1766" actId="20577"/>
          <ac:spMkLst>
            <pc:docMk/>
            <pc:sldMk cId="956914358" sldId="406"/>
            <ac:spMk id="2" creationId="{99B2B5A8-2554-4EE6-B25D-080F792AE911}"/>
          </ac:spMkLst>
        </pc:spChg>
        <pc:spChg chg="mod">
          <ac:chgData name="Kathy Moczerniak" userId="482eff44a8730993" providerId="LiveId" clId="{FB131D46-43E3-4CE4-8C04-641E5716C471}" dt="2019-01-28T15:07:30.331" v="1771" actId="1076"/>
          <ac:spMkLst>
            <pc:docMk/>
            <pc:sldMk cId="956914358" sldId="406"/>
            <ac:spMk id="3" creationId="{90ABA41D-43BA-437D-9F86-5749EF198521}"/>
          </ac:spMkLst>
        </pc:spChg>
      </pc:sldChg>
      <pc:sldChg chg="modSp add">
        <pc:chgData name="Kathy Moczerniak" userId="482eff44a8730993" providerId="LiveId" clId="{FB131D46-43E3-4CE4-8C04-641E5716C471}" dt="2019-01-28T15:11:40.999" v="1821" actId="1076"/>
        <pc:sldMkLst>
          <pc:docMk/>
          <pc:sldMk cId="2269047350" sldId="407"/>
        </pc:sldMkLst>
        <pc:spChg chg="mod">
          <ac:chgData name="Kathy Moczerniak" userId="482eff44a8730993" providerId="LiveId" clId="{FB131D46-43E3-4CE4-8C04-641E5716C471}" dt="2019-01-28T15:11:34.836" v="1820" actId="404"/>
          <ac:spMkLst>
            <pc:docMk/>
            <pc:sldMk cId="2269047350" sldId="407"/>
            <ac:spMk id="2" creationId="{839C5088-816A-46EC-B362-241A4E90D53B}"/>
          </ac:spMkLst>
        </pc:spChg>
        <pc:spChg chg="mod">
          <ac:chgData name="Kathy Moczerniak" userId="482eff44a8730993" providerId="LiveId" clId="{FB131D46-43E3-4CE4-8C04-641E5716C471}" dt="2019-01-28T15:11:40.999" v="1821" actId="1076"/>
          <ac:spMkLst>
            <pc:docMk/>
            <pc:sldMk cId="2269047350" sldId="407"/>
            <ac:spMk id="3" creationId="{23249B9F-2857-46D3-9189-B61A8A48A4E5}"/>
          </ac:spMkLst>
        </pc:spChg>
      </pc:sldChg>
      <pc:sldChg chg="modSp add">
        <pc:chgData name="Kathy Moczerniak" userId="482eff44a8730993" providerId="LiveId" clId="{FB131D46-43E3-4CE4-8C04-641E5716C471}" dt="2019-01-28T15:20:39.217" v="1846" actId="20577"/>
        <pc:sldMkLst>
          <pc:docMk/>
          <pc:sldMk cId="3663298290" sldId="408"/>
        </pc:sldMkLst>
        <pc:spChg chg="mod">
          <ac:chgData name="Kathy Moczerniak" userId="482eff44a8730993" providerId="LiveId" clId="{FB131D46-43E3-4CE4-8C04-641E5716C471}" dt="2019-01-28T15:20:39.217" v="1846" actId="20577"/>
          <ac:spMkLst>
            <pc:docMk/>
            <pc:sldMk cId="3663298290" sldId="408"/>
            <ac:spMk id="2" creationId="{A2783119-85FE-42D5-AD73-30B51624BB41}"/>
          </ac:spMkLst>
        </pc:spChg>
        <pc:spChg chg="mod">
          <ac:chgData name="Kathy Moczerniak" userId="482eff44a8730993" providerId="LiveId" clId="{FB131D46-43E3-4CE4-8C04-641E5716C471}" dt="2019-01-28T15:15:31.620" v="1832"/>
          <ac:spMkLst>
            <pc:docMk/>
            <pc:sldMk cId="3663298290" sldId="408"/>
            <ac:spMk id="3" creationId="{745175BC-26AB-413D-B6EC-DFF87C4BEDFA}"/>
          </ac:spMkLst>
        </pc:spChg>
      </pc:sldChg>
      <pc:sldChg chg="modSp add">
        <pc:chgData name="Kathy Moczerniak" userId="482eff44a8730993" providerId="LiveId" clId="{FB131D46-43E3-4CE4-8C04-641E5716C471}" dt="2019-01-28T15:22:37.925" v="1877" actId="20577"/>
        <pc:sldMkLst>
          <pc:docMk/>
          <pc:sldMk cId="486213633" sldId="409"/>
        </pc:sldMkLst>
        <pc:spChg chg="mod">
          <ac:chgData name="Kathy Moczerniak" userId="482eff44a8730993" providerId="LiveId" clId="{FB131D46-43E3-4CE4-8C04-641E5716C471}" dt="2019-01-28T15:22:10.103" v="1873" actId="404"/>
          <ac:spMkLst>
            <pc:docMk/>
            <pc:sldMk cId="486213633" sldId="409"/>
            <ac:spMk id="2" creationId="{5CDCBD0C-58C1-4FF5-B470-7B709EF2BECB}"/>
          </ac:spMkLst>
        </pc:spChg>
        <pc:spChg chg="mod">
          <ac:chgData name="Kathy Moczerniak" userId="482eff44a8730993" providerId="LiveId" clId="{FB131D46-43E3-4CE4-8C04-641E5716C471}" dt="2019-01-28T15:22:37.925" v="1877" actId="20577"/>
          <ac:spMkLst>
            <pc:docMk/>
            <pc:sldMk cId="486213633" sldId="409"/>
            <ac:spMk id="3" creationId="{17D1BF76-3322-4792-A37F-42F476127AD2}"/>
          </ac:spMkLst>
        </pc:spChg>
      </pc:sldChg>
      <pc:sldChg chg="modSp add">
        <pc:chgData name="Kathy Moczerniak" userId="482eff44a8730993" providerId="LiveId" clId="{FB131D46-43E3-4CE4-8C04-641E5716C471}" dt="2019-01-28T15:25:36.375" v="1924" actId="20577"/>
        <pc:sldMkLst>
          <pc:docMk/>
          <pc:sldMk cId="3421816203" sldId="410"/>
        </pc:sldMkLst>
        <pc:spChg chg="mod">
          <ac:chgData name="Kathy Moczerniak" userId="482eff44a8730993" providerId="LiveId" clId="{FB131D46-43E3-4CE4-8C04-641E5716C471}" dt="2019-01-28T15:25:36.375" v="1924" actId="20577"/>
          <ac:spMkLst>
            <pc:docMk/>
            <pc:sldMk cId="3421816203" sldId="410"/>
            <ac:spMk id="2" creationId="{404C77D3-7AE4-43A0-984C-E23C84CDACA8}"/>
          </ac:spMkLst>
        </pc:spChg>
        <pc:spChg chg="mod">
          <ac:chgData name="Kathy Moczerniak" userId="482eff44a8730993" providerId="LiveId" clId="{FB131D46-43E3-4CE4-8C04-641E5716C471}" dt="2019-01-28T15:25:26.107" v="1922" actId="948"/>
          <ac:spMkLst>
            <pc:docMk/>
            <pc:sldMk cId="3421816203" sldId="410"/>
            <ac:spMk id="3" creationId="{8E5D6DE1-A275-4144-AF2C-2B1F04613C27}"/>
          </ac:spMkLst>
        </pc:spChg>
      </pc:sldChg>
      <pc:sldChg chg="modSp add">
        <pc:chgData name="Kathy Moczerniak" userId="482eff44a8730993" providerId="LiveId" clId="{FB131D46-43E3-4CE4-8C04-641E5716C471}" dt="2019-02-05T14:49:18.369" v="2670"/>
        <pc:sldMkLst>
          <pc:docMk/>
          <pc:sldMk cId="153194238" sldId="411"/>
        </pc:sldMkLst>
        <pc:spChg chg="mod">
          <ac:chgData name="Kathy Moczerniak" userId="482eff44a8730993" providerId="LiveId" clId="{FB131D46-43E3-4CE4-8C04-641E5716C471}" dt="2019-01-28T15:30:27.166" v="1984" actId="404"/>
          <ac:spMkLst>
            <pc:docMk/>
            <pc:sldMk cId="153194238" sldId="411"/>
            <ac:spMk id="2" creationId="{ADC400D5-2074-40B0-A8DA-B562C3C39077}"/>
          </ac:spMkLst>
        </pc:spChg>
        <pc:spChg chg="mod">
          <ac:chgData name="Kathy Moczerniak" userId="482eff44a8730993" providerId="LiveId" clId="{FB131D46-43E3-4CE4-8C04-641E5716C471}" dt="2019-02-05T14:49:18.369" v="2670"/>
          <ac:spMkLst>
            <pc:docMk/>
            <pc:sldMk cId="153194238" sldId="411"/>
            <ac:spMk id="3" creationId="{D3FB5627-8A73-4597-A84A-5A8ECAC6F06E}"/>
          </ac:spMkLst>
        </pc:spChg>
      </pc:sldChg>
      <pc:sldChg chg="modSp add">
        <pc:chgData name="Kathy Moczerniak" userId="482eff44a8730993" providerId="LiveId" clId="{FB131D46-43E3-4CE4-8C04-641E5716C471}" dt="2019-01-28T15:35:00.976" v="2029" actId="20577"/>
        <pc:sldMkLst>
          <pc:docMk/>
          <pc:sldMk cId="3783436059" sldId="412"/>
        </pc:sldMkLst>
        <pc:spChg chg="mod">
          <ac:chgData name="Kathy Moczerniak" userId="482eff44a8730993" providerId="LiveId" clId="{FB131D46-43E3-4CE4-8C04-641E5716C471}" dt="2019-01-28T15:33:49.990" v="2020" actId="404"/>
          <ac:spMkLst>
            <pc:docMk/>
            <pc:sldMk cId="3783436059" sldId="412"/>
            <ac:spMk id="2" creationId="{DE999F21-6942-490E-9223-33E4DC224213}"/>
          </ac:spMkLst>
        </pc:spChg>
        <pc:spChg chg="mod">
          <ac:chgData name="Kathy Moczerniak" userId="482eff44a8730993" providerId="LiveId" clId="{FB131D46-43E3-4CE4-8C04-641E5716C471}" dt="2019-01-28T15:35:00.976" v="2029" actId="20577"/>
          <ac:spMkLst>
            <pc:docMk/>
            <pc:sldMk cId="3783436059" sldId="412"/>
            <ac:spMk id="3" creationId="{0C338395-7FFB-4DA5-8D12-787616DAA792}"/>
          </ac:spMkLst>
        </pc:spChg>
      </pc:sldChg>
      <pc:sldChg chg="modSp add">
        <pc:chgData name="Kathy Moczerniak" userId="482eff44a8730993" providerId="LiveId" clId="{FB131D46-43E3-4CE4-8C04-641E5716C471}" dt="2019-02-05T14:49:48.229" v="2681" actId="20577"/>
        <pc:sldMkLst>
          <pc:docMk/>
          <pc:sldMk cId="449426012" sldId="413"/>
        </pc:sldMkLst>
        <pc:spChg chg="mod">
          <ac:chgData name="Kathy Moczerniak" userId="482eff44a8730993" providerId="LiveId" clId="{FB131D46-43E3-4CE4-8C04-641E5716C471}" dt="2019-01-28T15:46:48.196" v="2148" actId="404"/>
          <ac:spMkLst>
            <pc:docMk/>
            <pc:sldMk cId="449426012" sldId="413"/>
            <ac:spMk id="2" creationId="{7440A017-7189-43BB-8F97-61B380C9F074}"/>
          </ac:spMkLst>
        </pc:spChg>
        <pc:spChg chg="mod">
          <ac:chgData name="Kathy Moczerniak" userId="482eff44a8730993" providerId="LiveId" clId="{FB131D46-43E3-4CE4-8C04-641E5716C471}" dt="2019-02-05T14:49:48.229" v="2681" actId="20577"/>
          <ac:spMkLst>
            <pc:docMk/>
            <pc:sldMk cId="449426012" sldId="413"/>
            <ac:spMk id="3" creationId="{5A4FD086-2E66-4656-B4A9-90A95C57F91B}"/>
          </ac:spMkLst>
        </pc:spChg>
      </pc:sldChg>
      <pc:sldChg chg="modSp add">
        <pc:chgData name="Kathy Moczerniak" userId="482eff44a8730993" providerId="LiveId" clId="{FB131D46-43E3-4CE4-8C04-641E5716C471}" dt="2019-02-05T14:50:21.385" v="2687"/>
        <pc:sldMkLst>
          <pc:docMk/>
          <pc:sldMk cId="2319884363" sldId="414"/>
        </pc:sldMkLst>
        <pc:spChg chg="mod">
          <ac:chgData name="Kathy Moczerniak" userId="482eff44a8730993" providerId="LiveId" clId="{FB131D46-43E3-4CE4-8C04-641E5716C471}" dt="2019-01-28T15:56:32.575" v="2239" actId="404"/>
          <ac:spMkLst>
            <pc:docMk/>
            <pc:sldMk cId="2319884363" sldId="414"/>
            <ac:spMk id="2" creationId="{EB30C63D-C541-4458-B4D8-F14067B3FCA9}"/>
          </ac:spMkLst>
        </pc:spChg>
        <pc:spChg chg="mod">
          <ac:chgData name="Kathy Moczerniak" userId="482eff44a8730993" providerId="LiveId" clId="{FB131D46-43E3-4CE4-8C04-641E5716C471}" dt="2019-02-05T14:50:21.385" v="2687"/>
          <ac:spMkLst>
            <pc:docMk/>
            <pc:sldMk cId="2319884363" sldId="414"/>
            <ac:spMk id="3" creationId="{2E216045-1B69-4C4C-979F-275A34178577}"/>
          </ac:spMkLst>
        </pc:spChg>
      </pc:sldChg>
      <pc:sldChg chg="modSp add">
        <pc:chgData name="Kathy Moczerniak" userId="482eff44a8730993" providerId="LiveId" clId="{FB131D46-43E3-4CE4-8C04-641E5716C471}" dt="2019-02-05T14:51:57.458" v="2694"/>
        <pc:sldMkLst>
          <pc:docMk/>
          <pc:sldMk cId="1630539438" sldId="415"/>
        </pc:sldMkLst>
        <pc:spChg chg="mod">
          <ac:chgData name="Kathy Moczerniak" userId="482eff44a8730993" providerId="LiveId" clId="{FB131D46-43E3-4CE4-8C04-641E5716C471}" dt="2019-01-28T15:59:07.056" v="2277" actId="404"/>
          <ac:spMkLst>
            <pc:docMk/>
            <pc:sldMk cId="1630539438" sldId="415"/>
            <ac:spMk id="2" creationId="{45078DC1-6704-4EAC-A9E8-2AEEF66371AB}"/>
          </ac:spMkLst>
        </pc:spChg>
        <pc:spChg chg="mod">
          <ac:chgData name="Kathy Moczerniak" userId="482eff44a8730993" providerId="LiveId" clId="{FB131D46-43E3-4CE4-8C04-641E5716C471}" dt="2019-02-05T14:51:57.458" v="2694"/>
          <ac:spMkLst>
            <pc:docMk/>
            <pc:sldMk cId="1630539438" sldId="415"/>
            <ac:spMk id="3" creationId="{31523CB7-20C6-4682-B9BF-25808401FD9F}"/>
          </ac:spMkLst>
        </pc:spChg>
      </pc:sldChg>
      <pc:sldChg chg="modSp add">
        <pc:chgData name="Kathy Moczerniak" userId="482eff44a8730993" providerId="LiveId" clId="{FB131D46-43E3-4CE4-8C04-641E5716C471}" dt="2019-01-28T16:01:43.197" v="2346" actId="404"/>
        <pc:sldMkLst>
          <pc:docMk/>
          <pc:sldMk cId="3509153695" sldId="416"/>
        </pc:sldMkLst>
        <pc:spChg chg="mod">
          <ac:chgData name="Kathy Moczerniak" userId="482eff44a8730993" providerId="LiveId" clId="{FB131D46-43E3-4CE4-8C04-641E5716C471}" dt="2019-01-28T16:01:43.197" v="2346" actId="404"/>
          <ac:spMkLst>
            <pc:docMk/>
            <pc:sldMk cId="3509153695" sldId="416"/>
            <ac:spMk id="2" creationId="{8D781D26-60A1-4C93-A768-102CCA6B2A7B}"/>
          </ac:spMkLst>
        </pc:spChg>
        <pc:spChg chg="mod">
          <ac:chgData name="Kathy Moczerniak" userId="482eff44a8730993" providerId="LiveId" clId="{FB131D46-43E3-4CE4-8C04-641E5716C471}" dt="2019-01-28T16:01:13.871" v="2342" actId="27636"/>
          <ac:spMkLst>
            <pc:docMk/>
            <pc:sldMk cId="3509153695" sldId="416"/>
            <ac:spMk id="3" creationId="{6C2DC35E-4DA9-408B-AC0E-87BFE99B2DD2}"/>
          </ac:spMkLst>
        </pc:spChg>
      </pc:sldChg>
      <pc:sldChg chg="modSp add">
        <pc:chgData name="Kathy Moczerniak" userId="482eff44a8730993" providerId="LiveId" clId="{FB131D46-43E3-4CE4-8C04-641E5716C471}" dt="2019-01-28T16:03:59.341" v="2423" actId="1076"/>
        <pc:sldMkLst>
          <pc:docMk/>
          <pc:sldMk cId="2439459966" sldId="417"/>
        </pc:sldMkLst>
        <pc:spChg chg="mod">
          <ac:chgData name="Kathy Moczerniak" userId="482eff44a8730993" providerId="LiveId" clId="{FB131D46-43E3-4CE4-8C04-641E5716C471}" dt="2019-01-28T16:03:24.798" v="2409" actId="404"/>
          <ac:spMkLst>
            <pc:docMk/>
            <pc:sldMk cId="2439459966" sldId="417"/>
            <ac:spMk id="2" creationId="{D37DFDF1-3168-47FB-ACF0-37F6C08A173E}"/>
          </ac:spMkLst>
        </pc:spChg>
        <pc:spChg chg="mod">
          <ac:chgData name="Kathy Moczerniak" userId="482eff44a8730993" providerId="LiveId" clId="{FB131D46-43E3-4CE4-8C04-641E5716C471}" dt="2019-01-28T16:03:59.341" v="2423" actId="1076"/>
          <ac:spMkLst>
            <pc:docMk/>
            <pc:sldMk cId="2439459966" sldId="417"/>
            <ac:spMk id="3" creationId="{B769877D-707F-4BAF-BD04-EDC99701A26E}"/>
          </ac:spMkLst>
        </pc:spChg>
      </pc:sldChg>
      <pc:sldChg chg="modSp add">
        <pc:chgData name="Kathy Moczerniak" userId="482eff44a8730993" providerId="LiveId" clId="{FB131D46-43E3-4CE4-8C04-641E5716C471}" dt="2019-01-28T16:07:48.183" v="2496" actId="1076"/>
        <pc:sldMkLst>
          <pc:docMk/>
          <pc:sldMk cId="1037231082" sldId="418"/>
        </pc:sldMkLst>
        <pc:spChg chg="mod">
          <ac:chgData name="Kathy Moczerniak" userId="482eff44a8730993" providerId="LiveId" clId="{FB131D46-43E3-4CE4-8C04-641E5716C471}" dt="2019-01-28T16:07:17.179" v="2486" actId="404"/>
          <ac:spMkLst>
            <pc:docMk/>
            <pc:sldMk cId="1037231082" sldId="418"/>
            <ac:spMk id="2" creationId="{FBF7E854-77A1-4270-A717-0F3466CBC0D4}"/>
          </ac:spMkLst>
        </pc:spChg>
        <pc:spChg chg="mod">
          <ac:chgData name="Kathy Moczerniak" userId="482eff44a8730993" providerId="LiveId" clId="{FB131D46-43E3-4CE4-8C04-641E5716C471}" dt="2019-01-28T16:07:48.183" v="2496" actId="1076"/>
          <ac:spMkLst>
            <pc:docMk/>
            <pc:sldMk cId="1037231082" sldId="418"/>
            <ac:spMk id="3" creationId="{5480F385-708B-4937-B182-95C7B43A7CA2}"/>
          </ac:spMkLst>
        </pc:spChg>
      </pc:sldChg>
      <pc:sldChg chg="modSp add">
        <pc:chgData name="Kathy Moczerniak" userId="482eff44a8730993" providerId="LiveId" clId="{FB131D46-43E3-4CE4-8C04-641E5716C471}" dt="2019-01-28T16:09:32.255" v="2532" actId="947"/>
        <pc:sldMkLst>
          <pc:docMk/>
          <pc:sldMk cId="1978232735" sldId="419"/>
        </pc:sldMkLst>
        <pc:spChg chg="mod">
          <ac:chgData name="Kathy Moczerniak" userId="482eff44a8730993" providerId="LiveId" clId="{FB131D46-43E3-4CE4-8C04-641E5716C471}" dt="2019-01-28T16:09:02.265" v="2522" actId="404"/>
          <ac:spMkLst>
            <pc:docMk/>
            <pc:sldMk cId="1978232735" sldId="419"/>
            <ac:spMk id="2" creationId="{83008606-9714-476B-A593-F8CC55DA977D}"/>
          </ac:spMkLst>
        </pc:spChg>
        <pc:spChg chg="mod">
          <ac:chgData name="Kathy Moczerniak" userId="482eff44a8730993" providerId="LiveId" clId="{FB131D46-43E3-4CE4-8C04-641E5716C471}" dt="2019-01-28T16:09:32.255" v="2532" actId="947"/>
          <ac:spMkLst>
            <pc:docMk/>
            <pc:sldMk cId="1978232735" sldId="419"/>
            <ac:spMk id="3" creationId="{3A7C3ECE-E5DA-4685-A287-50C88234C78C}"/>
          </ac:spMkLst>
        </pc:spChg>
      </pc:sldChg>
      <pc:sldChg chg="modSp add">
        <pc:chgData name="Kathy Moczerniak" userId="482eff44a8730993" providerId="LiveId" clId="{FB131D46-43E3-4CE4-8C04-641E5716C471}" dt="2019-01-28T16:11:34.481" v="2560"/>
        <pc:sldMkLst>
          <pc:docMk/>
          <pc:sldMk cId="894887308" sldId="420"/>
        </pc:sldMkLst>
        <pc:spChg chg="mod">
          <ac:chgData name="Kathy Moczerniak" userId="482eff44a8730993" providerId="LiveId" clId="{FB131D46-43E3-4CE4-8C04-641E5716C471}" dt="2019-01-28T16:11:22.561" v="2558" actId="404"/>
          <ac:spMkLst>
            <pc:docMk/>
            <pc:sldMk cId="894887308" sldId="420"/>
            <ac:spMk id="2" creationId="{41D23271-8D5C-45C9-B0F3-E2FC3512E53B}"/>
          </ac:spMkLst>
        </pc:spChg>
        <pc:spChg chg="mod">
          <ac:chgData name="Kathy Moczerniak" userId="482eff44a8730993" providerId="LiveId" clId="{FB131D46-43E3-4CE4-8C04-641E5716C471}" dt="2019-01-28T16:11:34.481" v="2560"/>
          <ac:spMkLst>
            <pc:docMk/>
            <pc:sldMk cId="894887308" sldId="420"/>
            <ac:spMk id="3" creationId="{B68B6B8B-1A84-4A71-AD4E-59AFD88BF3A6}"/>
          </ac:spMkLst>
        </pc:spChg>
      </pc:sldChg>
      <pc:sldChg chg="modSp add">
        <pc:chgData name="Kathy Moczerniak" userId="482eff44a8730993" providerId="LiveId" clId="{FB131D46-43E3-4CE4-8C04-641E5716C471}" dt="2019-01-28T16:12:25.703" v="2581" actId="27636"/>
        <pc:sldMkLst>
          <pc:docMk/>
          <pc:sldMk cId="2789455379" sldId="421"/>
        </pc:sldMkLst>
        <pc:spChg chg="mod">
          <ac:chgData name="Kathy Moczerniak" userId="482eff44a8730993" providerId="LiveId" clId="{FB131D46-43E3-4CE4-8C04-641E5716C471}" dt="2019-01-28T16:12:22.016" v="2579" actId="404"/>
          <ac:spMkLst>
            <pc:docMk/>
            <pc:sldMk cId="2789455379" sldId="421"/>
            <ac:spMk id="2" creationId="{75BBF20F-A7C6-4E00-A311-BECCE1F21326}"/>
          </ac:spMkLst>
        </pc:spChg>
        <pc:spChg chg="mod">
          <ac:chgData name="Kathy Moczerniak" userId="482eff44a8730993" providerId="LiveId" clId="{FB131D46-43E3-4CE4-8C04-641E5716C471}" dt="2019-01-28T16:12:25.703" v="2581" actId="27636"/>
          <ac:spMkLst>
            <pc:docMk/>
            <pc:sldMk cId="2789455379" sldId="421"/>
            <ac:spMk id="3" creationId="{EE436BEA-81A2-47D7-B4B0-1E8D9A13E2EE}"/>
          </ac:spMkLst>
        </pc:spChg>
      </pc:sldChg>
      <pc:sldChg chg="modSp add">
        <pc:chgData name="Kathy Moczerniak" userId="482eff44a8730993" providerId="LiveId" clId="{FB131D46-43E3-4CE4-8C04-641E5716C471}" dt="2019-01-28T16:17:17.760" v="2642" actId="947"/>
        <pc:sldMkLst>
          <pc:docMk/>
          <pc:sldMk cId="965573833" sldId="422"/>
        </pc:sldMkLst>
        <pc:spChg chg="mod">
          <ac:chgData name="Kathy Moczerniak" userId="482eff44a8730993" providerId="LiveId" clId="{FB131D46-43E3-4CE4-8C04-641E5716C471}" dt="2019-01-28T16:16:51.036" v="2636" actId="404"/>
          <ac:spMkLst>
            <pc:docMk/>
            <pc:sldMk cId="965573833" sldId="422"/>
            <ac:spMk id="2" creationId="{10493D96-4113-4050-9483-98B741852960}"/>
          </ac:spMkLst>
        </pc:spChg>
        <pc:spChg chg="mod">
          <ac:chgData name="Kathy Moczerniak" userId="482eff44a8730993" providerId="LiveId" clId="{FB131D46-43E3-4CE4-8C04-641E5716C471}" dt="2019-01-28T16:17:17.760" v="2642" actId="947"/>
          <ac:spMkLst>
            <pc:docMk/>
            <pc:sldMk cId="965573833" sldId="422"/>
            <ac:spMk id="3" creationId="{56956399-D802-4244-82B4-E18098C9E156}"/>
          </ac:spMkLst>
        </pc:spChg>
      </pc:sldChg>
      <pc:sldChg chg="modSp add">
        <pc:chgData name="Kathy Moczerniak" userId="482eff44a8730993" providerId="LiveId" clId="{FB131D46-43E3-4CE4-8C04-641E5716C471}" dt="2019-01-28T16:17:28.562" v="2643" actId="255"/>
        <pc:sldMkLst>
          <pc:docMk/>
          <pc:sldMk cId="3709004650" sldId="423"/>
        </pc:sldMkLst>
        <pc:spChg chg="mod">
          <ac:chgData name="Kathy Moczerniak" userId="482eff44a8730993" providerId="LiveId" clId="{FB131D46-43E3-4CE4-8C04-641E5716C471}" dt="2019-01-28T16:17:02.966" v="2640" actId="404"/>
          <ac:spMkLst>
            <pc:docMk/>
            <pc:sldMk cId="3709004650" sldId="423"/>
            <ac:spMk id="2" creationId="{DD22289F-76C9-4464-B54D-8FEB3EC6C44D}"/>
          </ac:spMkLst>
        </pc:spChg>
        <pc:spChg chg="mod">
          <ac:chgData name="Kathy Moczerniak" userId="482eff44a8730993" providerId="LiveId" clId="{FB131D46-43E3-4CE4-8C04-641E5716C471}" dt="2019-01-28T16:17:28.562" v="2643" actId="255"/>
          <ac:spMkLst>
            <pc:docMk/>
            <pc:sldMk cId="3709004650" sldId="423"/>
            <ac:spMk id="3" creationId="{A3194CE5-77C8-4913-9C6E-EDC572262512}"/>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B91A4D-152B-43B0-AA33-19C09A97DAE8}" type="datetimeFigureOut">
              <a:rPr lang="en-US" smtClean="0"/>
              <a:t>3/28/2019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D2B832-D4A5-4E00-87F9-2758F6ED92FD}" type="slidenum">
              <a:rPr lang="en-US" smtClean="0"/>
              <a:t>‹#›</a:t>
            </a:fld>
            <a:endParaRPr lang="en-US" dirty="0"/>
          </a:p>
        </p:txBody>
      </p:sp>
    </p:spTree>
    <p:extLst>
      <p:ext uri="{BB962C8B-B14F-4D97-AF65-F5344CB8AC3E}">
        <p14:creationId xmlns:p14="http://schemas.microsoft.com/office/powerpoint/2010/main" val="3995349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B91A4D-152B-43B0-AA33-19C09A97DAE8}" type="datetimeFigureOut">
              <a:rPr lang="en-US" smtClean="0"/>
              <a:t>3/28/2019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D2B832-D4A5-4E00-87F9-2758F6ED92FD}" type="slidenum">
              <a:rPr lang="en-US" smtClean="0"/>
              <a:t>‹#›</a:t>
            </a:fld>
            <a:endParaRPr lang="en-US" dirty="0"/>
          </a:p>
        </p:txBody>
      </p:sp>
    </p:spTree>
    <p:extLst>
      <p:ext uri="{BB962C8B-B14F-4D97-AF65-F5344CB8AC3E}">
        <p14:creationId xmlns:p14="http://schemas.microsoft.com/office/powerpoint/2010/main" val="491448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B91A4D-152B-43B0-AA33-19C09A97DAE8}" type="datetimeFigureOut">
              <a:rPr lang="en-US" smtClean="0"/>
              <a:t>3/28/2019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D2B832-D4A5-4E00-87F9-2758F6ED92FD}" type="slidenum">
              <a:rPr lang="en-US" smtClean="0"/>
              <a:t>‹#›</a:t>
            </a:fld>
            <a:endParaRPr lang="en-US" dirty="0"/>
          </a:p>
        </p:txBody>
      </p:sp>
    </p:spTree>
    <p:extLst>
      <p:ext uri="{BB962C8B-B14F-4D97-AF65-F5344CB8AC3E}">
        <p14:creationId xmlns:p14="http://schemas.microsoft.com/office/powerpoint/2010/main" val="1853010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B91A4D-152B-43B0-AA33-19C09A97DAE8}" type="datetimeFigureOut">
              <a:rPr lang="en-US" smtClean="0"/>
              <a:t>3/28/2019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D2B832-D4A5-4E00-87F9-2758F6ED92FD}" type="slidenum">
              <a:rPr lang="en-US" smtClean="0"/>
              <a:t>‹#›</a:t>
            </a:fld>
            <a:endParaRPr lang="en-US" dirty="0"/>
          </a:p>
        </p:txBody>
      </p:sp>
    </p:spTree>
    <p:extLst>
      <p:ext uri="{BB962C8B-B14F-4D97-AF65-F5344CB8AC3E}">
        <p14:creationId xmlns:p14="http://schemas.microsoft.com/office/powerpoint/2010/main" val="3910325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B91A4D-152B-43B0-AA33-19C09A97DAE8}" type="datetimeFigureOut">
              <a:rPr lang="en-US" smtClean="0"/>
              <a:t>3/28/2019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D2B832-D4A5-4E00-87F9-2758F6ED92FD}" type="slidenum">
              <a:rPr lang="en-US" smtClean="0"/>
              <a:t>‹#›</a:t>
            </a:fld>
            <a:endParaRPr lang="en-US" dirty="0"/>
          </a:p>
        </p:txBody>
      </p:sp>
    </p:spTree>
    <p:extLst>
      <p:ext uri="{BB962C8B-B14F-4D97-AF65-F5344CB8AC3E}">
        <p14:creationId xmlns:p14="http://schemas.microsoft.com/office/powerpoint/2010/main" val="342439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8B91A4D-152B-43B0-AA33-19C09A97DAE8}" type="datetimeFigureOut">
              <a:rPr lang="en-US" smtClean="0"/>
              <a:t>3/28/2019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D2B832-D4A5-4E00-87F9-2758F6ED92FD}" type="slidenum">
              <a:rPr lang="en-US" smtClean="0"/>
              <a:t>‹#›</a:t>
            </a:fld>
            <a:endParaRPr lang="en-US" dirty="0"/>
          </a:p>
        </p:txBody>
      </p:sp>
    </p:spTree>
    <p:extLst>
      <p:ext uri="{BB962C8B-B14F-4D97-AF65-F5344CB8AC3E}">
        <p14:creationId xmlns:p14="http://schemas.microsoft.com/office/powerpoint/2010/main" val="3608541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B91A4D-152B-43B0-AA33-19C09A97DAE8}" type="datetimeFigureOut">
              <a:rPr lang="en-US" smtClean="0"/>
              <a:t>3/28/2019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CD2B832-D4A5-4E00-87F9-2758F6ED92FD}" type="slidenum">
              <a:rPr lang="en-US" smtClean="0"/>
              <a:t>‹#›</a:t>
            </a:fld>
            <a:endParaRPr lang="en-US" dirty="0"/>
          </a:p>
        </p:txBody>
      </p:sp>
    </p:spTree>
    <p:extLst>
      <p:ext uri="{BB962C8B-B14F-4D97-AF65-F5344CB8AC3E}">
        <p14:creationId xmlns:p14="http://schemas.microsoft.com/office/powerpoint/2010/main" val="4035859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B91A4D-152B-43B0-AA33-19C09A97DAE8}" type="datetimeFigureOut">
              <a:rPr lang="en-US" smtClean="0"/>
              <a:t>3/28/2019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CD2B832-D4A5-4E00-87F9-2758F6ED92FD}" type="slidenum">
              <a:rPr lang="en-US" smtClean="0"/>
              <a:t>‹#›</a:t>
            </a:fld>
            <a:endParaRPr lang="en-US" dirty="0"/>
          </a:p>
        </p:txBody>
      </p:sp>
    </p:spTree>
    <p:extLst>
      <p:ext uri="{BB962C8B-B14F-4D97-AF65-F5344CB8AC3E}">
        <p14:creationId xmlns:p14="http://schemas.microsoft.com/office/powerpoint/2010/main" val="4016051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B91A4D-152B-43B0-AA33-19C09A97DAE8}" type="datetimeFigureOut">
              <a:rPr lang="en-US" smtClean="0"/>
              <a:t>3/28/2019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CD2B832-D4A5-4E00-87F9-2758F6ED92FD}" type="slidenum">
              <a:rPr lang="en-US" smtClean="0"/>
              <a:t>‹#›</a:t>
            </a:fld>
            <a:endParaRPr lang="en-US" dirty="0"/>
          </a:p>
        </p:txBody>
      </p:sp>
    </p:spTree>
    <p:extLst>
      <p:ext uri="{BB962C8B-B14F-4D97-AF65-F5344CB8AC3E}">
        <p14:creationId xmlns:p14="http://schemas.microsoft.com/office/powerpoint/2010/main" val="2577689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B91A4D-152B-43B0-AA33-19C09A97DAE8}" type="datetimeFigureOut">
              <a:rPr lang="en-US" smtClean="0"/>
              <a:t>3/28/2019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D2B832-D4A5-4E00-87F9-2758F6ED92FD}" type="slidenum">
              <a:rPr lang="en-US" smtClean="0"/>
              <a:t>‹#›</a:t>
            </a:fld>
            <a:endParaRPr lang="en-US" dirty="0"/>
          </a:p>
        </p:txBody>
      </p:sp>
    </p:spTree>
    <p:extLst>
      <p:ext uri="{BB962C8B-B14F-4D97-AF65-F5344CB8AC3E}">
        <p14:creationId xmlns:p14="http://schemas.microsoft.com/office/powerpoint/2010/main" val="1234396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B91A4D-152B-43B0-AA33-19C09A97DAE8}" type="datetimeFigureOut">
              <a:rPr lang="en-US" smtClean="0"/>
              <a:t>3/28/2019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D2B832-D4A5-4E00-87F9-2758F6ED92FD}" type="slidenum">
              <a:rPr lang="en-US" smtClean="0"/>
              <a:t>‹#›</a:t>
            </a:fld>
            <a:endParaRPr lang="en-US" dirty="0"/>
          </a:p>
        </p:txBody>
      </p:sp>
    </p:spTree>
    <p:extLst>
      <p:ext uri="{BB962C8B-B14F-4D97-AF65-F5344CB8AC3E}">
        <p14:creationId xmlns:p14="http://schemas.microsoft.com/office/powerpoint/2010/main" val="3525444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B91A4D-152B-43B0-AA33-19C09A97DAE8}" type="datetimeFigureOut">
              <a:rPr lang="en-US" smtClean="0"/>
              <a:t>3/28/2019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D2B832-D4A5-4E00-87F9-2758F6ED92FD}" type="slidenum">
              <a:rPr lang="en-US" smtClean="0"/>
              <a:t>‹#›</a:t>
            </a:fld>
            <a:endParaRPr lang="en-US" dirty="0"/>
          </a:p>
        </p:txBody>
      </p:sp>
    </p:spTree>
    <p:extLst>
      <p:ext uri="{BB962C8B-B14F-4D97-AF65-F5344CB8AC3E}">
        <p14:creationId xmlns:p14="http://schemas.microsoft.com/office/powerpoint/2010/main" val="36504488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4400" b="1" i="0" kern="1200" cap="all" baseline="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CB47B4-C7F7-4ED8-B764-03E521A64F92}"/>
              </a:ext>
            </a:extLst>
          </p:cNvPr>
          <p:cNvSpPr>
            <a:spLocks noGrp="1"/>
          </p:cNvSpPr>
          <p:nvPr>
            <p:ph type="ctrTitle"/>
          </p:nvPr>
        </p:nvSpPr>
        <p:spPr>
          <a:xfrm>
            <a:off x="0" y="1334736"/>
            <a:ext cx="4382911" cy="2387600"/>
          </a:xfrm>
        </p:spPr>
        <p:txBody>
          <a:bodyPr>
            <a:normAutofit/>
          </a:bodyPr>
          <a:lstStyle/>
          <a:p>
            <a:r>
              <a:rPr lang="en-US" sz="4000" b="0" cap="none" dirty="0"/>
              <a:t>Chapter 6: Ventilator Initiation  </a:t>
            </a:r>
          </a:p>
        </p:txBody>
      </p:sp>
    </p:spTree>
    <p:extLst>
      <p:ext uri="{BB962C8B-B14F-4D97-AF65-F5344CB8AC3E}">
        <p14:creationId xmlns:p14="http://schemas.microsoft.com/office/powerpoint/2010/main" val="2700354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5CA358-5EFE-4C36-87E0-617B6B821D6C}"/>
              </a:ext>
            </a:extLst>
          </p:cNvPr>
          <p:cNvSpPr>
            <a:spLocks noGrp="1"/>
          </p:cNvSpPr>
          <p:nvPr>
            <p:ph type="title"/>
          </p:nvPr>
        </p:nvSpPr>
        <p:spPr/>
        <p:txBody>
          <a:bodyPr>
            <a:normAutofit/>
          </a:bodyPr>
          <a:lstStyle/>
          <a:p>
            <a:r>
              <a:rPr lang="en-US" sz="4000" b="0" cap="none" dirty="0"/>
              <a:t>Goals of Mechanical Ventilation </a:t>
            </a:r>
          </a:p>
        </p:txBody>
      </p:sp>
      <p:sp>
        <p:nvSpPr>
          <p:cNvPr id="3" name="Content Placeholder 2">
            <a:extLst>
              <a:ext uri="{FF2B5EF4-FFF2-40B4-BE49-F238E27FC236}">
                <a16:creationId xmlns:a16="http://schemas.microsoft.com/office/drawing/2014/main" xmlns="" id="{00BE6D80-E360-4A79-BDB7-830ED8423FBF}"/>
              </a:ext>
            </a:extLst>
          </p:cNvPr>
          <p:cNvSpPr>
            <a:spLocks noGrp="1"/>
          </p:cNvSpPr>
          <p:nvPr>
            <p:ph idx="1"/>
          </p:nvPr>
        </p:nvSpPr>
        <p:spPr>
          <a:xfrm>
            <a:off x="628650" y="1904647"/>
            <a:ext cx="7886700" cy="4351338"/>
          </a:xfrm>
        </p:spPr>
        <p:txBody>
          <a:bodyPr/>
          <a:lstStyle/>
          <a:p>
            <a:r>
              <a:rPr lang="en-US" dirty="0"/>
              <a:t>Normalize alveolar ventilation and PaCO</a:t>
            </a:r>
            <a:r>
              <a:rPr lang="en-US" baseline="-25000" dirty="0"/>
              <a:t>2</a:t>
            </a:r>
          </a:p>
          <a:p>
            <a:r>
              <a:rPr lang="en-US" dirty="0"/>
              <a:t>Provide adequate alveolar ventilation</a:t>
            </a:r>
          </a:p>
          <a:p>
            <a:r>
              <a:rPr lang="en-US" dirty="0"/>
              <a:t>Ensure adequate tissue oxygenation</a:t>
            </a:r>
          </a:p>
          <a:p>
            <a:r>
              <a:rPr lang="en-US" dirty="0"/>
              <a:t>Restore and maintain acid-base homeostasis</a:t>
            </a:r>
          </a:p>
          <a:p>
            <a:r>
              <a:rPr lang="en-US" dirty="0"/>
              <a:t>Reduce the WOB</a:t>
            </a:r>
          </a:p>
          <a:p>
            <a:endParaRPr lang="en-US" dirty="0"/>
          </a:p>
        </p:txBody>
      </p:sp>
    </p:spTree>
    <p:extLst>
      <p:ext uri="{BB962C8B-B14F-4D97-AF65-F5344CB8AC3E}">
        <p14:creationId xmlns:p14="http://schemas.microsoft.com/office/powerpoint/2010/main" val="168704771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4C77D3-7AE4-43A0-984C-E23C84CDACA8}"/>
              </a:ext>
            </a:extLst>
          </p:cNvPr>
          <p:cNvSpPr>
            <a:spLocks noGrp="1"/>
          </p:cNvSpPr>
          <p:nvPr>
            <p:ph type="title"/>
          </p:nvPr>
        </p:nvSpPr>
        <p:spPr/>
        <p:txBody>
          <a:bodyPr>
            <a:normAutofit/>
          </a:bodyPr>
          <a:lstStyle/>
          <a:p>
            <a:r>
              <a:rPr lang="en-US" sz="4000" b="0" cap="none" dirty="0"/>
              <a:t>Types of High-frequency Ventilation (cont’d)</a:t>
            </a:r>
            <a:endParaRPr lang="en-US" sz="4000" dirty="0"/>
          </a:p>
        </p:txBody>
      </p:sp>
      <p:sp>
        <p:nvSpPr>
          <p:cNvPr id="3" name="Content Placeholder 2">
            <a:extLst>
              <a:ext uri="{FF2B5EF4-FFF2-40B4-BE49-F238E27FC236}">
                <a16:creationId xmlns:a16="http://schemas.microsoft.com/office/drawing/2014/main" xmlns="" id="{8E5D6DE1-A275-4144-AF2C-2B1F04613C27}"/>
              </a:ext>
            </a:extLst>
          </p:cNvPr>
          <p:cNvSpPr>
            <a:spLocks noGrp="1"/>
          </p:cNvSpPr>
          <p:nvPr>
            <p:ph idx="1"/>
          </p:nvPr>
        </p:nvSpPr>
        <p:spPr>
          <a:xfrm>
            <a:off x="628649" y="1825625"/>
            <a:ext cx="8143875" cy="4351338"/>
          </a:xfrm>
        </p:spPr>
        <p:txBody>
          <a:bodyPr>
            <a:noAutofit/>
          </a:bodyPr>
          <a:lstStyle/>
          <a:p>
            <a:pPr>
              <a:lnSpc>
                <a:spcPts val="2700"/>
              </a:lnSpc>
              <a:spcBef>
                <a:spcPts val="0"/>
              </a:spcBef>
            </a:pPr>
            <a:r>
              <a:rPr lang="en-US" sz="2400" dirty="0"/>
              <a:t>High-frequency oscillatory ventilation (HFOV) </a:t>
            </a:r>
          </a:p>
          <a:p>
            <a:pPr lvl="1">
              <a:lnSpc>
                <a:spcPts val="2700"/>
              </a:lnSpc>
              <a:spcBef>
                <a:spcPts val="0"/>
              </a:spcBef>
            </a:pPr>
            <a:r>
              <a:rPr lang="en-US" dirty="0"/>
              <a:t>Used for preterm neonates in respiratory failure, as a rescue therapy in the case of high PIPs or MAPs, or for adults with ARDS who have refractory hypoxemia and have failed to respond to conventional mechanical ventilation </a:t>
            </a:r>
          </a:p>
          <a:p>
            <a:pPr lvl="1">
              <a:lnSpc>
                <a:spcPts val="2700"/>
              </a:lnSpc>
              <a:spcBef>
                <a:spcPts val="0"/>
              </a:spcBef>
            </a:pPr>
            <a:r>
              <a:rPr lang="en-US" dirty="0"/>
              <a:t>Very small tidal volumes: 50 - 250 mL</a:t>
            </a:r>
          </a:p>
          <a:p>
            <a:pPr lvl="1">
              <a:lnSpc>
                <a:spcPts val="2700"/>
              </a:lnSpc>
              <a:spcBef>
                <a:spcPts val="0"/>
              </a:spcBef>
            </a:pPr>
            <a:r>
              <a:rPr lang="en-US" dirty="0"/>
              <a:t>Very high frequencies: 180 - 900 cycles/min ( 3-15 Hz, where 1 Hz = 60 cycles/min)</a:t>
            </a:r>
          </a:p>
          <a:p>
            <a:pPr lvl="1">
              <a:lnSpc>
                <a:spcPts val="2700"/>
              </a:lnSpc>
              <a:spcBef>
                <a:spcPts val="0"/>
              </a:spcBef>
            </a:pPr>
            <a:r>
              <a:rPr lang="en-US" dirty="0"/>
              <a:t>Rapid oscillating bias flow is delivered to the patient </a:t>
            </a:r>
          </a:p>
          <a:p>
            <a:pPr lvl="1">
              <a:lnSpc>
                <a:spcPts val="2700"/>
              </a:lnSpc>
              <a:spcBef>
                <a:spcPts val="0"/>
              </a:spcBef>
            </a:pPr>
            <a:r>
              <a:rPr lang="en-US" dirty="0"/>
              <a:t>Relatively high mean alveolar pressures with minimal fluctuation </a:t>
            </a:r>
          </a:p>
          <a:p>
            <a:pPr lvl="1">
              <a:lnSpc>
                <a:spcPts val="2700"/>
              </a:lnSpc>
              <a:spcBef>
                <a:spcPts val="0"/>
              </a:spcBef>
            </a:pPr>
            <a:r>
              <a:rPr lang="en-US" dirty="0"/>
              <a:t>Most commonly used form of high-frequency ventilation for neonates and adults</a:t>
            </a:r>
          </a:p>
          <a:p>
            <a:pPr>
              <a:lnSpc>
                <a:spcPts val="2700"/>
              </a:lnSpc>
              <a:spcBef>
                <a:spcPts val="0"/>
              </a:spcBef>
            </a:pPr>
            <a:endParaRPr lang="en-US" sz="2400" dirty="0"/>
          </a:p>
        </p:txBody>
      </p:sp>
    </p:spTree>
    <p:extLst>
      <p:ext uri="{BB962C8B-B14F-4D97-AF65-F5344CB8AC3E}">
        <p14:creationId xmlns:p14="http://schemas.microsoft.com/office/powerpoint/2010/main" val="34218162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0C7031-CFD5-4725-B55F-F3AAF7BE6BF7}"/>
              </a:ext>
            </a:extLst>
          </p:cNvPr>
          <p:cNvSpPr>
            <a:spLocks noGrp="1"/>
          </p:cNvSpPr>
          <p:nvPr>
            <p:ph type="title"/>
          </p:nvPr>
        </p:nvSpPr>
        <p:spPr>
          <a:xfrm>
            <a:off x="628650" y="161926"/>
            <a:ext cx="7886700" cy="1325563"/>
          </a:xfrm>
        </p:spPr>
        <p:txBody>
          <a:bodyPr>
            <a:normAutofit/>
          </a:bodyPr>
          <a:lstStyle/>
          <a:p>
            <a:r>
              <a:rPr lang="en-US" sz="4000" b="0" cap="none" dirty="0"/>
              <a:t>Initial Ventilator Settings</a:t>
            </a:r>
          </a:p>
        </p:txBody>
      </p:sp>
      <p:sp>
        <p:nvSpPr>
          <p:cNvPr id="3" name="Content Placeholder 2">
            <a:extLst>
              <a:ext uri="{FF2B5EF4-FFF2-40B4-BE49-F238E27FC236}">
                <a16:creationId xmlns:a16="http://schemas.microsoft.com/office/drawing/2014/main" xmlns="" id="{C5DB3BAC-2A8B-4647-A139-5731A6EA37E1}"/>
              </a:ext>
            </a:extLst>
          </p:cNvPr>
          <p:cNvSpPr>
            <a:spLocks noGrp="1"/>
          </p:cNvSpPr>
          <p:nvPr>
            <p:ph idx="1"/>
          </p:nvPr>
        </p:nvSpPr>
        <p:spPr>
          <a:xfrm>
            <a:off x="628650" y="1656292"/>
            <a:ext cx="7886700" cy="4642908"/>
          </a:xfrm>
        </p:spPr>
        <p:txBody>
          <a:bodyPr>
            <a:normAutofit fontScale="92500" lnSpcReduction="10000"/>
          </a:bodyPr>
          <a:lstStyle/>
          <a:p>
            <a:pPr>
              <a:lnSpc>
                <a:spcPct val="100000"/>
              </a:lnSpc>
            </a:pPr>
            <a:r>
              <a:rPr lang="en-US" sz="2600" dirty="0"/>
              <a:t>Mechanical ventilatory support can be invasive or noninvasive</a:t>
            </a:r>
          </a:p>
          <a:p>
            <a:pPr>
              <a:lnSpc>
                <a:spcPct val="100000"/>
              </a:lnSpc>
            </a:pPr>
            <a:r>
              <a:rPr lang="en-US" sz="2600" dirty="0"/>
              <a:t>An appropriate ventilator must be available based on the patient’s needs, and the expertise and experience of the respiratory care clinician </a:t>
            </a:r>
          </a:p>
          <a:p>
            <a:pPr>
              <a:lnSpc>
                <a:spcPct val="100000"/>
              </a:lnSpc>
            </a:pPr>
            <a:r>
              <a:rPr lang="en-US" sz="2600" dirty="0"/>
              <a:t>The clinician must first choose the mode of ventilation </a:t>
            </a:r>
          </a:p>
          <a:p>
            <a:pPr>
              <a:lnSpc>
                <a:spcPct val="100000"/>
              </a:lnSpc>
            </a:pPr>
            <a:r>
              <a:rPr lang="en-US" sz="2600" dirty="0"/>
              <a:t>Next, the tidal volume, respiratory rate, breath trigger, inspiratory pressures, flows, time, PEEP, and </a:t>
            </a:r>
            <a:r>
              <a:rPr lang="en-US" dirty="0"/>
              <a:t>Fio</a:t>
            </a:r>
            <a:r>
              <a:rPr lang="en-US" baseline="-25000" dirty="0"/>
              <a:t>2</a:t>
            </a:r>
            <a:r>
              <a:rPr lang="en-US" dirty="0"/>
              <a:t> </a:t>
            </a:r>
            <a:r>
              <a:rPr lang="en-US" sz="2600" dirty="0"/>
              <a:t>should be appropriately set</a:t>
            </a:r>
          </a:p>
          <a:p>
            <a:pPr>
              <a:lnSpc>
                <a:spcPct val="100000"/>
              </a:lnSpc>
            </a:pPr>
            <a:r>
              <a:rPr lang="en-US" sz="2600" dirty="0"/>
              <a:t>Humidification, alarms, limits, and backup apnea ventilation should be selected  </a:t>
            </a:r>
          </a:p>
          <a:p>
            <a:endParaRPr lang="en-US" dirty="0"/>
          </a:p>
          <a:p>
            <a:endParaRPr lang="en-US" dirty="0"/>
          </a:p>
        </p:txBody>
      </p:sp>
    </p:spTree>
    <p:extLst>
      <p:ext uri="{BB962C8B-B14F-4D97-AF65-F5344CB8AC3E}">
        <p14:creationId xmlns:p14="http://schemas.microsoft.com/office/powerpoint/2010/main" val="376493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764FE6-7644-483B-AFDE-571318F5D061}"/>
              </a:ext>
            </a:extLst>
          </p:cNvPr>
          <p:cNvSpPr>
            <a:spLocks noGrp="1"/>
          </p:cNvSpPr>
          <p:nvPr>
            <p:ph type="title"/>
          </p:nvPr>
        </p:nvSpPr>
        <p:spPr>
          <a:xfrm>
            <a:off x="628650" y="18255"/>
            <a:ext cx="7886700" cy="1325563"/>
          </a:xfrm>
        </p:spPr>
        <p:txBody>
          <a:bodyPr/>
          <a:lstStyle/>
          <a:p>
            <a:r>
              <a:rPr lang="en-US" sz="4000" b="0" cap="none" dirty="0"/>
              <a:t>Mode</a:t>
            </a:r>
            <a:endParaRPr lang="en-US" b="0" dirty="0"/>
          </a:p>
        </p:txBody>
      </p:sp>
      <p:sp>
        <p:nvSpPr>
          <p:cNvPr id="3" name="Content Placeholder 2">
            <a:extLst>
              <a:ext uri="{FF2B5EF4-FFF2-40B4-BE49-F238E27FC236}">
                <a16:creationId xmlns:a16="http://schemas.microsoft.com/office/drawing/2014/main" xmlns="" id="{CDC29491-82A4-4E51-BB82-4FBFD0368682}"/>
              </a:ext>
            </a:extLst>
          </p:cNvPr>
          <p:cNvSpPr>
            <a:spLocks noGrp="1"/>
          </p:cNvSpPr>
          <p:nvPr>
            <p:ph idx="1"/>
          </p:nvPr>
        </p:nvSpPr>
        <p:spPr>
          <a:xfrm>
            <a:off x="628650" y="1299103"/>
            <a:ext cx="7886700" cy="4834819"/>
          </a:xfrm>
        </p:spPr>
        <p:txBody>
          <a:bodyPr>
            <a:noAutofit/>
          </a:bodyPr>
          <a:lstStyle/>
          <a:p>
            <a:pPr>
              <a:lnSpc>
                <a:spcPct val="100000"/>
              </a:lnSpc>
            </a:pPr>
            <a:r>
              <a:rPr lang="en-US" sz="2400" dirty="0"/>
              <a:t>Initial mode for critically ill adult and pediatric patients should be volume-control continuous mandatory ventilation (VC-CMV)</a:t>
            </a:r>
          </a:p>
          <a:p>
            <a:pPr>
              <a:lnSpc>
                <a:spcPct val="100000"/>
              </a:lnSpc>
            </a:pPr>
            <a:r>
              <a:rPr lang="en-US" sz="2400" dirty="0"/>
              <a:t>An alternative mode to VC-CMV is pressure-control continuous mandatory ventilation (PC-CMV)</a:t>
            </a:r>
          </a:p>
          <a:p>
            <a:pPr>
              <a:lnSpc>
                <a:spcPct val="100000"/>
              </a:lnSpc>
            </a:pPr>
            <a:r>
              <a:rPr lang="en-US" sz="2400" dirty="0"/>
              <a:t>A third alternative for spontaneously breathing patients with an intact respiratory drive is pressure support ventilation (PSV)</a:t>
            </a:r>
          </a:p>
          <a:p>
            <a:pPr>
              <a:lnSpc>
                <a:spcPct val="100000"/>
              </a:lnSpc>
            </a:pPr>
            <a:r>
              <a:rPr lang="en-US" sz="2400" dirty="0"/>
              <a:t>SIMV may also be used to provide volume control-intermittent mandatory ventilation (VC-IMV) or pressure control-intermittent mandatory (PC-IMV) for patients with rapid spontaneous respiratory rates </a:t>
            </a:r>
          </a:p>
        </p:txBody>
      </p:sp>
    </p:spTree>
    <p:extLst>
      <p:ext uri="{BB962C8B-B14F-4D97-AF65-F5344CB8AC3E}">
        <p14:creationId xmlns:p14="http://schemas.microsoft.com/office/powerpoint/2010/main" val="33190518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F78B4F-A8E1-4749-90F3-CB88DC6C6EEB}"/>
              </a:ext>
            </a:extLst>
          </p:cNvPr>
          <p:cNvSpPr>
            <a:spLocks noGrp="1"/>
          </p:cNvSpPr>
          <p:nvPr>
            <p:ph type="title"/>
          </p:nvPr>
        </p:nvSpPr>
        <p:spPr>
          <a:xfrm>
            <a:off x="628650" y="170655"/>
            <a:ext cx="7886700" cy="1325563"/>
          </a:xfrm>
        </p:spPr>
        <p:txBody>
          <a:bodyPr>
            <a:normAutofit/>
          </a:bodyPr>
          <a:lstStyle/>
          <a:p>
            <a:r>
              <a:rPr lang="en-US" sz="4000" b="0" cap="none" dirty="0"/>
              <a:t>Tidal Volume and Rate</a:t>
            </a:r>
          </a:p>
        </p:txBody>
      </p:sp>
      <p:sp>
        <p:nvSpPr>
          <p:cNvPr id="3" name="Content Placeholder 2">
            <a:extLst>
              <a:ext uri="{FF2B5EF4-FFF2-40B4-BE49-F238E27FC236}">
                <a16:creationId xmlns:a16="http://schemas.microsoft.com/office/drawing/2014/main" xmlns="" id="{6FE63F81-E614-47C5-A69B-8DEAD4F98DC7}"/>
              </a:ext>
            </a:extLst>
          </p:cNvPr>
          <p:cNvSpPr>
            <a:spLocks noGrp="1"/>
          </p:cNvSpPr>
          <p:nvPr>
            <p:ph idx="1"/>
          </p:nvPr>
        </p:nvSpPr>
        <p:spPr>
          <a:xfrm>
            <a:off x="628650" y="1343818"/>
            <a:ext cx="7886700" cy="4846108"/>
          </a:xfrm>
        </p:spPr>
        <p:txBody>
          <a:bodyPr>
            <a:normAutofit lnSpcReduction="10000"/>
          </a:bodyPr>
          <a:lstStyle/>
          <a:p>
            <a:pPr>
              <a:lnSpc>
                <a:spcPct val="110000"/>
              </a:lnSpc>
            </a:pPr>
            <a:r>
              <a:rPr lang="en-US" sz="2600" dirty="0"/>
              <a:t>Initial tidal volume (Vt) = 8 mL/kg IBW</a:t>
            </a:r>
          </a:p>
          <a:p>
            <a:pPr lvl="1">
              <a:lnSpc>
                <a:spcPct val="110000"/>
              </a:lnSpc>
            </a:pPr>
            <a:r>
              <a:rPr lang="en-US" dirty="0"/>
              <a:t>Normal adult resting spontaneous Vt = 5-7 mL/kg of ideal body weight (IBW) </a:t>
            </a:r>
          </a:p>
          <a:p>
            <a:pPr lvl="1">
              <a:lnSpc>
                <a:spcPct val="110000"/>
              </a:lnSpc>
            </a:pPr>
            <a:r>
              <a:rPr lang="en-US" dirty="0"/>
              <a:t>Tidal volume should be adjusted to maintain P</a:t>
            </a:r>
            <a:r>
              <a:rPr lang="en-US" baseline="-25000" dirty="0"/>
              <a:t>plat</a:t>
            </a:r>
            <a:r>
              <a:rPr lang="en-US" dirty="0"/>
              <a:t>  ≤  28-30 cm H</a:t>
            </a:r>
            <a:r>
              <a:rPr lang="en-US" baseline="-25000" dirty="0"/>
              <a:t>2</a:t>
            </a:r>
            <a:r>
              <a:rPr lang="en-US" dirty="0"/>
              <a:t>O  </a:t>
            </a:r>
          </a:p>
          <a:p>
            <a:pPr lvl="1">
              <a:lnSpc>
                <a:spcPct val="110000"/>
              </a:lnSpc>
            </a:pPr>
            <a:r>
              <a:rPr lang="en-US" dirty="0"/>
              <a:t>ARDS patients may require smaller tidal volumes to maintain appropriate plateau pressures </a:t>
            </a:r>
          </a:p>
          <a:p>
            <a:pPr lvl="1">
              <a:lnSpc>
                <a:spcPct val="110000"/>
              </a:lnSpc>
            </a:pPr>
            <a:r>
              <a:rPr lang="en-US" dirty="0"/>
              <a:t>Neuromuscular disease patients may require larger tidal volumes to prevent atelectasis </a:t>
            </a:r>
          </a:p>
          <a:p>
            <a:pPr>
              <a:lnSpc>
                <a:spcPct val="110000"/>
              </a:lnSpc>
            </a:pPr>
            <a:r>
              <a:rPr lang="en-US" sz="2600" dirty="0"/>
              <a:t>Initial respiratory rate (f) = 12-16 breaths/min </a:t>
            </a:r>
          </a:p>
          <a:p>
            <a:pPr lvl="1">
              <a:lnSpc>
                <a:spcPct val="110000"/>
              </a:lnSpc>
            </a:pPr>
            <a:r>
              <a:rPr lang="en-US" dirty="0"/>
              <a:t>Normal adult f = 12-18 breaths/min</a:t>
            </a:r>
          </a:p>
          <a:p>
            <a:pPr>
              <a:lnSpc>
                <a:spcPct val="110000"/>
              </a:lnSpc>
            </a:pPr>
            <a:endParaRPr lang="en-US" dirty="0"/>
          </a:p>
        </p:txBody>
      </p:sp>
    </p:spTree>
    <p:extLst>
      <p:ext uri="{BB962C8B-B14F-4D97-AF65-F5344CB8AC3E}">
        <p14:creationId xmlns:p14="http://schemas.microsoft.com/office/powerpoint/2010/main" val="37217191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400D5-2074-40B0-A8DA-B562C3C39077}"/>
              </a:ext>
            </a:extLst>
          </p:cNvPr>
          <p:cNvSpPr>
            <a:spLocks noGrp="1"/>
          </p:cNvSpPr>
          <p:nvPr>
            <p:ph type="title"/>
          </p:nvPr>
        </p:nvSpPr>
        <p:spPr/>
        <p:txBody>
          <a:bodyPr>
            <a:normAutofit/>
          </a:bodyPr>
          <a:lstStyle/>
          <a:p>
            <a:r>
              <a:rPr lang="en-US" sz="4000" b="0" cap="none" dirty="0"/>
              <a:t>Tidal Volume and Rate (cont’d)</a:t>
            </a:r>
            <a:endParaRPr lang="en-US" sz="40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xmlns="" id="{D3FB5627-8A73-4597-A84A-5A8ECAC6F06E}"/>
                  </a:ext>
                </a:extLst>
              </p:cNvPr>
              <p:cNvSpPr>
                <a:spLocks noGrp="1"/>
              </p:cNvSpPr>
              <p:nvPr>
                <p:ph idx="1"/>
              </p:nvPr>
            </p:nvSpPr>
            <p:spPr>
              <a:xfrm>
                <a:off x="628650" y="2265361"/>
                <a:ext cx="7886700" cy="3878264"/>
              </a:xfrm>
            </p:spPr>
            <p:txBody>
              <a:bodyPr/>
              <a:lstStyle/>
              <a:p>
                <a:pPr>
                  <a:lnSpc>
                    <a:spcPct val="110000"/>
                  </a:lnSpc>
                </a:pPr>
                <a:r>
                  <a:rPr lang="en-US" sz="2600" dirty="0"/>
                  <a:t>Normal adult minute ventilation  (</a:t>
                </a:r>
                <a14:m>
                  <m:oMath xmlns:m="http://schemas.openxmlformats.org/officeDocument/2006/math">
                    <m:acc>
                      <m:accPr>
                        <m:chr m:val="̇"/>
                        <m:ctrlPr>
                          <a:rPr lang="en-US" sz="2600" i="1">
                            <a:latin typeface="Cambria Math"/>
                          </a:rPr>
                        </m:ctrlPr>
                      </m:accPr>
                      <m:e>
                        <m:r>
                          <m:rPr>
                            <m:sty m:val="p"/>
                          </m:rPr>
                          <a:rPr lang="en-US" sz="2600">
                            <a:latin typeface="Cambria Math" panose="02040503050406030204" pitchFamily="18" charset="0"/>
                          </a:rPr>
                          <m:t>V</m:t>
                        </m:r>
                      </m:e>
                    </m:acc>
                  </m:oMath>
                </a14:m>
                <a:r>
                  <a:rPr lang="en-US" sz="2600" dirty="0"/>
                  <a:t>e) is 5-10 L/min</a:t>
                </a:r>
              </a:p>
              <a:p>
                <a:pPr lvl="1">
                  <a:lnSpc>
                    <a:spcPct val="110000"/>
                  </a:lnSpc>
                </a:pPr>
                <a:r>
                  <a:rPr lang="en-US" dirty="0"/>
                  <a:t>Minute ventilation (</a:t>
                </a:r>
                <a14:m>
                  <m:oMath xmlns:m="http://schemas.openxmlformats.org/officeDocument/2006/math">
                    <m:acc>
                      <m:accPr>
                        <m:chr m:val="̇"/>
                        <m:ctrlPr>
                          <a:rPr lang="en-US" i="1">
                            <a:latin typeface="Cambria Math"/>
                          </a:rPr>
                        </m:ctrlPr>
                      </m:accPr>
                      <m:e>
                        <m:r>
                          <m:rPr>
                            <m:sty m:val="p"/>
                          </m:rPr>
                          <a:rPr lang="en-US">
                            <a:latin typeface="Cambria Math" panose="02040503050406030204" pitchFamily="18" charset="0"/>
                          </a:rPr>
                          <m:t>V</m:t>
                        </m:r>
                      </m:e>
                    </m:acc>
                  </m:oMath>
                </a14:m>
                <a:r>
                  <a:rPr lang="en-US" dirty="0"/>
                  <a:t>e) = Vt × f </a:t>
                </a:r>
              </a:p>
              <a:p>
                <a:pPr>
                  <a:lnSpc>
                    <a:spcPct val="110000"/>
                  </a:lnSpc>
                </a:pPr>
                <a:r>
                  <a:rPr lang="en-US" sz="2600" dirty="0"/>
                  <a:t>ARDSNet protocol for calculating IBW (or predicted body weight, PBW) </a:t>
                </a:r>
              </a:p>
              <a:p>
                <a:pPr lvl="1">
                  <a:lnSpc>
                    <a:spcPct val="110000"/>
                  </a:lnSpc>
                </a:pPr>
                <a:r>
                  <a:rPr lang="en-US" dirty="0"/>
                  <a:t>Males: IBW = 50 + 2.3 (height in inches - 60)</a:t>
                </a:r>
              </a:p>
              <a:p>
                <a:pPr lvl="1">
                  <a:lnSpc>
                    <a:spcPct val="110000"/>
                  </a:lnSpc>
                </a:pPr>
                <a:r>
                  <a:rPr lang="en-US" dirty="0"/>
                  <a:t>Females: IBW = 45.5 + 2.3 (height in inches - 60)</a:t>
                </a:r>
              </a:p>
            </p:txBody>
          </p:sp>
        </mc:Choice>
        <mc:Fallback xmlns="">
          <p:sp>
            <p:nvSpPr>
              <p:cNvPr id="3" name="Content Placeholder 2">
                <a:extLst>
                  <a:ext uri="{FF2B5EF4-FFF2-40B4-BE49-F238E27FC236}">
                    <a16:creationId xmlns:a16="http://schemas.microsoft.com/office/drawing/2014/main" id="{D3FB5627-8A73-4597-A84A-5A8ECAC6F06E}"/>
                  </a:ext>
                </a:extLst>
              </p:cNvPr>
              <p:cNvSpPr>
                <a:spLocks noGrp="1" noRot="1" noChangeAspect="1" noMove="1" noResize="1" noEditPoints="1" noAdjustHandles="1" noChangeArrowheads="1" noChangeShapeType="1" noTextEdit="1"/>
              </p:cNvSpPr>
              <p:nvPr>
                <p:ph idx="1"/>
              </p:nvPr>
            </p:nvSpPr>
            <p:spPr>
              <a:xfrm>
                <a:off x="628650" y="2265361"/>
                <a:ext cx="7886700" cy="3878264"/>
              </a:xfrm>
              <a:blipFill>
                <a:blip r:embed="rId2"/>
                <a:stretch>
                  <a:fillRect l="-1159" t="-1101"/>
                </a:stretch>
              </a:blipFill>
            </p:spPr>
            <p:txBody>
              <a:bodyPr/>
              <a:lstStyle/>
              <a:p>
                <a:r>
                  <a:rPr lang="en-US">
                    <a:noFill/>
                  </a:rPr>
                  <a:t> </a:t>
                </a:r>
              </a:p>
            </p:txBody>
          </p:sp>
        </mc:Fallback>
      </mc:AlternateContent>
    </p:spTree>
    <p:extLst>
      <p:ext uri="{BB962C8B-B14F-4D97-AF65-F5344CB8AC3E}">
        <p14:creationId xmlns:p14="http://schemas.microsoft.com/office/powerpoint/2010/main" val="15319423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10.1.1.17\productions\ART\ART PROCESS\PPT Process\JBL_PPT\Shelledy_171101_Ancillaries\Images\Chapter 06\Tab06_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440" y="175603"/>
            <a:ext cx="4415067" cy="6114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24560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4015"/>
            <a:ext cx="7886700" cy="1009652"/>
          </a:xfrm>
        </p:spPr>
        <p:txBody>
          <a:bodyPr/>
          <a:lstStyle/>
          <a:p>
            <a:r>
              <a:rPr lang="en-US" sz="4000" b="0" cap="none" dirty="0"/>
              <a:t>Pressure</a:t>
            </a:r>
            <a:r>
              <a:rPr lang="en-US" dirty="0"/>
              <a:t>  </a:t>
            </a:r>
          </a:p>
        </p:txBody>
      </p:sp>
      <p:sp>
        <p:nvSpPr>
          <p:cNvPr id="3" name="Content Placeholder 2"/>
          <p:cNvSpPr>
            <a:spLocks noGrp="1"/>
          </p:cNvSpPr>
          <p:nvPr>
            <p:ph idx="1"/>
          </p:nvPr>
        </p:nvSpPr>
        <p:spPr>
          <a:xfrm>
            <a:off x="628650" y="1266472"/>
            <a:ext cx="7886700" cy="5025496"/>
          </a:xfrm>
        </p:spPr>
        <p:txBody>
          <a:bodyPr>
            <a:normAutofit lnSpcReduction="10000"/>
          </a:bodyPr>
          <a:lstStyle/>
          <a:p>
            <a:pPr>
              <a:lnSpc>
                <a:spcPct val="110000"/>
              </a:lnSpc>
            </a:pPr>
            <a:r>
              <a:rPr lang="en-US" sz="2600" dirty="0"/>
              <a:t>Initial pressure control (PC) = 12-15 cm H</a:t>
            </a:r>
            <a:r>
              <a:rPr lang="en-US" sz="2400" baseline="-25000" dirty="0"/>
              <a:t>2</a:t>
            </a:r>
            <a:r>
              <a:rPr lang="en-US" sz="2600" dirty="0"/>
              <a:t>O above PEEP</a:t>
            </a:r>
          </a:p>
          <a:p>
            <a:pPr lvl="1">
              <a:lnSpc>
                <a:spcPct val="110000"/>
              </a:lnSpc>
            </a:pPr>
            <a:r>
              <a:rPr lang="en-US" dirty="0"/>
              <a:t>Observe resultant tidal volume and titrate pressure setting until adequate tidal volumes are achieved </a:t>
            </a:r>
          </a:p>
          <a:p>
            <a:pPr lvl="1">
              <a:lnSpc>
                <a:spcPct val="110000"/>
              </a:lnSpc>
            </a:pPr>
            <a:r>
              <a:rPr lang="en-US" dirty="0"/>
              <a:t>Monitor and maintain P</a:t>
            </a:r>
            <a:r>
              <a:rPr lang="en-US" baseline="-25000" dirty="0"/>
              <a:t>plat</a:t>
            </a:r>
            <a:r>
              <a:rPr lang="en-US" dirty="0"/>
              <a:t>  ≤  28-30 cm H</a:t>
            </a:r>
            <a:r>
              <a:rPr lang="en-US" baseline="-25000" dirty="0"/>
              <a:t>2</a:t>
            </a:r>
            <a:r>
              <a:rPr lang="en-US" dirty="0"/>
              <a:t>O </a:t>
            </a:r>
          </a:p>
          <a:p>
            <a:pPr>
              <a:lnSpc>
                <a:spcPct val="110000"/>
              </a:lnSpc>
            </a:pPr>
            <a:r>
              <a:rPr lang="en-US" sz="2600" dirty="0"/>
              <a:t>Initial pressure support (PS) = 12-15 cm H</a:t>
            </a:r>
            <a:r>
              <a:rPr lang="en-US" sz="2400" baseline="-25000" dirty="0"/>
              <a:t>2</a:t>
            </a:r>
            <a:r>
              <a:rPr lang="en-US" sz="2600" dirty="0"/>
              <a:t>O above PEEP</a:t>
            </a:r>
          </a:p>
          <a:p>
            <a:pPr lvl="1">
              <a:lnSpc>
                <a:spcPct val="110000"/>
              </a:lnSpc>
            </a:pPr>
            <a:r>
              <a:rPr lang="en-US" dirty="0"/>
              <a:t>Observe resultant tidal volume and titrate pressure setting until adequate tidal volumes are achieved </a:t>
            </a:r>
          </a:p>
          <a:p>
            <a:pPr lvl="1">
              <a:lnSpc>
                <a:spcPct val="110000"/>
              </a:lnSpc>
            </a:pPr>
            <a:r>
              <a:rPr lang="en-US" dirty="0"/>
              <a:t>Tidal volumes should be 4-8 mL/kg IBW, resulting in patient triggered respiratory rate of ≤ 25 breaths/min</a:t>
            </a:r>
          </a:p>
        </p:txBody>
      </p:sp>
    </p:spTree>
    <p:extLst>
      <p:ext uri="{BB962C8B-B14F-4D97-AF65-F5344CB8AC3E}">
        <p14:creationId xmlns:p14="http://schemas.microsoft.com/office/powerpoint/2010/main" val="346246821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999F21-6942-490E-9223-33E4DC224213}"/>
              </a:ext>
            </a:extLst>
          </p:cNvPr>
          <p:cNvSpPr>
            <a:spLocks noGrp="1"/>
          </p:cNvSpPr>
          <p:nvPr>
            <p:ph type="title"/>
          </p:nvPr>
        </p:nvSpPr>
        <p:spPr/>
        <p:txBody>
          <a:bodyPr>
            <a:normAutofit/>
          </a:bodyPr>
          <a:lstStyle/>
          <a:p>
            <a:r>
              <a:rPr lang="en-US" sz="4000" b="0" cap="none" dirty="0"/>
              <a:t>Pressure (cont’d)</a:t>
            </a:r>
            <a:endParaRPr lang="en-US" sz="4000" dirty="0"/>
          </a:p>
        </p:txBody>
      </p:sp>
      <p:sp>
        <p:nvSpPr>
          <p:cNvPr id="3" name="Content Placeholder 2">
            <a:extLst>
              <a:ext uri="{FF2B5EF4-FFF2-40B4-BE49-F238E27FC236}">
                <a16:creationId xmlns:a16="http://schemas.microsoft.com/office/drawing/2014/main" xmlns="" id="{0C338395-7FFB-4DA5-8D12-787616DAA792}"/>
              </a:ext>
            </a:extLst>
          </p:cNvPr>
          <p:cNvSpPr>
            <a:spLocks noGrp="1"/>
          </p:cNvSpPr>
          <p:nvPr>
            <p:ph idx="1"/>
          </p:nvPr>
        </p:nvSpPr>
        <p:spPr/>
        <p:txBody>
          <a:bodyPr>
            <a:normAutofit lnSpcReduction="10000"/>
          </a:bodyPr>
          <a:lstStyle/>
          <a:p>
            <a:pPr>
              <a:lnSpc>
                <a:spcPct val="110000"/>
              </a:lnSpc>
            </a:pPr>
            <a:r>
              <a:rPr lang="en-US" sz="2600" dirty="0"/>
              <a:t>PIP should remain less than 40 cm H</a:t>
            </a:r>
            <a:r>
              <a:rPr lang="en-US" baseline="-25000" dirty="0"/>
              <a:t>2</a:t>
            </a:r>
            <a:r>
              <a:rPr lang="en-US" sz="2600" dirty="0"/>
              <a:t>O </a:t>
            </a:r>
          </a:p>
          <a:p>
            <a:pPr lvl="1">
              <a:lnSpc>
                <a:spcPct val="110000"/>
              </a:lnSpc>
            </a:pPr>
            <a:r>
              <a:rPr lang="en-US" dirty="0"/>
              <a:t>Reduce PIP by decreasing set tidal volume, peak inspiratory flow, and changing the inspiratory flow waveform from a square waveform to a decelerating ramp </a:t>
            </a:r>
          </a:p>
          <a:p>
            <a:pPr>
              <a:lnSpc>
                <a:spcPct val="110000"/>
              </a:lnSpc>
            </a:pPr>
            <a:r>
              <a:rPr lang="en-US" sz="2600" dirty="0"/>
              <a:t>P</a:t>
            </a:r>
            <a:r>
              <a:rPr lang="en-US" sz="2600" baseline="-25000" dirty="0"/>
              <a:t>plat</a:t>
            </a:r>
            <a:r>
              <a:rPr lang="en-US" sz="2600" dirty="0"/>
              <a:t> should remain less than 28-30 cm H</a:t>
            </a:r>
            <a:r>
              <a:rPr lang="en-US" baseline="-25000" dirty="0"/>
              <a:t>2</a:t>
            </a:r>
            <a:r>
              <a:rPr lang="en-US" sz="2600" dirty="0"/>
              <a:t>O </a:t>
            </a:r>
          </a:p>
          <a:p>
            <a:pPr lvl="1">
              <a:lnSpc>
                <a:spcPct val="110000"/>
              </a:lnSpc>
            </a:pPr>
            <a:r>
              <a:rPr lang="en-US" dirty="0"/>
              <a:t>ARDS patients: reduce P</a:t>
            </a:r>
            <a:r>
              <a:rPr lang="en-US" baseline="-25000" dirty="0"/>
              <a:t>plat </a:t>
            </a:r>
            <a:r>
              <a:rPr lang="en-US" dirty="0"/>
              <a:t>by decreasing set tidal volume </a:t>
            </a:r>
          </a:p>
          <a:p>
            <a:pPr lvl="1">
              <a:lnSpc>
                <a:spcPct val="110000"/>
              </a:lnSpc>
            </a:pPr>
            <a:r>
              <a:rPr lang="en-US" dirty="0"/>
              <a:t>Neuromuscular disease patients: increase P</a:t>
            </a:r>
            <a:r>
              <a:rPr lang="en-US" baseline="-25000" dirty="0"/>
              <a:t>plat</a:t>
            </a:r>
            <a:r>
              <a:rPr lang="en-US" dirty="0"/>
              <a:t> by tidal volumes to prevent atelectasis </a:t>
            </a:r>
          </a:p>
          <a:p>
            <a:endParaRPr lang="en-US" dirty="0"/>
          </a:p>
        </p:txBody>
      </p:sp>
    </p:spTree>
    <p:extLst>
      <p:ext uri="{BB962C8B-B14F-4D97-AF65-F5344CB8AC3E}">
        <p14:creationId xmlns:p14="http://schemas.microsoft.com/office/powerpoint/2010/main" val="378343605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DBCAC-BD67-4D40-B485-BFBB3DC8F8B9}"/>
              </a:ext>
            </a:extLst>
          </p:cNvPr>
          <p:cNvSpPr>
            <a:spLocks noGrp="1"/>
          </p:cNvSpPr>
          <p:nvPr>
            <p:ph type="title"/>
          </p:nvPr>
        </p:nvSpPr>
        <p:spPr>
          <a:xfrm>
            <a:off x="628650" y="184503"/>
            <a:ext cx="7886700" cy="1325563"/>
          </a:xfrm>
        </p:spPr>
        <p:txBody>
          <a:bodyPr>
            <a:normAutofit/>
          </a:bodyPr>
          <a:lstStyle/>
          <a:p>
            <a:r>
              <a:rPr lang="en-US" sz="4000" b="0" cap="none" dirty="0"/>
              <a:t>Intermittent Sigh Breaths </a:t>
            </a:r>
          </a:p>
        </p:txBody>
      </p:sp>
      <p:sp>
        <p:nvSpPr>
          <p:cNvPr id="3" name="Content Placeholder 2">
            <a:extLst>
              <a:ext uri="{FF2B5EF4-FFF2-40B4-BE49-F238E27FC236}">
                <a16:creationId xmlns:a16="http://schemas.microsoft.com/office/drawing/2014/main" xmlns="" id="{DF5D4F7B-E8D1-419B-9667-5D4CEEFD7CDD}"/>
              </a:ext>
            </a:extLst>
          </p:cNvPr>
          <p:cNvSpPr>
            <a:spLocks noGrp="1"/>
          </p:cNvSpPr>
          <p:nvPr>
            <p:ph idx="1"/>
          </p:nvPr>
        </p:nvSpPr>
        <p:spPr>
          <a:xfrm>
            <a:off x="628650" y="1510066"/>
            <a:ext cx="7886700" cy="4777845"/>
          </a:xfrm>
        </p:spPr>
        <p:txBody>
          <a:bodyPr>
            <a:normAutofit fontScale="85000" lnSpcReduction="10000"/>
          </a:bodyPr>
          <a:lstStyle/>
          <a:p>
            <a:pPr>
              <a:lnSpc>
                <a:spcPct val="100000"/>
              </a:lnSpc>
            </a:pPr>
            <a:r>
              <a:rPr lang="en-US" dirty="0"/>
              <a:t>Normal spontaneously breathing subjects take an intermittent deep breath or sigh every 6-10 minutes</a:t>
            </a:r>
          </a:p>
          <a:p>
            <a:pPr>
              <a:lnSpc>
                <a:spcPct val="100000"/>
              </a:lnSpc>
            </a:pPr>
            <a:r>
              <a:rPr lang="en-US" dirty="0"/>
              <a:t>Monotonous, shallow tidal breathing without an intermittent deep breath may cause progressive atelectasis and intermittent deep breaths will reverse this trend </a:t>
            </a:r>
          </a:p>
          <a:p>
            <a:pPr>
              <a:lnSpc>
                <a:spcPct val="100000"/>
              </a:lnSpc>
            </a:pPr>
            <a:r>
              <a:rPr lang="en-US" dirty="0"/>
              <a:t>Traditionally, sigh breaths were set at 1.5-2 times the tidal volume to be delivered every 6-10 minutes </a:t>
            </a:r>
          </a:p>
          <a:p>
            <a:pPr>
              <a:lnSpc>
                <a:spcPct val="100000"/>
              </a:lnSpc>
            </a:pPr>
            <a:r>
              <a:rPr lang="en-US" dirty="0"/>
              <a:t>Now, it is recommended that almost all patients receive a minimal level of PEEP to prevent atelectasis and eliminate the need for intermittent sigh breaths </a:t>
            </a:r>
          </a:p>
          <a:p>
            <a:pPr>
              <a:lnSpc>
                <a:spcPct val="100000"/>
              </a:lnSpc>
            </a:pPr>
            <a:r>
              <a:rPr lang="en-US" dirty="0"/>
              <a:t>Recruitment maneuvers are sometimes used for patients with ARDS and function similarly to an intermittent sigh </a:t>
            </a:r>
          </a:p>
        </p:txBody>
      </p:sp>
    </p:spTree>
    <p:extLst>
      <p:ext uri="{BB962C8B-B14F-4D97-AF65-F5344CB8AC3E}">
        <p14:creationId xmlns:p14="http://schemas.microsoft.com/office/powerpoint/2010/main" val="10493711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9A87E8-C0DD-4168-B9B7-7C43D588ECA5}"/>
              </a:ext>
            </a:extLst>
          </p:cNvPr>
          <p:cNvSpPr>
            <a:spLocks noGrp="1"/>
          </p:cNvSpPr>
          <p:nvPr>
            <p:ph type="title"/>
          </p:nvPr>
        </p:nvSpPr>
        <p:spPr>
          <a:xfrm>
            <a:off x="628650" y="2906"/>
            <a:ext cx="7886700" cy="1114956"/>
          </a:xfrm>
        </p:spPr>
        <p:txBody>
          <a:bodyPr>
            <a:normAutofit/>
          </a:bodyPr>
          <a:lstStyle/>
          <a:p>
            <a:r>
              <a:rPr lang="en-US" sz="4000" b="0" cap="none" dirty="0"/>
              <a:t>Breath Trigger</a:t>
            </a:r>
          </a:p>
        </p:txBody>
      </p:sp>
      <p:sp>
        <p:nvSpPr>
          <p:cNvPr id="3" name="Content Placeholder 2">
            <a:extLst>
              <a:ext uri="{FF2B5EF4-FFF2-40B4-BE49-F238E27FC236}">
                <a16:creationId xmlns:a16="http://schemas.microsoft.com/office/drawing/2014/main" xmlns="" id="{89179866-5373-4588-847B-BC68D9CE99A8}"/>
              </a:ext>
            </a:extLst>
          </p:cNvPr>
          <p:cNvSpPr>
            <a:spLocks noGrp="1"/>
          </p:cNvSpPr>
          <p:nvPr>
            <p:ph idx="1"/>
          </p:nvPr>
        </p:nvSpPr>
        <p:spPr>
          <a:xfrm>
            <a:off x="628650" y="1013087"/>
            <a:ext cx="7886700" cy="5379511"/>
          </a:xfrm>
        </p:spPr>
        <p:txBody>
          <a:bodyPr>
            <a:noAutofit/>
          </a:bodyPr>
          <a:lstStyle/>
          <a:p>
            <a:pPr>
              <a:lnSpc>
                <a:spcPts val="2600"/>
              </a:lnSpc>
              <a:spcBef>
                <a:spcPts val="0"/>
              </a:spcBef>
            </a:pPr>
            <a:r>
              <a:rPr lang="en-US" sz="2400" dirty="0"/>
              <a:t>Patient triggered breaths may be (negative) pressure or flow triggered</a:t>
            </a:r>
          </a:p>
          <a:p>
            <a:pPr>
              <a:lnSpc>
                <a:spcPts val="2600"/>
              </a:lnSpc>
              <a:spcBef>
                <a:spcPts val="0"/>
              </a:spcBef>
            </a:pPr>
            <a:r>
              <a:rPr lang="en-US" sz="2400" dirty="0"/>
              <a:t>Pressure trigger: patient inspiratory effort decreases the ventilator circuit pressure to a clinician selected level which triggers inspiration</a:t>
            </a:r>
          </a:p>
          <a:p>
            <a:pPr lvl="1">
              <a:lnSpc>
                <a:spcPts val="2600"/>
              </a:lnSpc>
              <a:spcBef>
                <a:spcPts val="0"/>
              </a:spcBef>
            </a:pPr>
            <a:r>
              <a:rPr lang="en-US" dirty="0"/>
              <a:t>Typically set between -0.5 and -1.5 cm H2O </a:t>
            </a:r>
          </a:p>
          <a:p>
            <a:pPr>
              <a:lnSpc>
                <a:spcPts val="2600"/>
              </a:lnSpc>
              <a:spcBef>
                <a:spcPts val="0"/>
              </a:spcBef>
            </a:pPr>
            <a:r>
              <a:rPr lang="en-US" sz="2400" dirty="0"/>
              <a:t>Flow trigger: constant flow of gas during the expiratory phase is disrupted by the patient’s inspiratory effort which triggers inspiration </a:t>
            </a:r>
          </a:p>
          <a:p>
            <a:pPr lvl="1">
              <a:lnSpc>
                <a:spcPts val="2600"/>
              </a:lnSpc>
              <a:spcBef>
                <a:spcPts val="0"/>
              </a:spcBef>
            </a:pPr>
            <a:r>
              <a:rPr lang="en-US" dirty="0"/>
              <a:t>Typically set between 1 and 2 L/min below the baseline or bias flow</a:t>
            </a:r>
          </a:p>
          <a:p>
            <a:pPr>
              <a:lnSpc>
                <a:spcPts val="2600"/>
              </a:lnSpc>
              <a:spcBef>
                <a:spcPts val="0"/>
              </a:spcBef>
            </a:pPr>
            <a:r>
              <a:rPr lang="en-US" sz="2400" dirty="0"/>
              <a:t>Trigger sensitivity should be adjusted to minimize trigger work while avoiding autotriggering </a:t>
            </a:r>
          </a:p>
          <a:p>
            <a:pPr>
              <a:lnSpc>
                <a:spcPts val="2600"/>
              </a:lnSpc>
              <a:spcBef>
                <a:spcPts val="0"/>
              </a:spcBef>
            </a:pPr>
            <a:r>
              <a:rPr lang="en-US" sz="2400" dirty="0"/>
              <a:t>Trigger asynchrony occurs when the patient’s inspiratory effort becomes decoupled from the ventilator trigger </a:t>
            </a:r>
          </a:p>
          <a:p>
            <a:pPr>
              <a:lnSpc>
                <a:spcPts val="2600"/>
              </a:lnSpc>
              <a:spcBef>
                <a:spcPts val="0"/>
              </a:spcBef>
            </a:pPr>
            <a:r>
              <a:rPr lang="en-US" sz="2400" dirty="0"/>
              <a:t>Inappropriate trigger sensitivity can increase WOB</a:t>
            </a:r>
          </a:p>
        </p:txBody>
      </p:sp>
    </p:spTree>
    <p:extLst>
      <p:ext uri="{BB962C8B-B14F-4D97-AF65-F5344CB8AC3E}">
        <p14:creationId xmlns:p14="http://schemas.microsoft.com/office/powerpoint/2010/main" val="1268576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D7F208-DC43-4B24-836A-BB9DAD385C94}"/>
              </a:ext>
            </a:extLst>
          </p:cNvPr>
          <p:cNvSpPr>
            <a:spLocks noGrp="1"/>
          </p:cNvSpPr>
          <p:nvPr>
            <p:ph type="title"/>
          </p:nvPr>
        </p:nvSpPr>
        <p:spPr>
          <a:xfrm>
            <a:off x="628650" y="207081"/>
            <a:ext cx="7886700" cy="1325563"/>
          </a:xfrm>
        </p:spPr>
        <p:txBody>
          <a:bodyPr>
            <a:normAutofit/>
          </a:bodyPr>
          <a:lstStyle/>
          <a:p>
            <a:r>
              <a:rPr lang="en-US" sz="4000" b="0" cap="none" dirty="0"/>
              <a:t>Methods of Ventilation</a:t>
            </a:r>
          </a:p>
        </p:txBody>
      </p:sp>
      <p:sp>
        <p:nvSpPr>
          <p:cNvPr id="3" name="Content Placeholder 2">
            <a:extLst>
              <a:ext uri="{FF2B5EF4-FFF2-40B4-BE49-F238E27FC236}">
                <a16:creationId xmlns:a16="http://schemas.microsoft.com/office/drawing/2014/main" xmlns="" id="{9B86C00D-869A-416F-93E9-862A92CA0BA4}"/>
              </a:ext>
            </a:extLst>
          </p:cNvPr>
          <p:cNvSpPr>
            <a:spLocks noGrp="1"/>
          </p:cNvSpPr>
          <p:nvPr>
            <p:ph idx="1"/>
          </p:nvPr>
        </p:nvSpPr>
        <p:spPr>
          <a:xfrm>
            <a:off x="628650" y="1625600"/>
            <a:ext cx="7886700" cy="4551363"/>
          </a:xfrm>
        </p:spPr>
        <p:txBody>
          <a:bodyPr>
            <a:noAutofit/>
          </a:bodyPr>
          <a:lstStyle/>
          <a:p>
            <a:pPr>
              <a:lnSpc>
                <a:spcPts val="2500"/>
              </a:lnSpc>
            </a:pPr>
            <a:r>
              <a:rPr lang="en-US" sz="2400" dirty="0"/>
              <a:t>Methods of providing mechanical ventilatory support include:</a:t>
            </a:r>
          </a:p>
          <a:p>
            <a:pPr lvl="1">
              <a:lnSpc>
                <a:spcPts val="2500"/>
              </a:lnSpc>
            </a:pPr>
            <a:r>
              <a:rPr lang="en-US" dirty="0"/>
              <a:t>Negative pressure ventilation</a:t>
            </a:r>
          </a:p>
          <a:p>
            <a:pPr lvl="1">
              <a:lnSpc>
                <a:spcPts val="2500"/>
              </a:lnSpc>
            </a:pPr>
            <a:r>
              <a:rPr lang="en-US" dirty="0"/>
              <a:t>Positive pressure ventilation</a:t>
            </a:r>
          </a:p>
          <a:p>
            <a:pPr lvl="1">
              <a:lnSpc>
                <a:spcPts val="2500"/>
              </a:lnSpc>
            </a:pPr>
            <a:r>
              <a:rPr lang="en-US" dirty="0"/>
              <a:t>Partial ventilatory support</a:t>
            </a:r>
          </a:p>
          <a:p>
            <a:pPr lvl="1">
              <a:lnSpc>
                <a:spcPts val="2500"/>
              </a:lnSpc>
            </a:pPr>
            <a:r>
              <a:rPr lang="en-US" dirty="0"/>
              <a:t>Full ventilatory support</a:t>
            </a:r>
          </a:p>
          <a:p>
            <a:pPr lvl="1">
              <a:lnSpc>
                <a:spcPts val="2500"/>
              </a:lnSpc>
            </a:pPr>
            <a:r>
              <a:rPr lang="en-US" dirty="0"/>
              <a:t>Volume control ventilation</a:t>
            </a:r>
          </a:p>
          <a:p>
            <a:pPr lvl="1">
              <a:lnSpc>
                <a:spcPts val="2500"/>
              </a:lnSpc>
            </a:pPr>
            <a:r>
              <a:rPr lang="en-US" dirty="0"/>
              <a:t>Pressure control ventilation</a:t>
            </a:r>
          </a:p>
          <a:p>
            <a:pPr lvl="1">
              <a:lnSpc>
                <a:spcPts val="2500"/>
              </a:lnSpc>
            </a:pPr>
            <a:r>
              <a:rPr lang="en-US" dirty="0"/>
              <a:t>Automated targeting schemes</a:t>
            </a:r>
          </a:p>
          <a:p>
            <a:pPr lvl="2">
              <a:lnSpc>
                <a:spcPts val="2500"/>
              </a:lnSpc>
            </a:pPr>
            <a:r>
              <a:rPr lang="en-US" sz="2400" dirty="0"/>
              <a:t>Proportional assist ventilation (PAV)</a:t>
            </a:r>
          </a:p>
          <a:p>
            <a:pPr lvl="2">
              <a:lnSpc>
                <a:spcPts val="2500"/>
              </a:lnSpc>
            </a:pPr>
            <a:r>
              <a:rPr lang="en-US" sz="2400" dirty="0"/>
              <a:t>Pressure-regulated volume control (PRVC)</a:t>
            </a:r>
          </a:p>
          <a:p>
            <a:pPr lvl="2">
              <a:lnSpc>
                <a:spcPts val="2500"/>
              </a:lnSpc>
            </a:pPr>
            <a:r>
              <a:rPr lang="en-US" sz="2400" dirty="0"/>
              <a:t>Adaptive support ventilation (ASV)</a:t>
            </a:r>
          </a:p>
        </p:txBody>
      </p:sp>
    </p:spTree>
    <p:extLst>
      <p:ext uri="{BB962C8B-B14F-4D97-AF65-F5344CB8AC3E}">
        <p14:creationId xmlns:p14="http://schemas.microsoft.com/office/powerpoint/2010/main" val="1212991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89052A-482C-49F6-A8E2-9EA04FA5A060}"/>
              </a:ext>
            </a:extLst>
          </p:cNvPr>
          <p:cNvSpPr>
            <a:spLocks noGrp="1"/>
          </p:cNvSpPr>
          <p:nvPr>
            <p:ph type="title"/>
          </p:nvPr>
        </p:nvSpPr>
        <p:spPr>
          <a:xfrm>
            <a:off x="628650" y="114300"/>
            <a:ext cx="7886700" cy="1103667"/>
          </a:xfrm>
        </p:spPr>
        <p:txBody>
          <a:bodyPr>
            <a:normAutofit/>
          </a:bodyPr>
          <a:lstStyle/>
          <a:p>
            <a:r>
              <a:rPr lang="en-US" sz="4000" b="0" cap="none" dirty="0"/>
              <a:t>Peep and CPAP</a:t>
            </a:r>
          </a:p>
        </p:txBody>
      </p:sp>
      <p:sp>
        <p:nvSpPr>
          <p:cNvPr id="3" name="Content Placeholder 2">
            <a:extLst>
              <a:ext uri="{FF2B5EF4-FFF2-40B4-BE49-F238E27FC236}">
                <a16:creationId xmlns:a16="http://schemas.microsoft.com/office/drawing/2014/main" xmlns="" id="{3DD40C45-66ED-4BF4-8091-E7E3FC49E823}"/>
              </a:ext>
            </a:extLst>
          </p:cNvPr>
          <p:cNvSpPr>
            <a:spLocks noGrp="1"/>
          </p:cNvSpPr>
          <p:nvPr>
            <p:ph idx="1"/>
          </p:nvPr>
        </p:nvSpPr>
        <p:spPr>
          <a:xfrm>
            <a:off x="628650" y="998892"/>
            <a:ext cx="8077200" cy="5463823"/>
          </a:xfrm>
        </p:spPr>
        <p:txBody>
          <a:bodyPr>
            <a:noAutofit/>
          </a:bodyPr>
          <a:lstStyle/>
          <a:p>
            <a:pPr>
              <a:lnSpc>
                <a:spcPts val="2600"/>
              </a:lnSpc>
              <a:spcBef>
                <a:spcPts val="0"/>
              </a:spcBef>
            </a:pPr>
            <a:r>
              <a:rPr lang="en-US" sz="2400" dirty="0"/>
              <a:t>PEEP and CPAP restores FRC, improves and maintains lung volumes, and improves oxygenation </a:t>
            </a:r>
          </a:p>
          <a:p>
            <a:pPr>
              <a:lnSpc>
                <a:spcPts val="2600"/>
              </a:lnSpc>
              <a:spcBef>
                <a:spcPts val="0"/>
              </a:spcBef>
            </a:pPr>
            <a:r>
              <a:rPr lang="en-US" sz="2400" dirty="0"/>
              <a:t>Should be considered in patients with inadequate arterial oxygen levels (Pao</a:t>
            </a:r>
            <a:r>
              <a:rPr lang="en-US" sz="2400" baseline="-25000" dirty="0"/>
              <a:t>2</a:t>
            </a:r>
            <a:r>
              <a:rPr lang="en-US" sz="2400" dirty="0"/>
              <a:t> &lt; 60 mm Hg, Sao</a:t>
            </a:r>
            <a:r>
              <a:rPr lang="en-US" sz="2400" baseline="-25000" dirty="0"/>
              <a:t>2</a:t>
            </a:r>
            <a:r>
              <a:rPr lang="en-US" sz="2400" dirty="0"/>
              <a:t> &lt; 0.90) on moderate to high oxygen concentrations (Fio</a:t>
            </a:r>
            <a:r>
              <a:rPr lang="en-US" sz="2400" baseline="-25000" dirty="0"/>
              <a:t>2</a:t>
            </a:r>
            <a:r>
              <a:rPr lang="en-US" sz="2400" dirty="0"/>
              <a:t> ≥ 0.40)</a:t>
            </a:r>
          </a:p>
          <a:p>
            <a:pPr>
              <a:lnSpc>
                <a:spcPts val="2600"/>
              </a:lnSpc>
              <a:spcBef>
                <a:spcPts val="0"/>
              </a:spcBef>
            </a:pPr>
            <a:r>
              <a:rPr lang="en-US" sz="2400" dirty="0"/>
              <a:t>ARDS patients benefit from PEEP due to stabilization of lung units and the prevention of repetitive alveolar inflation and deflation</a:t>
            </a:r>
          </a:p>
          <a:p>
            <a:pPr>
              <a:lnSpc>
                <a:spcPts val="2600"/>
              </a:lnSpc>
              <a:spcBef>
                <a:spcPts val="0"/>
              </a:spcBef>
            </a:pPr>
            <a:r>
              <a:rPr lang="en-US" sz="2400" dirty="0"/>
              <a:t>Useful in offsetting autoPEEP and reducing trigger work</a:t>
            </a:r>
          </a:p>
          <a:p>
            <a:pPr>
              <a:lnSpc>
                <a:spcPts val="2600"/>
              </a:lnSpc>
              <a:spcBef>
                <a:spcPts val="0"/>
              </a:spcBef>
            </a:pPr>
            <a:r>
              <a:rPr lang="en-US" sz="2400" dirty="0"/>
              <a:t>Should be used cautiously in patients with obstructive lung disease</a:t>
            </a:r>
          </a:p>
          <a:p>
            <a:pPr>
              <a:lnSpc>
                <a:spcPts val="2600"/>
              </a:lnSpc>
              <a:spcBef>
                <a:spcPts val="0"/>
              </a:spcBef>
            </a:pPr>
            <a:r>
              <a:rPr lang="en-US" sz="2400" dirty="0"/>
              <a:t>Approaches to using PEEP</a:t>
            </a:r>
          </a:p>
          <a:p>
            <a:pPr lvl="1">
              <a:lnSpc>
                <a:spcPts val="2600"/>
              </a:lnSpc>
              <a:spcBef>
                <a:spcPts val="0"/>
              </a:spcBef>
            </a:pPr>
            <a:r>
              <a:rPr lang="en-US" dirty="0"/>
              <a:t>Minimal PEEP</a:t>
            </a:r>
          </a:p>
          <a:p>
            <a:pPr lvl="1">
              <a:lnSpc>
                <a:spcPts val="2600"/>
              </a:lnSpc>
              <a:spcBef>
                <a:spcPts val="0"/>
              </a:spcBef>
            </a:pPr>
            <a:r>
              <a:rPr lang="en-US" dirty="0"/>
              <a:t>Optimal or best PEEP </a:t>
            </a:r>
          </a:p>
          <a:p>
            <a:pPr lvl="1">
              <a:lnSpc>
                <a:spcPts val="2600"/>
              </a:lnSpc>
              <a:spcBef>
                <a:spcPts val="0"/>
              </a:spcBef>
            </a:pPr>
            <a:r>
              <a:rPr lang="en-US" dirty="0"/>
              <a:t>Compliance titrated PEEP</a:t>
            </a:r>
          </a:p>
          <a:p>
            <a:pPr lvl="1">
              <a:lnSpc>
                <a:spcPts val="2600"/>
              </a:lnSpc>
              <a:spcBef>
                <a:spcPts val="0"/>
              </a:spcBef>
            </a:pPr>
            <a:r>
              <a:rPr lang="en-US" dirty="0"/>
              <a:t>Use of pressure-volume curves </a:t>
            </a:r>
          </a:p>
        </p:txBody>
      </p:sp>
    </p:spTree>
    <p:extLst>
      <p:ext uri="{BB962C8B-B14F-4D97-AF65-F5344CB8AC3E}">
        <p14:creationId xmlns:p14="http://schemas.microsoft.com/office/powerpoint/2010/main" val="35239889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10.1.1.17\productions\ART\ART PROCESS\PPT Process\JBL_PPT\Shelledy_171101_Ancillaries\Images\Chapter 06\Box06_009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151" y="1820948"/>
            <a:ext cx="8837613" cy="2913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0433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10.1.1.17\productions\ART\ART PROCESS\PPT Process\JBL_PPT\Shelledy_171101_Ancillaries\Images\Chapter 06\Box06_009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76" y="463127"/>
            <a:ext cx="8837613" cy="5705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610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10.1.1.17\productions\ART\ART PROCESS\PPT Process\JBL_PPT\Shelledy_171101_Ancillaries\Images\Chapter 06\Box06_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470" y="231352"/>
            <a:ext cx="7001175" cy="6059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1648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10.1.1.17\productions\ART\ART PROCESS\PPT Process\JBL_PPT\Shelledy_171101_Ancillaries\Images\Chapter 06\Box06_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785" y="143221"/>
            <a:ext cx="5682783" cy="6180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63503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10.1.1.17\productions\ART\ART PROCESS\PPT Process\JBL_PPT\Shelledy_171101_Ancillaries\Images\Chapter 06\Tab06_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188" y="231354"/>
            <a:ext cx="8133201" cy="6037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84949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4C695A-E5DF-48D0-933E-0EE650ED23DD}"/>
              </a:ext>
            </a:extLst>
          </p:cNvPr>
          <p:cNvSpPr>
            <a:spLocks noGrp="1"/>
          </p:cNvSpPr>
          <p:nvPr>
            <p:ph type="title"/>
          </p:nvPr>
        </p:nvSpPr>
        <p:spPr>
          <a:xfrm>
            <a:off x="628650" y="275959"/>
            <a:ext cx="7886700" cy="1103667"/>
          </a:xfrm>
        </p:spPr>
        <p:txBody>
          <a:bodyPr>
            <a:normAutofit/>
          </a:bodyPr>
          <a:lstStyle/>
          <a:p>
            <a:r>
              <a:rPr lang="en-US" sz="4000" b="0" cap="none" dirty="0"/>
              <a:t>Humidification</a:t>
            </a:r>
          </a:p>
        </p:txBody>
      </p:sp>
      <p:sp>
        <p:nvSpPr>
          <p:cNvPr id="3" name="Content Placeholder 2">
            <a:extLst>
              <a:ext uri="{FF2B5EF4-FFF2-40B4-BE49-F238E27FC236}">
                <a16:creationId xmlns:a16="http://schemas.microsoft.com/office/drawing/2014/main" xmlns="" id="{24F4DFA0-4EFF-43BD-A514-AFC2F52B95E7}"/>
              </a:ext>
            </a:extLst>
          </p:cNvPr>
          <p:cNvSpPr>
            <a:spLocks noGrp="1"/>
          </p:cNvSpPr>
          <p:nvPr>
            <p:ph idx="1"/>
          </p:nvPr>
        </p:nvSpPr>
        <p:spPr>
          <a:xfrm>
            <a:off x="628650" y="1379626"/>
            <a:ext cx="7886700" cy="4944093"/>
          </a:xfrm>
        </p:spPr>
        <p:txBody>
          <a:bodyPr>
            <a:normAutofit/>
          </a:bodyPr>
          <a:lstStyle/>
          <a:p>
            <a:pPr>
              <a:lnSpc>
                <a:spcPct val="100000"/>
              </a:lnSpc>
            </a:pPr>
            <a:r>
              <a:rPr lang="en-US" sz="2600" dirty="0"/>
              <a:t>Should be provided for all patients receiving invasive mechanical ventilatory support </a:t>
            </a:r>
          </a:p>
          <a:p>
            <a:pPr>
              <a:lnSpc>
                <a:spcPct val="100000"/>
              </a:lnSpc>
            </a:pPr>
            <a:r>
              <a:rPr lang="en-US" sz="2600" dirty="0"/>
              <a:t>Clinical practice guidelines suggest an inspired gas temperature of 35○C ± 2○ C to provide humidity of 33 to 44 mg H2O/L at the patient Y connection </a:t>
            </a:r>
          </a:p>
          <a:p>
            <a:pPr>
              <a:lnSpc>
                <a:spcPct val="100000"/>
              </a:lnSpc>
            </a:pPr>
            <a:r>
              <a:rPr lang="en-US" sz="2600" dirty="0"/>
              <a:t>Heat and moisture exchangers (HME) may be appropriate for some patients</a:t>
            </a:r>
          </a:p>
          <a:p>
            <a:pPr>
              <a:lnSpc>
                <a:spcPct val="100000"/>
              </a:lnSpc>
            </a:pPr>
            <a:r>
              <a:rPr lang="en-US" sz="2600" dirty="0"/>
              <a:t>HME’s should not be used for:</a:t>
            </a:r>
          </a:p>
          <a:p>
            <a:pPr lvl="1">
              <a:lnSpc>
                <a:spcPct val="100000"/>
              </a:lnSpc>
            </a:pPr>
            <a:r>
              <a:rPr lang="en-US" dirty="0"/>
              <a:t>Patients receiving low tidal volumes, as they add additional mechanical dead space</a:t>
            </a:r>
          </a:p>
          <a:p>
            <a:pPr lvl="1">
              <a:lnSpc>
                <a:spcPct val="100000"/>
              </a:lnSpc>
            </a:pPr>
            <a:r>
              <a:rPr lang="en-US" dirty="0"/>
              <a:t>Patients on noninvasive ventilation </a:t>
            </a:r>
          </a:p>
        </p:txBody>
      </p:sp>
    </p:spTree>
    <p:extLst>
      <p:ext uri="{BB962C8B-B14F-4D97-AF65-F5344CB8AC3E}">
        <p14:creationId xmlns:p14="http://schemas.microsoft.com/office/powerpoint/2010/main" val="38256257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5591FD-0090-4B85-B580-E512C2552F1E}"/>
              </a:ext>
            </a:extLst>
          </p:cNvPr>
          <p:cNvSpPr>
            <a:spLocks noGrp="1"/>
          </p:cNvSpPr>
          <p:nvPr>
            <p:ph type="title"/>
          </p:nvPr>
        </p:nvSpPr>
        <p:spPr>
          <a:xfrm>
            <a:off x="628650" y="256909"/>
            <a:ext cx="7886700" cy="1114956"/>
          </a:xfrm>
        </p:spPr>
        <p:txBody>
          <a:bodyPr/>
          <a:lstStyle/>
          <a:p>
            <a:r>
              <a:rPr lang="en-US" sz="4000" b="0" cap="none" dirty="0"/>
              <a:t>Assessment</a:t>
            </a:r>
            <a:endParaRPr lang="en-US" b="0" dirty="0"/>
          </a:p>
        </p:txBody>
      </p:sp>
      <p:sp>
        <p:nvSpPr>
          <p:cNvPr id="3" name="Content Placeholder 2">
            <a:extLst>
              <a:ext uri="{FF2B5EF4-FFF2-40B4-BE49-F238E27FC236}">
                <a16:creationId xmlns:a16="http://schemas.microsoft.com/office/drawing/2014/main" xmlns="" id="{B4B2E304-C83E-409D-9E8A-78C9779576B5}"/>
              </a:ext>
            </a:extLst>
          </p:cNvPr>
          <p:cNvSpPr>
            <a:spLocks noGrp="1"/>
          </p:cNvSpPr>
          <p:nvPr>
            <p:ph idx="1"/>
          </p:nvPr>
        </p:nvSpPr>
        <p:spPr>
          <a:xfrm>
            <a:off x="628650" y="1535289"/>
            <a:ext cx="7886700" cy="4811007"/>
          </a:xfrm>
        </p:spPr>
        <p:txBody>
          <a:bodyPr>
            <a:normAutofit fontScale="85000" lnSpcReduction="20000"/>
          </a:bodyPr>
          <a:lstStyle/>
          <a:p>
            <a:pPr>
              <a:lnSpc>
                <a:spcPct val="110000"/>
              </a:lnSpc>
            </a:pPr>
            <a:r>
              <a:rPr lang="en-US" dirty="0"/>
              <a:t>Following initiation of mechanical ventilation, the patient and patient-ventilator system should be carefully assessed</a:t>
            </a:r>
          </a:p>
          <a:p>
            <a:pPr>
              <a:lnSpc>
                <a:spcPct val="110000"/>
              </a:lnSpc>
            </a:pPr>
            <a:r>
              <a:rPr lang="en-US" dirty="0"/>
              <a:t>Patient assessment should include: physical assessment, breath sounds, oximetry, heart rate, blood pressure and observation of the cardiac monitor for cardiac rhythm. </a:t>
            </a:r>
          </a:p>
          <a:p>
            <a:pPr>
              <a:lnSpc>
                <a:spcPct val="110000"/>
              </a:lnSpc>
            </a:pPr>
            <a:r>
              <a:rPr lang="en-US" dirty="0"/>
              <a:t>Patient-ventilator assessment should include: assessment of ventilatory pressures, volumes, and flows</a:t>
            </a:r>
          </a:p>
          <a:p>
            <a:pPr>
              <a:lnSpc>
                <a:spcPct val="110000"/>
              </a:lnSpc>
            </a:pPr>
            <a:r>
              <a:rPr lang="en-US" dirty="0"/>
              <a:t>Arterial blood gases should be obtained following initial patient stabilization </a:t>
            </a:r>
          </a:p>
          <a:p>
            <a:pPr>
              <a:lnSpc>
                <a:spcPct val="110000"/>
              </a:lnSpc>
            </a:pPr>
            <a:r>
              <a:rPr lang="en-US" dirty="0"/>
              <a:t>Following assessment, appropriate ventilatory adjustments should be made to ensure patient safety, comfort, oxygenation, and ventilation </a:t>
            </a:r>
          </a:p>
        </p:txBody>
      </p:sp>
    </p:spTree>
    <p:extLst>
      <p:ext uri="{BB962C8B-B14F-4D97-AF65-F5344CB8AC3E}">
        <p14:creationId xmlns:p14="http://schemas.microsoft.com/office/powerpoint/2010/main" val="173642089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62CFCDED-7E0A-4C40-B6C8-DCA80A26E8FE}"/>
              </a:ext>
            </a:extLst>
          </p:cNvPr>
          <p:cNvSpPr>
            <a:spLocks noGrp="1"/>
          </p:cNvSpPr>
          <p:nvPr>
            <p:ph type="title"/>
          </p:nvPr>
        </p:nvSpPr>
        <p:spPr/>
        <p:txBody>
          <a:bodyPr>
            <a:normAutofit/>
          </a:bodyPr>
          <a:lstStyle/>
          <a:p>
            <a:r>
              <a:rPr lang="en-US" b="0" cap="none" dirty="0"/>
              <a:t>Management of Specific Disease States and Conditions </a:t>
            </a:r>
          </a:p>
        </p:txBody>
      </p:sp>
      <p:sp>
        <p:nvSpPr>
          <p:cNvPr id="3" name="Content Placeholder 2">
            <a:extLst>
              <a:ext uri="{FF2B5EF4-FFF2-40B4-BE49-F238E27FC236}">
                <a16:creationId xmlns:a16="http://schemas.microsoft.com/office/drawing/2014/main" xmlns="" id="{9612D440-FE5D-4016-B030-3191F277EAB8}"/>
              </a:ext>
            </a:extLst>
          </p:cNvPr>
          <p:cNvSpPr>
            <a:spLocks noGrp="1"/>
          </p:cNvSpPr>
          <p:nvPr>
            <p:ph idx="1"/>
          </p:nvPr>
        </p:nvSpPr>
        <p:spPr/>
        <p:txBody>
          <a:bodyPr>
            <a:normAutofit lnSpcReduction="10000"/>
          </a:bodyPr>
          <a:lstStyle/>
          <a:p>
            <a:r>
              <a:rPr lang="en-US" sz="2600" dirty="0"/>
              <a:t>Asthma</a:t>
            </a:r>
            <a:r>
              <a:rPr lang="en-US" dirty="0"/>
              <a:t> </a:t>
            </a:r>
          </a:p>
          <a:p>
            <a:pPr lvl="1"/>
            <a:r>
              <a:rPr lang="en-US" dirty="0"/>
              <a:t>Lower tidal volumes should be used to reduce airway pressures and avoid barotrauma </a:t>
            </a:r>
          </a:p>
          <a:p>
            <a:pPr lvl="1"/>
            <a:r>
              <a:rPr lang="en-US" dirty="0"/>
              <a:t>P</a:t>
            </a:r>
            <a:r>
              <a:rPr lang="en-US" baseline="-25000" dirty="0"/>
              <a:t>plat</a:t>
            </a:r>
            <a:r>
              <a:rPr lang="en-US" dirty="0"/>
              <a:t> should be maintained ≤30 cm H</a:t>
            </a:r>
            <a:r>
              <a:rPr lang="en-US" baseline="-25000" dirty="0"/>
              <a:t>2</a:t>
            </a:r>
            <a:r>
              <a:rPr lang="en-US" dirty="0"/>
              <a:t>O</a:t>
            </a:r>
          </a:p>
          <a:p>
            <a:pPr lvl="1"/>
            <a:r>
              <a:rPr lang="en-US" dirty="0"/>
              <a:t>Expiratory time should allow for complete exhalation in the presence of airway obstruction</a:t>
            </a:r>
          </a:p>
          <a:p>
            <a:pPr lvl="1"/>
            <a:r>
              <a:rPr lang="en-US" dirty="0"/>
              <a:t>Respiratory rate = 10-12 breaths/min and peak inspiratory flow= 60-80 L/min should be used </a:t>
            </a:r>
          </a:p>
          <a:p>
            <a:pPr lvl="1"/>
            <a:r>
              <a:rPr lang="en-US" dirty="0"/>
              <a:t>PEEP may be set at ≤ 5 cm H</a:t>
            </a:r>
            <a:r>
              <a:rPr lang="en-US" baseline="-25000" dirty="0"/>
              <a:t>2</a:t>
            </a:r>
            <a:r>
              <a:rPr lang="en-US" dirty="0"/>
              <a:t>O or at 50-80% of measured autoPEEP, if present</a:t>
            </a:r>
          </a:p>
          <a:p>
            <a:pPr lvl="1"/>
            <a:r>
              <a:rPr lang="en-US" dirty="0"/>
              <a:t>Paralytics may be required to control ventilation and permissive hypercapnia </a:t>
            </a:r>
          </a:p>
        </p:txBody>
      </p:sp>
    </p:spTree>
    <p:extLst>
      <p:ext uri="{BB962C8B-B14F-4D97-AF65-F5344CB8AC3E}">
        <p14:creationId xmlns:p14="http://schemas.microsoft.com/office/powerpoint/2010/main" val="367359627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570EA1-8B10-479A-9B6B-60133C4887C9}"/>
              </a:ext>
            </a:extLst>
          </p:cNvPr>
          <p:cNvSpPr>
            <a:spLocks noGrp="1"/>
          </p:cNvSpPr>
          <p:nvPr>
            <p:ph type="title"/>
          </p:nvPr>
        </p:nvSpPr>
        <p:spPr/>
        <p:txBody>
          <a:bodyPr>
            <a:normAutofit/>
          </a:bodyPr>
          <a:lstStyle/>
          <a:p>
            <a:r>
              <a:rPr lang="en-US" sz="4000" b="0" cap="none" dirty="0"/>
              <a:t>Management of Specific Disease States and Conditions (cont’d)</a:t>
            </a:r>
            <a:endParaRPr lang="en-US" sz="4000" dirty="0"/>
          </a:p>
        </p:txBody>
      </p:sp>
      <p:sp>
        <p:nvSpPr>
          <p:cNvPr id="3" name="Content Placeholder 2">
            <a:extLst>
              <a:ext uri="{FF2B5EF4-FFF2-40B4-BE49-F238E27FC236}">
                <a16:creationId xmlns:a16="http://schemas.microsoft.com/office/drawing/2014/main" xmlns="" id="{986AF12D-6EA1-4648-A9C4-B19B4B4CF94D}"/>
              </a:ext>
            </a:extLst>
          </p:cNvPr>
          <p:cNvSpPr>
            <a:spLocks noGrp="1"/>
          </p:cNvSpPr>
          <p:nvPr>
            <p:ph idx="1"/>
          </p:nvPr>
        </p:nvSpPr>
        <p:spPr>
          <a:xfrm>
            <a:off x="523875" y="1714498"/>
            <a:ext cx="7886700" cy="4778376"/>
          </a:xfrm>
        </p:spPr>
        <p:txBody>
          <a:bodyPr>
            <a:noAutofit/>
          </a:bodyPr>
          <a:lstStyle/>
          <a:p>
            <a:pPr>
              <a:lnSpc>
                <a:spcPts val="2600"/>
              </a:lnSpc>
              <a:spcBef>
                <a:spcPts val="0"/>
              </a:spcBef>
            </a:pPr>
            <a:r>
              <a:rPr lang="en-US" sz="2400" dirty="0"/>
              <a:t>Acute Exacerbation of COPD </a:t>
            </a:r>
          </a:p>
          <a:p>
            <a:pPr lvl="1">
              <a:lnSpc>
                <a:spcPts val="2600"/>
              </a:lnSpc>
              <a:spcBef>
                <a:spcPts val="0"/>
              </a:spcBef>
            </a:pPr>
            <a:r>
              <a:rPr lang="en-US" dirty="0"/>
              <a:t>Noninvasive ventilation may be used in the presence of acute respiratory acidosis</a:t>
            </a:r>
          </a:p>
          <a:p>
            <a:pPr lvl="2">
              <a:lnSpc>
                <a:spcPts val="2600"/>
              </a:lnSpc>
              <a:spcBef>
                <a:spcPts val="0"/>
              </a:spcBef>
            </a:pPr>
            <a:r>
              <a:rPr lang="en-US" sz="2400" dirty="0"/>
              <a:t>Inspiratory pressure: 8-20 cm H</a:t>
            </a:r>
            <a:r>
              <a:rPr lang="en-US" sz="2400" baseline="-25000" dirty="0"/>
              <a:t>2</a:t>
            </a:r>
            <a:r>
              <a:rPr lang="en-US" sz="2400" dirty="0"/>
              <a:t>O </a:t>
            </a:r>
          </a:p>
          <a:p>
            <a:pPr lvl="2">
              <a:lnSpc>
                <a:spcPts val="2600"/>
              </a:lnSpc>
              <a:spcBef>
                <a:spcPts val="0"/>
              </a:spcBef>
            </a:pPr>
            <a:r>
              <a:rPr lang="en-US" sz="2400" dirty="0"/>
              <a:t>End expiratory pressure: 3-5 cm H</a:t>
            </a:r>
            <a:r>
              <a:rPr lang="en-US" sz="2400" baseline="-25000" dirty="0"/>
              <a:t>2</a:t>
            </a:r>
            <a:r>
              <a:rPr lang="en-US" sz="2400" dirty="0"/>
              <a:t>O </a:t>
            </a:r>
          </a:p>
          <a:p>
            <a:pPr lvl="1">
              <a:lnSpc>
                <a:spcPts val="2600"/>
              </a:lnSpc>
              <a:spcBef>
                <a:spcPts val="0"/>
              </a:spcBef>
            </a:pPr>
            <a:r>
              <a:rPr lang="en-US" dirty="0"/>
              <a:t>Patients who are unable to tolerate NIV may require mechanical ventilation </a:t>
            </a:r>
          </a:p>
          <a:p>
            <a:pPr lvl="2">
              <a:lnSpc>
                <a:spcPts val="2600"/>
              </a:lnSpc>
              <a:spcBef>
                <a:spcPts val="0"/>
              </a:spcBef>
            </a:pPr>
            <a:r>
              <a:rPr lang="en-US" sz="2400" dirty="0"/>
              <a:t>Initial settings: Assist-control volume ventilation, Vt = 6-8 mL/kg IBW, f = 10-12 breaths/min, inspiratory flow 60-80 L/min </a:t>
            </a:r>
          </a:p>
          <a:p>
            <a:pPr lvl="2">
              <a:lnSpc>
                <a:spcPts val="2600"/>
              </a:lnSpc>
              <a:spcBef>
                <a:spcPts val="0"/>
              </a:spcBef>
            </a:pPr>
            <a:r>
              <a:rPr lang="en-US" sz="2400" dirty="0"/>
              <a:t>Lower tidal volumes (6 mL/kg), lower rates (8-10) and higher initial peak flow (≥ 80 L/min or inspiratory time of 0.6-0.80 sec) may be necessary to allow for sufficient expiratory time</a:t>
            </a:r>
          </a:p>
        </p:txBody>
      </p:sp>
    </p:spTree>
    <p:extLst>
      <p:ext uri="{BB962C8B-B14F-4D97-AF65-F5344CB8AC3E}">
        <p14:creationId xmlns:p14="http://schemas.microsoft.com/office/powerpoint/2010/main" val="568598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03A12E-3CE1-44A7-8624-3E24E395158C}"/>
              </a:ext>
            </a:extLst>
          </p:cNvPr>
          <p:cNvSpPr>
            <a:spLocks noGrp="1"/>
          </p:cNvSpPr>
          <p:nvPr>
            <p:ph type="title"/>
          </p:nvPr>
        </p:nvSpPr>
        <p:spPr>
          <a:xfrm>
            <a:off x="628650" y="229659"/>
            <a:ext cx="7886700" cy="1325563"/>
          </a:xfrm>
        </p:spPr>
        <p:txBody>
          <a:bodyPr>
            <a:normAutofit/>
          </a:bodyPr>
          <a:lstStyle/>
          <a:p>
            <a:r>
              <a:rPr lang="en-US" sz="4000" b="0" cap="none" dirty="0"/>
              <a:t>Negative Pressure Ventilation </a:t>
            </a:r>
          </a:p>
        </p:txBody>
      </p:sp>
      <p:sp>
        <p:nvSpPr>
          <p:cNvPr id="3" name="Content Placeholder 2">
            <a:extLst>
              <a:ext uri="{FF2B5EF4-FFF2-40B4-BE49-F238E27FC236}">
                <a16:creationId xmlns:a16="http://schemas.microsoft.com/office/drawing/2014/main" xmlns="" id="{1963DC46-97AE-48EB-90A8-8F7CABCD38C7}"/>
              </a:ext>
            </a:extLst>
          </p:cNvPr>
          <p:cNvSpPr>
            <a:spLocks noGrp="1"/>
          </p:cNvSpPr>
          <p:nvPr>
            <p:ph idx="1"/>
          </p:nvPr>
        </p:nvSpPr>
        <p:spPr>
          <a:xfrm>
            <a:off x="628650" y="1659467"/>
            <a:ext cx="7886700" cy="4517496"/>
          </a:xfrm>
        </p:spPr>
        <p:txBody>
          <a:bodyPr>
            <a:noAutofit/>
          </a:bodyPr>
          <a:lstStyle/>
          <a:p>
            <a:pPr>
              <a:lnSpc>
                <a:spcPts val="2500"/>
              </a:lnSpc>
            </a:pPr>
            <a:r>
              <a:rPr lang="en-US" sz="2400" dirty="0"/>
              <a:t>Negative pressure ventilators enclose the thorax within a chamber, shell, or body suit, to provide intermittent or continuous negative pressure on inspiration </a:t>
            </a:r>
          </a:p>
          <a:p>
            <a:pPr lvl="1">
              <a:lnSpc>
                <a:spcPts val="2500"/>
              </a:lnSpc>
            </a:pPr>
            <a:r>
              <a:rPr lang="en-US" dirty="0"/>
              <a:t>“Iron Lung” used during polio epidemic to provide ventilatory support </a:t>
            </a:r>
          </a:p>
          <a:p>
            <a:pPr lvl="1">
              <a:lnSpc>
                <a:spcPts val="2500"/>
              </a:lnSpc>
            </a:pPr>
            <a:r>
              <a:rPr lang="en-US" dirty="0"/>
              <a:t>Other types include Port-a-Lung, chest cuirass, and bodysuit </a:t>
            </a:r>
          </a:p>
          <a:p>
            <a:pPr>
              <a:lnSpc>
                <a:spcPts val="2500"/>
              </a:lnSpc>
            </a:pPr>
            <a:r>
              <a:rPr lang="en-US" sz="2400" dirty="0"/>
              <a:t>Does not require an artificial airway</a:t>
            </a:r>
          </a:p>
          <a:p>
            <a:pPr>
              <a:lnSpc>
                <a:spcPts val="2500"/>
              </a:lnSpc>
            </a:pPr>
            <a:r>
              <a:rPr lang="en-US" sz="2400" dirty="0"/>
              <a:t>Relatively easy to support patients with chronic ventilatory failure</a:t>
            </a:r>
          </a:p>
          <a:p>
            <a:pPr>
              <a:lnSpc>
                <a:spcPts val="2500"/>
              </a:lnSpc>
            </a:pPr>
            <a:r>
              <a:rPr lang="en-US" sz="2400" dirty="0"/>
              <a:t>Initial settings: Rate of 12-24 breaths/min, inspiratory pressure of -10 to -35 cm H</a:t>
            </a:r>
            <a:r>
              <a:rPr lang="en-US" sz="2400" baseline="-25000" dirty="0"/>
              <a:t>2</a:t>
            </a:r>
            <a:r>
              <a:rPr lang="en-US" sz="2400" dirty="0"/>
              <a:t>O</a:t>
            </a:r>
          </a:p>
          <a:p>
            <a:pPr>
              <a:lnSpc>
                <a:spcPts val="2500"/>
              </a:lnSpc>
            </a:pPr>
            <a:endParaRPr lang="en-US" sz="2400" dirty="0"/>
          </a:p>
          <a:p>
            <a:pPr>
              <a:lnSpc>
                <a:spcPts val="2500"/>
              </a:lnSpc>
            </a:pPr>
            <a:endParaRPr lang="en-US" sz="2400" dirty="0"/>
          </a:p>
        </p:txBody>
      </p:sp>
    </p:spTree>
    <p:extLst>
      <p:ext uri="{BB962C8B-B14F-4D97-AF65-F5344CB8AC3E}">
        <p14:creationId xmlns:p14="http://schemas.microsoft.com/office/powerpoint/2010/main" val="95759716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40A017-7189-43BB-8F97-61B380C9F074}"/>
              </a:ext>
            </a:extLst>
          </p:cNvPr>
          <p:cNvSpPr>
            <a:spLocks noGrp="1"/>
          </p:cNvSpPr>
          <p:nvPr>
            <p:ph type="title"/>
          </p:nvPr>
        </p:nvSpPr>
        <p:spPr/>
        <p:txBody>
          <a:bodyPr>
            <a:normAutofit/>
          </a:bodyPr>
          <a:lstStyle/>
          <a:p>
            <a:r>
              <a:rPr lang="en-US" sz="4000" b="0" cap="none" dirty="0"/>
              <a:t>Management of Specific Disease States and Conditions (cont’d)</a:t>
            </a:r>
            <a:endParaRPr lang="en-US" sz="4000" dirty="0"/>
          </a:p>
        </p:txBody>
      </p:sp>
      <p:sp>
        <p:nvSpPr>
          <p:cNvPr id="3" name="Content Placeholder 2">
            <a:extLst>
              <a:ext uri="{FF2B5EF4-FFF2-40B4-BE49-F238E27FC236}">
                <a16:creationId xmlns:a16="http://schemas.microsoft.com/office/drawing/2014/main" xmlns="" id="{5A4FD086-2E66-4656-B4A9-90A95C57F91B}"/>
              </a:ext>
            </a:extLst>
          </p:cNvPr>
          <p:cNvSpPr>
            <a:spLocks noGrp="1"/>
          </p:cNvSpPr>
          <p:nvPr>
            <p:ph idx="1"/>
          </p:nvPr>
        </p:nvSpPr>
        <p:spPr>
          <a:xfrm>
            <a:off x="628650" y="1758950"/>
            <a:ext cx="7886700" cy="4351338"/>
          </a:xfrm>
        </p:spPr>
        <p:txBody>
          <a:bodyPr>
            <a:noAutofit/>
          </a:bodyPr>
          <a:lstStyle/>
          <a:p>
            <a:pPr lvl="1">
              <a:lnSpc>
                <a:spcPct val="110000"/>
              </a:lnSpc>
              <a:spcBef>
                <a:spcPts val="0"/>
              </a:spcBef>
            </a:pPr>
            <a:r>
              <a:rPr lang="en-US" dirty="0"/>
              <a:t>Patients who are unable to tolerate NIV may require mechanical ventilation (cont’d)</a:t>
            </a:r>
          </a:p>
          <a:p>
            <a:pPr lvl="2">
              <a:lnSpc>
                <a:spcPct val="110000"/>
              </a:lnSpc>
              <a:spcBef>
                <a:spcPts val="0"/>
              </a:spcBef>
            </a:pPr>
            <a:r>
              <a:rPr lang="en-US" sz="2400" dirty="0"/>
              <a:t>P</a:t>
            </a:r>
            <a:r>
              <a:rPr lang="en-US" sz="2400" baseline="-25000" dirty="0"/>
              <a:t>plat</a:t>
            </a:r>
            <a:r>
              <a:rPr lang="en-US" sz="2400" dirty="0"/>
              <a:t> should be maintained ≤30 cm H</a:t>
            </a:r>
            <a:r>
              <a:rPr lang="en-US" sz="2400" baseline="-25000" dirty="0"/>
              <a:t>2</a:t>
            </a:r>
            <a:r>
              <a:rPr lang="en-US" sz="2400" dirty="0"/>
              <a:t>O</a:t>
            </a:r>
          </a:p>
          <a:p>
            <a:pPr lvl="2">
              <a:lnSpc>
                <a:spcPct val="110000"/>
              </a:lnSpc>
              <a:spcBef>
                <a:spcPts val="0"/>
              </a:spcBef>
            </a:pPr>
            <a:r>
              <a:rPr lang="en-US" sz="2400" dirty="0"/>
              <a:t>Moderate Fio</a:t>
            </a:r>
            <a:r>
              <a:rPr lang="en-US" sz="2400" baseline="-25000" dirty="0"/>
              <a:t>2</a:t>
            </a:r>
            <a:r>
              <a:rPr lang="en-US" sz="2400" dirty="0"/>
              <a:t> (0.40-0.50) will often suffice</a:t>
            </a:r>
          </a:p>
          <a:p>
            <a:pPr lvl="2">
              <a:lnSpc>
                <a:spcPct val="110000"/>
              </a:lnSpc>
              <a:spcBef>
                <a:spcPts val="0"/>
              </a:spcBef>
            </a:pPr>
            <a:r>
              <a:rPr lang="en-US" sz="2400" dirty="0"/>
              <a:t>Patients who rapidly trigger the ventilator in the assist-control mode may do well with SIMV </a:t>
            </a:r>
          </a:p>
          <a:p>
            <a:pPr lvl="2">
              <a:lnSpc>
                <a:spcPct val="110000"/>
              </a:lnSpc>
              <a:spcBef>
                <a:spcPts val="0"/>
              </a:spcBef>
            </a:pPr>
            <a:r>
              <a:rPr lang="en-US" sz="2400" dirty="0"/>
              <a:t>SIMV settings: Vt, inspiratory peak flow, and </a:t>
            </a:r>
            <a:r>
              <a:rPr lang="en-US" sz="2400" dirty="0" err="1"/>
              <a:t>Ti</a:t>
            </a:r>
            <a:r>
              <a:rPr lang="en-US" sz="2400" dirty="0"/>
              <a:t>  should be set at values similar to those used for assist-control volume ventilation, and pressure support (5-10 cm H</a:t>
            </a:r>
            <a:r>
              <a:rPr lang="en-US" sz="2400" baseline="-25000" dirty="0"/>
              <a:t>2</a:t>
            </a:r>
            <a:r>
              <a:rPr lang="en-US" sz="2400" dirty="0"/>
              <a:t>O) and PEEP (3-5 cm H</a:t>
            </a:r>
            <a:r>
              <a:rPr lang="en-US" sz="2400" baseline="-25000" dirty="0"/>
              <a:t>2</a:t>
            </a:r>
            <a:r>
              <a:rPr lang="en-US" sz="2400" dirty="0"/>
              <a:t>O) should be added </a:t>
            </a:r>
          </a:p>
          <a:p>
            <a:pPr>
              <a:spcBef>
                <a:spcPts val="0"/>
              </a:spcBef>
            </a:pPr>
            <a:endParaRPr lang="en-US" sz="2400" dirty="0"/>
          </a:p>
        </p:txBody>
      </p:sp>
    </p:spTree>
    <p:extLst>
      <p:ext uri="{BB962C8B-B14F-4D97-AF65-F5344CB8AC3E}">
        <p14:creationId xmlns:p14="http://schemas.microsoft.com/office/powerpoint/2010/main" val="4494260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570EA1-8B10-479A-9B6B-60133C4887C9}"/>
              </a:ext>
            </a:extLst>
          </p:cNvPr>
          <p:cNvSpPr>
            <a:spLocks noGrp="1"/>
          </p:cNvSpPr>
          <p:nvPr>
            <p:ph type="title"/>
          </p:nvPr>
        </p:nvSpPr>
        <p:spPr/>
        <p:txBody>
          <a:bodyPr>
            <a:normAutofit/>
          </a:bodyPr>
          <a:lstStyle/>
          <a:p>
            <a:r>
              <a:rPr lang="en-US" sz="4000" b="0" cap="none" dirty="0"/>
              <a:t>Management of Specific Disease States and Conditions (cont’d)</a:t>
            </a:r>
            <a:endParaRPr lang="en-US" sz="4000" dirty="0"/>
          </a:p>
        </p:txBody>
      </p:sp>
      <p:sp>
        <p:nvSpPr>
          <p:cNvPr id="3" name="Content Placeholder 2">
            <a:extLst>
              <a:ext uri="{FF2B5EF4-FFF2-40B4-BE49-F238E27FC236}">
                <a16:creationId xmlns:a16="http://schemas.microsoft.com/office/drawing/2014/main" xmlns="" id="{986AF12D-6EA1-4648-A9C4-B19B4B4CF94D}"/>
              </a:ext>
            </a:extLst>
          </p:cNvPr>
          <p:cNvSpPr>
            <a:spLocks noGrp="1"/>
          </p:cNvSpPr>
          <p:nvPr>
            <p:ph idx="1"/>
          </p:nvPr>
        </p:nvSpPr>
        <p:spPr>
          <a:xfrm>
            <a:off x="628650" y="1690689"/>
            <a:ext cx="7886700" cy="4662486"/>
          </a:xfrm>
        </p:spPr>
        <p:txBody>
          <a:bodyPr>
            <a:noAutofit/>
          </a:bodyPr>
          <a:lstStyle/>
          <a:p>
            <a:pPr>
              <a:lnSpc>
                <a:spcPts val="2700"/>
              </a:lnSpc>
              <a:spcBef>
                <a:spcPts val="0"/>
              </a:spcBef>
            </a:pPr>
            <a:r>
              <a:rPr lang="en-US" sz="2600" dirty="0"/>
              <a:t>Severe Pneumonia  </a:t>
            </a:r>
          </a:p>
          <a:p>
            <a:pPr lvl="1">
              <a:lnSpc>
                <a:spcPts val="2700"/>
              </a:lnSpc>
              <a:spcBef>
                <a:spcPts val="0"/>
              </a:spcBef>
            </a:pPr>
            <a:r>
              <a:rPr lang="en-US" dirty="0"/>
              <a:t>Mechanical ventilation may be necessary in pneumonia patients with severe respiratory failure to maintain oxygenation, ventilation, and acid-base balance</a:t>
            </a:r>
          </a:p>
          <a:p>
            <a:pPr lvl="1">
              <a:lnSpc>
                <a:spcPts val="2700"/>
              </a:lnSpc>
              <a:spcBef>
                <a:spcPts val="0"/>
              </a:spcBef>
            </a:pPr>
            <a:r>
              <a:rPr lang="en-US" dirty="0"/>
              <a:t>Assist-control volume ventilation or volume SIMV with pressure support will be effective for most patients </a:t>
            </a:r>
          </a:p>
          <a:p>
            <a:pPr lvl="1">
              <a:lnSpc>
                <a:spcPts val="2700"/>
              </a:lnSpc>
              <a:spcBef>
                <a:spcPts val="0"/>
              </a:spcBef>
            </a:pPr>
            <a:r>
              <a:rPr lang="en-US" dirty="0"/>
              <a:t>Initial settings: Vt = 8 mL/kg IBW, f = 14-16  breaths/min, peak inspiratory flow= 60 to 80 L/min, and inspiratory time= 0.6-0.8 sec</a:t>
            </a:r>
          </a:p>
          <a:p>
            <a:pPr lvl="1">
              <a:lnSpc>
                <a:spcPts val="2700"/>
              </a:lnSpc>
              <a:spcBef>
                <a:spcPts val="0"/>
              </a:spcBef>
            </a:pPr>
            <a:r>
              <a:rPr lang="en-US" dirty="0"/>
              <a:t>Begin Fio</a:t>
            </a:r>
            <a:r>
              <a:rPr lang="en-US" baseline="-25000" dirty="0"/>
              <a:t>2</a:t>
            </a:r>
            <a:r>
              <a:rPr lang="en-US" dirty="0"/>
              <a:t> at 1.0 and PEEP of 5 cm H</a:t>
            </a:r>
            <a:r>
              <a:rPr lang="en-US" baseline="-25000" dirty="0"/>
              <a:t>2</a:t>
            </a:r>
            <a:r>
              <a:rPr lang="en-US" dirty="0"/>
              <a:t>O. Fio</a:t>
            </a:r>
            <a:r>
              <a:rPr lang="en-US" baseline="-25000" dirty="0"/>
              <a:t>2</a:t>
            </a:r>
            <a:r>
              <a:rPr lang="en-US" dirty="0"/>
              <a:t> and PEEP are then titrated to achieve an adequate arterial oxygenation at a safe Fio</a:t>
            </a:r>
            <a:r>
              <a:rPr lang="en-US" baseline="-25000" dirty="0"/>
              <a:t>2</a:t>
            </a:r>
            <a:endParaRPr lang="en-US" dirty="0"/>
          </a:p>
          <a:p>
            <a:pPr lvl="1">
              <a:lnSpc>
                <a:spcPts val="2700"/>
              </a:lnSpc>
              <a:spcBef>
                <a:spcPts val="0"/>
              </a:spcBef>
            </a:pPr>
            <a:r>
              <a:rPr lang="en-US" dirty="0"/>
              <a:t>P</a:t>
            </a:r>
            <a:r>
              <a:rPr lang="en-US" baseline="-25000" dirty="0"/>
              <a:t>plat</a:t>
            </a:r>
            <a:r>
              <a:rPr lang="en-US" dirty="0"/>
              <a:t> should be maintained ≤30 cm H</a:t>
            </a:r>
            <a:r>
              <a:rPr lang="en-US" baseline="-25000" dirty="0"/>
              <a:t>2</a:t>
            </a:r>
            <a:r>
              <a:rPr lang="en-US" dirty="0"/>
              <a:t>O</a:t>
            </a:r>
          </a:p>
          <a:p>
            <a:pPr lvl="1">
              <a:lnSpc>
                <a:spcPts val="2700"/>
              </a:lnSpc>
              <a:spcBef>
                <a:spcPts val="0"/>
              </a:spcBef>
            </a:pPr>
            <a:endParaRPr lang="en-US" dirty="0"/>
          </a:p>
        </p:txBody>
      </p:sp>
    </p:spTree>
    <p:extLst>
      <p:ext uri="{BB962C8B-B14F-4D97-AF65-F5344CB8AC3E}">
        <p14:creationId xmlns:p14="http://schemas.microsoft.com/office/powerpoint/2010/main" val="68430948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570EA1-8B10-479A-9B6B-60133C4887C9}"/>
              </a:ext>
            </a:extLst>
          </p:cNvPr>
          <p:cNvSpPr>
            <a:spLocks noGrp="1"/>
          </p:cNvSpPr>
          <p:nvPr>
            <p:ph type="title"/>
          </p:nvPr>
        </p:nvSpPr>
        <p:spPr/>
        <p:txBody>
          <a:bodyPr>
            <a:normAutofit/>
          </a:bodyPr>
          <a:lstStyle/>
          <a:p>
            <a:r>
              <a:rPr lang="en-US" sz="4000" b="0" cap="none" dirty="0"/>
              <a:t>Management of Specific Disease States and Conditions (cont’d)</a:t>
            </a:r>
            <a:endParaRPr lang="en-US" sz="4000" dirty="0"/>
          </a:p>
        </p:txBody>
      </p:sp>
      <p:sp>
        <p:nvSpPr>
          <p:cNvPr id="3" name="Content Placeholder 2">
            <a:extLst>
              <a:ext uri="{FF2B5EF4-FFF2-40B4-BE49-F238E27FC236}">
                <a16:creationId xmlns:a16="http://schemas.microsoft.com/office/drawing/2014/main" xmlns="" id="{986AF12D-6EA1-4648-A9C4-B19B4B4CF94D}"/>
              </a:ext>
            </a:extLst>
          </p:cNvPr>
          <p:cNvSpPr>
            <a:spLocks noGrp="1"/>
          </p:cNvSpPr>
          <p:nvPr>
            <p:ph idx="1"/>
          </p:nvPr>
        </p:nvSpPr>
        <p:spPr/>
        <p:txBody>
          <a:bodyPr>
            <a:noAutofit/>
          </a:bodyPr>
          <a:lstStyle/>
          <a:p>
            <a:pPr>
              <a:lnSpc>
                <a:spcPct val="100000"/>
              </a:lnSpc>
              <a:spcBef>
                <a:spcPts val="0"/>
              </a:spcBef>
            </a:pPr>
            <a:r>
              <a:rPr lang="en-US" sz="2600" dirty="0"/>
              <a:t>Acute Respiratory Distress Syndrome (ARDS)</a:t>
            </a:r>
          </a:p>
          <a:p>
            <a:pPr lvl="1">
              <a:lnSpc>
                <a:spcPct val="100000"/>
              </a:lnSpc>
              <a:spcBef>
                <a:spcPts val="0"/>
              </a:spcBef>
            </a:pPr>
            <a:r>
              <a:rPr lang="en-US" dirty="0"/>
              <a:t>Assist-control volume ventilation (aka VC-CMV) or assist-control pressure control ventilation (aka PC-CMV) generally is effective</a:t>
            </a:r>
          </a:p>
          <a:p>
            <a:pPr lvl="1">
              <a:lnSpc>
                <a:spcPct val="100000"/>
              </a:lnSpc>
              <a:spcBef>
                <a:spcPts val="0"/>
              </a:spcBef>
            </a:pPr>
            <a:r>
              <a:rPr lang="en-US" dirty="0"/>
              <a:t>Initial settings: Vt = 8 mL/kg IBW, respiratory rate is adjusted to achieve adequate minute ventilation </a:t>
            </a:r>
          </a:p>
          <a:p>
            <a:pPr lvl="1">
              <a:lnSpc>
                <a:spcPct val="100000"/>
              </a:lnSpc>
              <a:spcBef>
                <a:spcPts val="0"/>
              </a:spcBef>
            </a:pPr>
            <a:r>
              <a:rPr lang="en-US" dirty="0"/>
              <a:t>Tidal volume is progressively reduced to 7 mL/kg and then to 6 mL/kg over the next one to three hours.  </a:t>
            </a:r>
          </a:p>
          <a:p>
            <a:pPr lvl="2">
              <a:lnSpc>
                <a:spcPct val="100000"/>
              </a:lnSpc>
              <a:spcBef>
                <a:spcPts val="0"/>
              </a:spcBef>
            </a:pPr>
            <a:r>
              <a:rPr lang="en-US" sz="2400" dirty="0"/>
              <a:t>As tidal volume is reduced, respiratory rate is increased to maintain minute ventilation. Respiratory rate may be adjusted up to 35 breaths/min</a:t>
            </a:r>
          </a:p>
          <a:p>
            <a:pPr lvl="1">
              <a:spcBef>
                <a:spcPts val="0"/>
              </a:spcBef>
            </a:pPr>
            <a:endParaRPr lang="en-US" dirty="0"/>
          </a:p>
        </p:txBody>
      </p:sp>
    </p:spTree>
    <p:extLst>
      <p:ext uri="{BB962C8B-B14F-4D97-AF65-F5344CB8AC3E}">
        <p14:creationId xmlns:p14="http://schemas.microsoft.com/office/powerpoint/2010/main" val="51577710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30C63D-C541-4458-B4D8-F14067B3FCA9}"/>
              </a:ext>
            </a:extLst>
          </p:cNvPr>
          <p:cNvSpPr>
            <a:spLocks noGrp="1"/>
          </p:cNvSpPr>
          <p:nvPr>
            <p:ph type="title"/>
          </p:nvPr>
        </p:nvSpPr>
        <p:spPr/>
        <p:txBody>
          <a:bodyPr>
            <a:normAutofit/>
          </a:bodyPr>
          <a:lstStyle/>
          <a:p>
            <a:r>
              <a:rPr lang="en-US" sz="4000" b="0" cap="none" dirty="0"/>
              <a:t>Management of Specific Disease States and Conditions (cont’d)</a:t>
            </a:r>
            <a:endParaRPr lang="en-US" sz="4000" dirty="0"/>
          </a:p>
        </p:txBody>
      </p:sp>
      <p:sp>
        <p:nvSpPr>
          <p:cNvPr id="3" name="Content Placeholder 2">
            <a:extLst>
              <a:ext uri="{FF2B5EF4-FFF2-40B4-BE49-F238E27FC236}">
                <a16:creationId xmlns:a16="http://schemas.microsoft.com/office/drawing/2014/main" xmlns="" id="{2E216045-1B69-4C4C-979F-275A34178577}"/>
              </a:ext>
            </a:extLst>
          </p:cNvPr>
          <p:cNvSpPr>
            <a:spLocks noGrp="1"/>
          </p:cNvSpPr>
          <p:nvPr>
            <p:ph idx="1"/>
          </p:nvPr>
        </p:nvSpPr>
        <p:spPr>
          <a:xfrm>
            <a:off x="628650" y="2139950"/>
            <a:ext cx="7886700" cy="3870325"/>
          </a:xfrm>
        </p:spPr>
        <p:txBody>
          <a:bodyPr/>
          <a:lstStyle/>
          <a:p>
            <a:pPr>
              <a:lnSpc>
                <a:spcPct val="100000"/>
              </a:lnSpc>
              <a:spcBef>
                <a:spcPts val="0"/>
              </a:spcBef>
            </a:pPr>
            <a:r>
              <a:rPr lang="en-US" sz="2600" dirty="0"/>
              <a:t>Acute Respiratory Distress Syndrome (ARDS) (cont’d)</a:t>
            </a:r>
          </a:p>
          <a:p>
            <a:pPr lvl="1">
              <a:lnSpc>
                <a:spcPct val="100000"/>
              </a:lnSpc>
              <a:spcBef>
                <a:spcPts val="0"/>
              </a:spcBef>
            </a:pPr>
            <a:r>
              <a:rPr lang="en-US" dirty="0"/>
              <a:t>Begin Fio</a:t>
            </a:r>
            <a:r>
              <a:rPr lang="en-US" baseline="-25000" dirty="0"/>
              <a:t>2</a:t>
            </a:r>
            <a:r>
              <a:rPr lang="en-US" dirty="0"/>
              <a:t> at 1.0 and PEEP at 5 to 8 cm H</a:t>
            </a:r>
            <a:r>
              <a:rPr lang="en-US" baseline="-25000" dirty="0"/>
              <a:t>2</a:t>
            </a:r>
            <a:r>
              <a:rPr lang="en-US" dirty="0"/>
              <a:t>O</a:t>
            </a:r>
          </a:p>
          <a:p>
            <a:pPr lvl="2">
              <a:lnSpc>
                <a:spcPct val="100000"/>
              </a:lnSpc>
              <a:spcBef>
                <a:spcPts val="0"/>
              </a:spcBef>
            </a:pPr>
            <a:r>
              <a:rPr lang="en-US" sz="2400" dirty="0"/>
              <a:t>Fio</a:t>
            </a:r>
            <a:r>
              <a:rPr lang="en-US" sz="2400" baseline="-25000" dirty="0"/>
              <a:t>2</a:t>
            </a:r>
            <a:r>
              <a:rPr lang="en-US" sz="2400" dirty="0"/>
              <a:t> and PEEP are then titrated to achieve an adequate arterial oxygenation at a safe Fio</a:t>
            </a:r>
            <a:r>
              <a:rPr lang="en-US" sz="2400" baseline="-25000" dirty="0"/>
              <a:t>2</a:t>
            </a:r>
            <a:endParaRPr lang="en-US" sz="2400" dirty="0"/>
          </a:p>
          <a:p>
            <a:pPr lvl="2">
              <a:lnSpc>
                <a:spcPct val="100000"/>
              </a:lnSpc>
              <a:spcBef>
                <a:spcPts val="0"/>
              </a:spcBef>
            </a:pPr>
            <a:r>
              <a:rPr lang="en-US" sz="2400" dirty="0"/>
              <a:t>Other strategies to improve oxygenation include recruitment maneuvers, pressure control inverse ratio ventilation, and prone positioning</a:t>
            </a:r>
          </a:p>
          <a:p>
            <a:pPr lvl="1">
              <a:lnSpc>
                <a:spcPct val="100000"/>
              </a:lnSpc>
              <a:spcBef>
                <a:spcPts val="0"/>
              </a:spcBef>
            </a:pPr>
            <a:r>
              <a:rPr lang="en-US" dirty="0"/>
              <a:t>P</a:t>
            </a:r>
            <a:r>
              <a:rPr lang="en-US" baseline="-25000" dirty="0"/>
              <a:t>plat </a:t>
            </a:r>
            <a:r>
              <a:rPr lang="en-US" dirty="0"/>
              <a:t>should be maintained ≤30 cm H</a:t>
            </a:r>
            <a:r>
              <a:rPr lang="en-US" baseline="-25000" dirty="0"/>
              <a:t>2</a:t>
            </a:r>
            <a:r>
              <a:rPr lang="en-US" dirty="0"/>
              <a:t>O</a:t>
            </a:r>
          </a:p>
          <a:p>
            <a:endParaRPr lang="en-US" dirty="0"/>
          </a:p>
        </p:txBody>
      </p:sp>
    </p:spTree>
    <p:extLst>
      <p:ext uri="{BB962C8B-B14F-4D97-AF65-F5344CB8AC3E}">
        <p14:creationId xmlns:p14="http://schemas.microsoft.com/office/powerpoint/2010/main" val="231988436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570EA1-8B10-479A-9B6B-60133C4887C9}"/>
              </a:ext>
            </a:extLst>
          </p:cNvPr>
          <p:cNvSpPr>
            <a:spLocks noGrp="1"/>
          </p:cNvSpPr>
          <p:nvPr>
            <p:ph type="title"/>
          </p:nvPr>
        </p:nvSpPr>
        <p:spPr/>
        <p:txBody>
          <a:bodyPr>
            <a:normAutofit/>
          </a:bodyPr>
          <a:lstStyle/>
          <a:p>
            <a:r>
              <a:rPr lang="en-US" sz="4000" b="0" cap="none" dirty="0"/>
              <a:t>Management of Specific Disease States and Conditions (cont’d)</a:t>
            </a:r>
            <a:endParaRPr lang="en-US" sz="4000" dirty="0"/>
          </a:p>
        </p:txBody>
      </p:sp>
      <p:sp>
        <p:nvSpPr>
          <p:cNvPr id="3" name="Content Placeholder 2">
            <a:extLst>
              <a:ext uri="{FF2B5EF4-FFF2-40B4-BE49-F238E27FC236}">
                <a16:creationId xmlns:a16="http://schemas.microsoft.com/office/drawing/2014/main" xmlns="" id="{986AF12D-6EA1-4648-A9C4-B19B4B4CF94D}"/>
              </a:ext>
            </a:extLst>
          </p:cNvPr>
          <p:cNvSpPr>
            <a:spLocks noGrp="1"/>
          </p:cNvSpPr>
          <p:nvPr>
            <p:ph idx="1"/>
          </p:nvPr>
        </p:nvSpPr>
        <p:spPr>
          <a:xfrm>
            <a:off x="628650" y="1825624"/>
            <a:ext cx="7886700" cy="4667249"/>
          </a:xfrm>
        </p:spPr>
        <p:txBody>
          <a:bodyPr>
            <a:noAutofit/>
          </a:bodyPr>
          <a:lstStyle/>
          <a:p>
            <a:pPr>
              <a:lnSpc>
                <a:spcPct val="100000"/>
              </a:lnSpc>
            </a:pPr>
            <a:r>
              <a:rPr lang="en-US" sz="2400" dirty="0"/>
              <a:t>Neuromuscular Disease </a:t>
            </a:r>
          </a:p>
          <a:p>
            <a:pPr lvl="1">
              <a:lnSpc>
                <a:spcPct val="100000"/>
              </a:lnSpc>
            </a:pPr>
            <a:r>
              <a:rPr lang="en-US" dirty="0"/>
              <a:t>Mechanical ventilatory support is sometimes required in patients with neuromuscular disease</a:t>
            </a:r>
          </a:p>
          <a:p>
            <a:pPr lvl="1">
              <a:lnSpc>
                <a:spcPct val="100000"/>
              </a:lnSpc>
            </a:pPr>
            <a:r>
              <a:rPr lang="en-US" dirty="0"/>
              <a:t>NIV can often be effective in these patients and should be considered </a:t>
            </a:r>
          </a:p>
          <a:p>
            <a:pPr lvl="1">
              <a:lnSpc>
                <a:spcPct val="100000"/>
              </a:lnSpc>
            </a:pPr>
            <a:r>
              <a:rPr lang="en-US" dirty="0"/>
              <a:t>Assist-control volume ventilation or volume SIMV with pressure support will be effective for most patients </a:t>
            </a:r>
          </a:p>
          <a:p>
            <a:pPr lvl="1">
              <a:lnSpc>
                <a:spcPct val="100000"/>
              </a:lnSpc>
            </a:pPr>
            <a:r>
              <a:rPr lang="en-US" dirty="0"/>
              <a:t>Initial settings: Vt = 8-10 mL/kg IBW, f = 12-16  breaths/min, peak inspiratory flow= 60 to 80 L/min, and inspiratory time= 0.6-0.8 sec, with a down ramp waveform </a:t>
            </a:r>
          </a:p>
        </p:txBody>
      </p:sp>
    </p:spTree>
    <p:extLst>
      <p:ext uri="{BB962C8B-B14F-4D97-AF65-F5344CB8AC3E}">
        <p14:creationId xmlns:p14="http://schemas.microsoft.com/office/powerpoint/2010/main" val="392540213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078DC1-6704-4EAC-A9E8-2AEEF66371AB}"/>
              </a:ext>
            </a:extLst>
          </p:cNvPr>
          <p:cNvSpPr>
            <a:spLocks noGrp="1"/>
          </p:cNvSpPr>
          <p:nvPr>
            <p:ph type="title"/>
          </p:nvPr>
        </p:nvSpPr>
        <p:spPr/>
        <p:txBody>
          <a:bodyPr>
            <a:normAutofit/>
          </a:bodyPr>
          <a:lstStyle/>
          <a:p>
            <a:r>
              <a:rPr lang="en-US" sz="4000" b="0" cap="none" dirty="0"/>
              <a:t>Management of Specific Disease States and Conditions (cont’d)</a:t>
            </a:r>
            <a:endParaRPr lang="en-US" sz="4000" dirty="0"/>
          </a:p>
        </p:txBody>
      </p:sp>
      <p:sp>
        <p:nvSpPr>
          <p:cNvPr id="3" name="Content Placeholder 2">
            <a:extLst>
              <a:ext uri="{FF2B5EF4-FFF2-40B4-BE49-F238E27FC236}">
                <a16:creationId xmlns:a16="http://schemas.microsoft.com/office/drawing/2014/main" xmlns="" id="{31523CB7-20C6-4682-B9BF-25808401FD9F}"/>
              </a:ext>
            </a:extLst>
          </p:cNvPr>
          <p:cNvSpPr>
            <a:spLocks noGrp="1"/>
          </p:cNvSpPr>
          <p:nvPr>
            <p:ph idx="1"/>
          </p:nvPr>
        </p:nvSpPr>
        <p:spPr>
          <a:xfrm>
            <a:off x="628650" y="1997075"/>
            <a:ext cx="7886700" cy="3937000"/>
          </a:xfrm>
        </p:spPr>
        <p:txBody>
          <a:bodyPr/>
          <a:lstStyle/>
          <a:p>
            <a:pPr lvl="1">
              <a:lnSpc>
                <a:spcPct val="110000"/>
              </a:lnSpc>
            </a:pPr>
            <a:r>
              <a:rPr lang="en-US" dirty="0"/>
              <a:t>SIMV settings: Vt, inspiratory peak flow, and T</a:t>
            </a:r>
            <a:r>
              <a:rPr lang="en-US" baseline="-25000" dirty="0"/>
              <a:t>I</a:t>
            </a:r>
            <a:r>
              <a:rPr lang="en-US" dirty="0"/>
              <a:t>  should be set at values similar to those used for assist-control volume ventilation, and pressure support (5 cm H</a:t>
            </a:r>
            <a:r>
              <a:rPr lang="en-US" baseline="-25000" dirty="0"/>
              <a:t>2</a:t>
            </a:r>
            <a:r>
              <a:rPr lang="en-US" dirty="0"/>
              <a:t>O) and PEEP (5 cm H</a:t>
            </a:r>
            <a:r>
              <a:rPr lang="en-US" baseline="-25000" dirty="0"/>
              <a:t>2</a:t>
            </a:r>
            <a:r>
              <a:rPr lang="en-US" dirty="0"/>
              <a:t>O) should be added </a:t>
            </a:r>
          </a:p>
          <a:p>
            <a:pPr lvl="1">
              <a:lnSpc>
                <a:spcPct val="110000"/>
              </a:lnSpc>
            </a:pPr>
            <a:r>
              <a:rPr lang="en-US" dirty="0"/>
              <a:t>Begin Fio</a:t>
            </a:r>
            <a:r>
              <a:rPr lang="en-US" baseline="-25000" dirty="0"/>
              <a:t>2</a:t>
            </a:r>
            <a:r>
              <a:rPr lang="en-US" dirty="0"/>
              <a:t> at 0.40-0.50 </a:t>
            </a:r>
          </a:p>
          <a:p>
            <a:pPr lvl="2">
              <a:lnSpc>
                <a:spcPct val="110000"/>
              </a:lnSpc>
            </a:pPr>
            <a:r>
              <a:rPr lang="en-US" sz="2400" dirty="0"/>
              <a:t>An Fio</a:t>
            </a:r>
            <a:r>
              <a:rPr lang="en-US" sz="2400" baseline="-25000" dirty="0"/>
              <a:t>2</a:t>
            </a:r>
            <a:r>
              <a:rPr lang="en-US" sz="2400" dirty="0"/>
              <a:t>  of 1.0 may be necessary for a patient in distress or if oximetry or blood gases suggest the need for a high initial oxygen concentration  </a:t>
            </a:r>
          </a:p>
          <a:p>
            <a:endParaRPr lang="en-US" dirty="0"/>
          </a:p>
        </p:txBody>
      </p:sp>
    </p:spTree>
    <p:extLst>
      <p:ext uri="{BB962C8B-B14F-4D97-AF65-F5344CB8AC3E}">
        <p14:creationId xmlns:p14="http://schemas.microsoft.com/office/powerpoint/2010/main" val="163053943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D8908A-7F9D-4A16-B567-9C5F0674B9D7}"/>
              </a:ext>
            </a:extLst>
          </p:cNvPr>
          <p:cNvSpPr>
            <a:spLocks noGrp="1"/>
          </p:cNvSpPr>
          <p:nvPr>
            <p:ph type="title"/>
          </p:nvPr>
        </p:nvSpPr>
        <p:spPr>
          <a:xfrm>
            <a:off x="628650" y="176211"/>
            <a:ext cx="7886700" cy="1009652"/>
          </a:xfrm>
        </p:spPr>
        <p:txBody>
          <a:bodyPr>
            <a:normAutofit/>
          </a:bodyPr>
          <a:lstStyle/>
          <a:p>
            <a:r>
              <a:rPr lang="en-US" sz="4000" b="0" cap="none" dirty="0"/>
              <a:t>Summary </a:t>
            </a:r>
          </a:p>
        </p:txBody>
      </p:sp>
      <p:sp>
        <p:nvSpPr>
          <p:cNvPr id="3" name="Content Placeholder 2">
            <a:extLst>
              <a:ext uri="{FF2B5EF4-FFF2-40B4-BE49-F238E27FC236}">
                <a16:creationId xmlns:a16="http://schemas.microsoft.com/office/drawing/2014/main" xmlns="" id="{BD03E010-D9F3-4799-853B-66F518AD307D}"/>
              </a:ext>
            </a:extLst>
          </p:cNvPr>
          <p:cNvSpPr>
            <a:spLocks noGrp="1"/>
          </p:cNvSpPr>
          <p:nvPr>
            <p:ph idx="1"/>
          </p:nvPr>
        </p:nvSpPr>
        <p:spPr>
          <a:xfrm>
            <a:off x="628650" y="1260828"/>
            <a:ext cx="7886700" cy="5071886"/>
          </a:xfrm>
        </p:spPr>
        <p:txBody>
          <a:bodyPr>
            <a:normAutofit fontScale="85000" lnSpcReduction="20000"/>
          </a:bodyPr>
          <a:lstStyle/>
          <a:p>
            <a:pPr>
              <a:lnSpc>
                <a:spcPct val="110000"/>
              </a:lnSpc>
            </a:pPr>
            <a:r>
              <a:rPr lang="en-US" dirty="0"/>
              <a:t>Indications for mechanical ventilation include apnea, acute ventilatory failure, impending ventilatory failure, and severe oxygenation problems.</a:t>
            </a:r>
          </a:p>
          <a:p>
            <a:pPr>
              <a:lnSpc>
                <a:spcPct val="110000"/>
              </a:lnSpc>
            </a:pPr>
            <a:r>
              <a:rPr lang="en-US" dirty="0"/>
              <a:t>Mechanical ventilatory support may be provided using NIV or invasive ventilation requiring endotracheal intubation or tracheostomy. Mechanical ventilation is usually initiated to provide full ventilatory support; partial ventilatory support modes may be appropriate in certain circumstances. </a:t>
            </a:r>
          </a:p>
          <a:p>
            <a:pPr>
              <a:lnSpc>
                <a:spcPct val="110000"/>
              </a:lnSpc>
            </a:pPr>
            <a:r>
              <a:rPr lang="en-US" dirty="0"/>
              <a:t>Conventional modes of ventilation include assist-control volume ventilation, also known as volume-control-continuous mandatory ventilation (VC-CMV); assist-control pressure control ventilation, also known as pressure control-continuous mandatory ventilation (PC-CMV) and intermittent mandatory ventilation (IMV/SIMV).</a:t>
            </a:r>
          </a:p>
        </p:txBody>
      </p:sp>
    </p:spTree>
    <p:extLst>
      <p:ext uri="{BB962C8B-B14F-4D97-AF65-F5344CB8AC3E}">
        <p14:creationId xmlns:p14="http://schemas.microsoft.com/office/powerpoint/2010/main" val="46332959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D8908A-7F9D-4A16-B567-9C5F0674B9D7}"/>
              </a:ext>
            </a:extLst>
          </p:cNvPr>
          <p:cNvSpPr>
            <a:spLocks noGrp="1"/>
          </p:cNvSpPr>
          <p:nvPr>
            <p:ph type="title"/>
          </p:nvPr>
        </p:nvSpPr>
        <p:spPr>
          <a:xfrm>
            <a:off x="628650" y="176211"/>
            <a:ext cx="7886700" cy="1009652"/>
          </a:xfrm>
        </p:spPr>
        <p:txBody>
          <a:bodyPr>
            <a:normAutofit/>
          </a:bodyPr>
          <a:lstStyle/>
          <a:p>
            <a:r>
              <a:rPr lang="en-US" sz="4000" b="0" cap="none" dirty="0"/>
              <a:t>Summary (cont’d)</a:t>
            </a:r>
            <a:r>
              <a:rPr lang="en-US" sz="4000" dirty="0"/>
              <a:t> </a:t>
            </a:r>
          </a:p>
        </p:txBody>
      </p:sp>
      <p:sp>
        <p:nvSpPr>
          <p:cNvPr id="3" name="Content Placeholder 2">
            <a:extLst>
              <a:ext uri="{FF2B5EF4-FFF2-40B4-BE49-F238E27FC236}">
                <a16:creationId xmlns:a16="http://schemas.microsoft.com/office/drawing/2014/main" xmlns="" id="{BD03E010-D9F3-4799-853B-66F518AD307D}"/>
              </a:ext>
            </a:extLst>
          </p:cNvPr>
          <p:cNvSpPr>
            <a:spLocks noGrp="1"/>
          </p:cNvSpPr>
          <p:nvPr>
            <p:ph idx="1"/>
          </p:nvPr>
        </p:nvSpPr>
        <p:spPr>
          <a:xfrm>
            <a:off x="628650" y="1407936"/>
            <a:ext cx="7886700" cy="4710641"/>
          </a:xfrm>
        </p:spPr>
        <p:txBody>
          <a:bodyPr>
            <a:normAutofit/>
          </a:bodyPr>
          <a:lstStyle/>
          <a:p>
            <a:pPr>
              <a:lnSpc>
                <a:spcPct val="110000"/>
              </a:lnSpc>
            </a:pPr>
            <a:r>
              <a:rPr lang="en-US" sz="2400" dirty="0"/>
              <a:t>There are also a large number of alternative modes that have been used to safely and effectively provide ventilatory support to critically ill patients. While these newer modes may have theoretic advantages, none has been shown to consistently improve patient outcomes as compared to more conventional approaches.</a:t>
            </a:r>
          </a:p>
          <a:p>
            <a:pPr>
              <a:lnSpc>
                <a:spcPct val="110000"/>
              </a:lnSpc>
            </a:pPr>
            <a:r>
              <a:rPr lang="en-US" sz="2400" dirty="0"/>
              <a:t>Ventilator initiation requires important choices, including whether to provide invasive or noninvasive ventilation, type of airway or ventilator interface and whether to provide full or partial ventilatory support.</a:t>
            </a:r>
          </a:p>
        </p:txBody>
      </p:sp>
    </p:spTree>
    <p:extLst>
      <p:ext uri="{BB962C8B-B14F-4D97-AF65-F5344CB8AC3E}">
        <p14:creationId xmlns:p14="http://schemas.microsoft.com/office/powerpoint/2010/main" val="7602814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781D26-60A1-4C93-A768-102CCA6B2A7B}"/>
              </a:ext>
            </a:extLst>
          </p:cNvPr>
          <p:cNvSpPr>
            <a:spLocks noGrp="1"/>
          </p:cNvSpPr>
          <p:nvPr>
            <p:ph type="title"/>
          </p:nvPr>
        </p:nvSpPr>
        <p:spPr/>
        <p:txBody>
          <a:bodyPr>
            <a:normAutofit/>
          </a:bodyPr>
          <a:lstStyle/>
          <a:p>
            <a:r>
              <a:rPr lang="en-US" sz="4000" b="0" cap="none" dirty="0"/>
              <a:t>Summary (cont’d)</a:t>
            </a:r>
            <a:r>
              <a:rPr lang="en-US" sz="4000" dirty="0"/>
              <a:t> </a:t>
            </a:r>
          </a:p>
        </p:txBody>
      </p:sp>
      <p:sp>
        <p:nvSpPr>
          <p:cNvPr id="3" name="Content Placeholder 2">
            <a:extLst>
              <a:ext uri="{FF2B5EF4-FFF2-40B4-BE49-F238E27FC236}">
                <a16:creationId xmlns:a16="http://schemas.microsoft.com/office/drawing/2014/main" xmlns="" id="{6C2DC35E-4DA9-408B-AC0E-87BFE99B2DD2}"/>
              </a:ext>
            </a:extLst>
          </p:cNvPr>
          <p:cNvSpPr>
            <a:spLocks noGrp="1"/>
          </p:cNvSpPr>
          <p:nvPr>
            <p:ph idx="1"/>
          </p:nvPr>
        </p:nvSpPr>
        <p:spPr/>
        <p:txBody>
          <a:bodyPr>
            <a:normAutofit fontScale="85000" lnSpcReduction="20000"/>
          </a:bodyPr>
          <a:lstStyle/>
          <a:p>
            <a:pPr>
              <a:lnSpc>
                <a:spcPct val="110000"/>
              </a:lnSpc>
            </a:pPr>
            <a:r>
              <a:rPr lang="en-US" dirty="0"/>
              <a:t>The respiratory care clinician must also select the mode of ventilation and specific ventilator to be employed and the initial ventilator settings. These include initial pressures, volumes, and flows provided, as well as oxygen concentration, PEEP/CPAP, humidification, and ventilator alarms and limits. </a:t>
            </a:r>
          </a:p>
          <a:p>
            <a:pPr>
              <a:lnSpc>
                <a:spcPct val="110000"/>
              </a:lnSpc>
            </a:pPr>
            <a:r>
              <a:rPr lang="en-US" dirty="0"/>
              <a:t>Careful patient observation, and assessment must follow ventilator initiation and appropriate adjustments should be made. </a:t>
            </a:r>
          </a:p>
          <a:p>
            <a:pPr>
              <a:lnSpc>
                <a:spcPct val="110000"/>
              </a:lnSpc>
            </a:pPr>
            <a:r>
              <a:rPr lang="en-US" dirty="0"/>
              <a:t>The goal is to ensure safe, comfortable, support that achieves adequate tissue oxygenation, alveolar ventilation, and acid-base homeostasis while minimizing the WOB.</a:t>
            </a:r>
          </a:p>
          <a:p>
            <a:endParaRPr lang="en-US" dirty="0"/>
          </a:p>
        </p:txBody>
      </p:sp>
    </p:spTree>
    <p:extLst>
      <p:ext uri="{BB962C8B-B14F-4D97-AF65-F5344CB8AC3E}">
        <p14:creationId xmlns:p14="http://schemas.microsoft.com/office/powerpoint/2010/main" val="35091536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369F95-79C2-43D5-9E47-2EC268E6EC8D}"/>
              </a:ext>
            </a:extLst>
          </p:cNvPr>
          <p:cNvSpPr>
            <a:spLocks noGrp="1"/>
          </p:cNvSpPr>
          <p:nvPr>
            <p:ph type="title"/>
          </p:nvPr>
        </p:nvSpPr>
        <p:spPr>
          <a:xfrm>
            <a:off x="628650" y="129203"/>
            <a:ext cx="7886700" cy="1103667"/>
          </a:xfrm>
        </p:spPr>
        <p:txBody>
          <a:bodyPr>
            <a:normAutofit/>
          </a:bodyPr>
          <a:lstStyle/>
          <a:p>
            <a:r>
              <a:rPr lang="en-US" sz="4000" b="0" cap="none" dirty="0"/>
              <a:t>Key Points</a:t>
            </a:r>
          </a:p>
        </p:txBody>
      </p:sp>
      <p:sp>
        <p:nvSpPr>
          <p:cNvPr id="3" name="Content Placeholder 2">
            <a:extLst>
              <a:ext uri="{FF2B5EF4-FFF2-40B4-BE49-F238E27FC236}">
                <a16:creationId xmlns:a16="http://schemas.microsoft.com/office/drawing/2014/main" xmlns="" id="{7D6287F0-CFD4-4615-BAA7-03F4EE0FC0F9}"/>
              </a:ext>
            </a:extLst>
          </p:cNvPr>
          <p:cNvSpPr>
            <a:spLocks noGrp="1"/>
          </p:cNvSpPr>
          <p:nvPr>
            <p:ph idx="1"/>
          </p:nvPr>
        </p:nvSpPr>
        <p:spPr>
          <a:xfrm>
            <a:off x="628650" y="1354667"/>
            <a:ext cx="7886700" cy="4822296"/>
          </a:xfrm>
        </p:spPr>
        <p:txBody>
          <a:bodyPr>
            <a:normAutofit fontScale="85000" lnSpcReduction="20000"/>
          </a:bodyPr>
          <a:lstStyle/>
          <a:p>
            <a:pPr>
              <a:lnSpc>
                <a:spcPct val="110000"/>
              </a:lnSpc>
            </a:pPr>
            <a:r>
              <a:rPr lang="en-US" dirty="0"/>
              <a:t>The primary function of a mechanical ventilator is to augment or replace normal ventilation.</a:t>
            </a:r>
          </a:p>
          <a:p>
            <a:pPr>
              <a:lnSpc>
                <a:spcPct val="110000"/>
              </a:lnSpc>
            </a:pPr>
            <a:r>
              <a:rPr lang="en-US" dirty="0"/>
              <a:t>The four major indications for mechanical ventilation are apnea, acute ventilatory failure, impending ventilatory failure, and severe oxygenation problems.</a:t>
            </a:r>
          </a:p>
          <a:p>
            <a:pPr>
              <a:lnSpc>
                <a:spcPct val="110000"/>
              </a:lnSpc>
            </a:pPr>
            <a:r>
              <a:rPr lang="en-US" dirty="0"/>
              <a:t>The major goals of mechanical ventilation are to provide adequate alveolar ventilation, ensure adequate tissue oxygenation, restore and maintain acid-base balance, and reduce the work of breathing.</a:t>
            </a:r>
          </a:p>
          <a:p>
            <a:pPr>
              <a:lnSpc>
                <a:spcPct val="110000"/>
              </a:lnSpc>
            </a:pPr>
            <a:r>
              <a:rPr lang="en-US" dirty="0"/>
              <a:t>The tank ventilator or iron lung was developed by Drinker, McCann, and Shaw at Harvard University in 1928 and saw widespread use as the Emerson iron lung during the polio epidemics in the 1940s and 50s. </a:t>
            </a:r>
          </a:p>
          <a:p>
            <a:endParaRPr lang="en-US" dirty="0"/>
          </a:p>
        </p:txBody>
      </p:sp>
    </p:spTree>
    <p:extLst>
      <p:ext uri="{BB962C8B-B14F-4D97-AF65-F5344CB8AC3E}">
        <p14:creationId xmlns:p14="http://schemas.microsoft.com/office/powerpoint/2010/main" val="3071035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03A12E-3CE1-44A7-8624-3E24E395158C}"/>
              </a:ext>
            </a:extLst>
          </p:cNvPr>
          <p:cNvSpPr>
            <a:spLocks noGrp="1"/>
          </p:cNvSpPr>
          <p:nvPr>
            <p:ph type="title"/>
          </p:nvPr>
        </p:nvSpPr>
        <p:spPr>
          <a:xfrm>
            <a:off x="457200" y="252237"/>
            <a:ext cx="8058150" cy="1325563"/>
          </a:xfrm>
        </p:spPr>
        <p:txBody>
          <a:bodyPr>
            <a:normAutofit/>
          </a:bodyPr>
          <a:lstStyle/>
          <a:p>
            <a:r>
              <a:rPr lang="en-US" sz="4000" b="0" cap="none" dirty="0"/>
              <a:t>Negative Pressure Ventilation (cont’d)</a:t>
            </a:r>
          </a:p>
        </p:txBody>
      </p:sp>
      <p:sp>
        <p:nvSpPr>
          <p:cNvPr id="3" name="Content Placeholder 2">
            <a:extLst>
              <a:ext uri="{FF2B5EF4-FFF2-40B4-BE49-F238E27FC236}">
                <a16:creationId xmlns:a16="http://schemas.microsoft.com/office/drawing/2014/main" xmlns="" id="{1963DC46-97AE-48EB-90A8-8F7CABCD38C7}"/>
              </a:ext>
            </a:extLst>
          </p:cNvPr>
          <p:cNvSpPr>
            <a:spLocks noGrp="1"/>
          </p:cNvSpPr>
          <p:nvPr>
            <p:ph idx="1"/>
          </p:nvPr>
        </p:nvSpPr>
        <p:spPr>
          <a:xfrm>
            <a:off x="628650" y="1517300"/>
            <a:ext cx="8143875" cy="4763911"/>
          </a:xfrm>
        </p:spPr>
        <p:txBody>
          <a:bodyPr>
            <a:noAutofit/>
          </a:bodyPr>
          <a:lstStyle/>
          <a:p>
            <a:pPr>
              <a:lnSpc>
                <a:spcPts val="2200"/>
              </a:lnSpc>
              <a:spcBef>
                <a:spcPts val="300"/>
              </a:spcBef>
            </a:pPr>
            <a:r>
              <a:rPr lang="en-US" sz="2400" dirty="0"/>
              <a:t>Advantages</a:t>
            </a:r>
          </a:p>
          <a:p>
            <a:pPr lvl="1">
              <a:lnSpc>
                <a:spcPts val="2200"/>
              </a:lnSpc>
              <a:spcBef>
                <a:spcPts val="300"/>
              </a:spcBef>
            </a:pPr>
            <a:r>
              <a:rPr lang="en-US" dirty="0"/>
              <a:t>Simplicity of the device</a:t>
            </a:r>
          </a:p>
          <a:p>
            <a:pPr lvl="1">
              <a:lnSpc>
                <a:spcPts val="2200"/>
              </a:lnSpc>
              <a:spcBef>
                <a:spcPts val="300"/>
              </a:spcBef>
            </a:pPr>
            <a:r>
              <a:rPr lang="en-US" dirty="0"/>
              <a:t>Maintenance of the airway, allowing the patient to eat and talk</a:t>
            </a:r>
          </a:p>
          <a:p>
            <a:pPr>
              <a:lnSpc>
                <a:spcPts val="2200"/>
              </a:lnSpc>
              <a:spcBef>
                <a:spcPts val="300"/>
              </a:spcBef>
            </a:pPr>
            <a:r>
              <a:rPr lang="en-US" sz="2400" dirty="0"/>
              <a:t>Disadvantages</a:t>
            </a:r>
          </a:p>
          <a:p>
            <a:pPr lvl="1">
              <a:lnSpc>
                <a:spcPts val="2200"/>
              </a:lnSpc>
              <a:spcBef>
                <a:spcPts val="300"/>
              </a:spcBef>
            </a:pPr>
            <a:r>
              <a:rPr lang="en-US" dirty="0"/>
              <a:t>Machine is large and bulky</a:t>
            </a:r>
          </a:p>
          <a:p>
            <a:pPr lvl="1">
              <a:lnSpc>
                <a:spcPts val="2200"/>
              </a:lnSpc>
              <a:spcBef>
                <a:spcPts val="300"/>
              </a:spcBef>
            </a:pPr>
            <a:r>
              <a:rPr lang="en-US" dirty="0"/>
              <a:t>Assessing the patient for procedures, bathing, or turning may be challenging </a:t>
            </a:r>
          </a:p>
          <a:p>
            <a:pPr>
              <a:lnSpc>
                <a:spcPts val="2200"/>
              </a:lnSpc>
              <a:spcBef>
                <a:spcPts val="300"/>
              </a:spcBef>
            </a:pPr>
            <a:r>
              <a:rPr lang="en-US" sz="2400" dirty="0"/>
              <a:t>Hazards/complications</a:t>
            </a:r>
          </a:p>
          <a:p>
            <a:pPr lvl="1">
              <a:lnSpc>
                <a:spcPts val="2200"/>
              </a:lnSpc>
              <a:spcBef>
                <a:spcPts val="300"/>
              </a:spcBef>
            </a:pPr>
            <a:r>
              <a:rPr lang="en-US" dirty="0"/>
              <a:t>Abdominal venous blood pooling</a:t>
            </a:r>
          </a:p>
          <a:p>
            <a:pPr lvl="1">
              <a:lnSpc>
                <a:spcPts val="2200"/>
              </a:lnSpc>
              <a:spcBef>
                <a:spcPts val="300"/>
              </a:spcBef>
            </a:pPr>
            <a:r>
              <a:rPr lang="en-US" dirty="0"/>
              <a:t>Reduced venous return</a:t>
            </a:r>
          </a:p>
          <a:p>
            <a:pPr lvl="1">
              <a:lnSpc>
                <a:spcPts val="2200"/>
              </a:lnSpc>
              <a:spcBef>
                <a:spcPts val="300"/>
              </a:spcBef>
            </a:pPr>
            <a:r>
              <a:rPr lang="en-US" dirty="0"/>
              <a:t>Acute hypotension</a:t>
            </a:r>
          </a:p>
          <a:p>
            <a:pPr lvl="1">
              <a:lnSpc>
                <a:spcPts val="2200"/>
              </a:lnSpc>
              <a:spcBef>
                <a:spcPts val="300"/>
              </a:spcBef>
            </a:pPr>
            <a:r>
              <a:rPr lang="en-US" dirty="0"/>
              <a:t>Upper airway soft tissue obstruction</a:t>
            </a:r>
          </a:p>
          <a:p>
            <a:pPr>
              <a:lnSpc>
                <a:spcPts val="2200"/>
              </a:lnSpc>
              <a:spcBef>
                <a:spcPts val="300"/>
              </a:spcBef>
            </a:pPr>
            <a:r>
              <a:rPr lang="en-US" sz="2400" dirty="0"/>
              <a:t>Contraindication</a:t>
            </a:r>
          </a:p>
          <a:p>
            <a:pPr lvl="1">
              <a:lnSpc>
                <a:spcPts val="2200"/>
              </a:lnSpc>
              <a:spcBef>
                <a:spcPts val="300"/>
              </a:spcBef>
            </a:pPr>
            <a:r>
              <a:rPr lang="en-US" dirty="0"/>
              <a:t>Obstructive sleep apnea </a:t>
            </a:r>
          </a:p>
          <a:p>
            <a:pPr>
              <a:lnSpc>
                <a:spcPts val="2200"/>
              </a:lnSpc>
              <a:spcBef>
                <a:spcPts val="300"/>
              </a:spcBef>
            </a:pPr>
            <a:endParaRPr lang="en-US" sz="2400" dirty="0"/>
          </a:p>
          <a:p>
            <a:pPr>
              <a:lnSpc>
                <a:spcPts val="2200"/>
              </a:lnSpc>
              <a:spcBef>
                <a:spcPts val="300"/>
              </a:spcBef>
            </a:pPr>
            <a:endParaRPr lang="en-US" sz="2400" dirty="0"/>
          </a:p>
        </p:txBody>
      </p:sp>
    </p:spTree>
    <p:extLst>
      <p:ext uri="{BB962C8B-B14F-4D97-AF65-F5344CB8AC3E}">
        <p14:creationId xmlns:p14="http://schemas.microsoft.com/office/powerpoint/2010/main" val="2187567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369F95-79C2-43D5-9E47-2EC268E6EC8D}"/>
              </a:ext>
            </a:extLst>
          </p:cNvPr>
          <p:cNvSpPr>
            <a:spLocks noGrp="1"/>
          </p:cNvSpPr>
          <p:nvPr>
            <p:ph type="title"/>
          </p:nvPr>
        </p:nvSpPr>
        <p:spPr>
          <a:xfrm>
            <a:off x="628650" y="18255"/>
            <a:ext cx="7886700" cy="1325563"/>
          </a:xfrm>
        </p:spPr>
        <p:txBody>
          <a:bodyPr>
            <a:normAutofit/>
          </a:bodyPr>
          <a:lstStyle/>
          <a:p>
            <a:r>
              <a:rPr lang="en-US" sz="4000" b="0" cap="none" dirty="0"/>
              <a:t>Key Points (cont’d)</a:t>
            </a:r>
            <a:endParaRPr lang="en-US" sz="4000" dirty="0"/>
          </a:p>
        </p:txBody>
      </p:sp>
      <p:sp>
        <p:nvSpPr>
          <p:cNvPr id="3" name="Content Placeholder 2">
            <a:extLst>
              <a:ext uri="{FF2B5EF4-FFF2-40B4-BE49-F238E27FC236}">
                <a16:creationId xmlns:a16="http://schemas.microsoft.com/office/drawing/2014/main" xmlns="" id="{7D6287F0-CFD4-4615-BAA7-03F4EE0FC0F9}"/>
              </a:ext>
            </a:extLst>
          </p:cNvPr>
          <p:cNvSpPr>
            <a:spLocks noGrp="1"/>
          </p:cNvSpPr>
          <p:nvPr>
            <p:ph idx="1"/>
          </p:nvPr>
        </p:nvSpPr>
        <p:spPr>
          <a:xfrm>
            <a:off x="628650" y="1244247"/>
            <a:ext cx="7886700" cy="4730045"/>
          </a:xfrm>
        </p:spPr>
        <p:txBody>
          <a:bodyPr>
            <a:noAutofit/>
          </a:bodyPr>
          <a:lstStyle/>
          <a:p>
            <a:pPr>
              <a:lnSpc>
                <a:spcPct val="110000"/>
              </a:lnSpc>
            </a:pPr>
            <a:r>
              <a:rPr lang="en-US" sz="2400" dirty="0"/>
              <a:t>Negative pressure ventilators maintain the natural airway, which allows patients to talk and eat; however, it is difficult access the patient for procedures, bathing, or turning and are they are large, bulky and difficult to maneuver.</a:t>
            </a:r>
          </a:p>
          <a:p>
            <a:pPr>
              <a:lnSpc>
                <a:spcPct val="110000"/>
              </a:lnSpc>
            </a:pPr>
            <a:r>
              <a:rPr lang="en-US" sz="2400" dirty="0"/>
              <a:t>The most common trigger variables are time and patient effort (i.e., patient triggered).</a:t>
            </a:r>
          </a:p>
          <a:p>
            <a:pPr>
              <a:lnSpc>
                <a:spcPct val="110000"/>
              </a:lnSpc>
            </a:pPr>
            <a:r>
              <a:rPr lang="en-US" sz="2400" dirty="0"/>
              <a:t>The common types of patient triggers are flow-trigger and pressure-trigger.</a:t>
            </a:r>
          </a:p>
          <a:p>
            <a:pPr>
              <a:lnSpc>
                <a:spcPct val="110000"/>
              </a:lnSpc>
            </a:pPr>
            <a:r>
              <a:rPr lang="en-US" sz="2400" dirty="0"/>
              <a:t>Commonly used terms include assist breath, which is patient-triggered, control breath, which is time triggered and assist-control, which can be patient- or time-triggered.</a:t>
            </a:r>
          </a:p>
          <a:p>
            <a:endParaRPr lang="en-US" sz="2400" dirty="0"/>
          </a:p>
        </p:txBody>
      </p:sp>
    </p:spTree>
    <p:extLst>
      <p:ext uri="{BB962C8B-B14F-4D97-AF65-F5344CB8AC3E}">
        <p14:creationId xmlns:p14="http://schemas.microsoft.com/office/powerpoint/2010/main" val="384400527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7DFDF1-3168-47FB-ACF0-37F6C08A173E}"/>
              </a:ext>
            </a:extLst>
          </p:cNvPr>
          <p:cNvSpPr>
            <a:spLocks noGrp="1"/>
          </p:cNvSpPr>
          <p:nvPr>
            <p:ph type="title"/>
          </p:nvPr>
        </p:nvSpPr>
        <p:spPr/>
        <p:txBody>
          <a:bodyPr>
            <a:normAutofit/>
          </a:bodyPr>
          <a:lstStyle/>
          <a:p>
            <a:r>
              <a:rPr lang="en-US" sz="4000" b="0" cap="none" dirty="0"/>
              <a:t>Key Points (cont’d)</a:t>
            </a:r>
            <a:endParaRPr lang="en-US" sz="4000" dirty="0"/>
          </a:p>
        </p:txBody>
      </p:sp>
      <p:sp>
        <p:nvSpPr>
          <p:cNvPr id="3" name="Content Placeholder 2">
            <a:extLst>
              <a:ext uri="{FF2B5EF4-FFF2-40B4-BE49-F238E27FC236}">
                <a16:creationId xmlns:a16="http://schemas.microsoft.com/office/drawing/2014/main" xmlns="" id="{B769877D-707F-4BAF-BD04-EDC99701A26E}"/>
              </a:ext>
            </a:extLst>
          </p:cNvPr>
          <p:cNvSpPr>
            <a:spLocks noGrp="1"/>
          </p:cNvSpPr>
          <p:nvPr>
            <p:ph idx="1"/>
          </p:nvPr>
        </p:nvSpPr>
        <p:spPr>
          <a:xfrm>
            <a:off x="628650" y="1577975"/>
            <a:ext cx="7886700" cy="4351338"/>
          </a:xfrm>
        </p:spPr>
        <p:txBody>
          <a:bodyPr>
            <a:noAutofit/>
          </a:bodyPr>
          <a:lstStyle/>
          <a:p>
            <a:pPr>
              <a:lnSpc>
                <a:spcPct val="110000"/>
              </a:lnSpc>
            </a:pPr>
            <a:r>
              <a:rPr lang="en-US" sz="2400" dirty="0"/>
              <a:t>Controlled ventilation refers to time-triggered ventilation and requires apnea.</a:t>
            </a:r>
          </a:p>
          <a:p>
            <a:pPr>
              <a:lnSpc>
                <a:spcPct val="110000"/>
              </a:lnSpc>
            </a:pPr>
            <a:r>
              <a:rPr lang="en-US" sz="2400" dirty="0"/>
              <a:t>Cycle variables include volume, pressure, flow and time. </a:t>
            </a:r>
          </a:p>
          <a:p>
            <a:pPr>
              <a:lnSpc>
                <a:spcPct val="110000"/>
              </a:lnSpc>
            </a:pPr>
            <a:r>
              <a:rPr lang="en-US" sz="2400" dirty="0"/>
              <a:t>With volume control ventilation a constant tidal volume is delivered; however, inspiratory pressure varies with changes in the patient’s compliance and resistance. </a:t>
            </a:r>
          </a:p>
          <a:p>
            <a:pPr>
              <a:lnSpc>
                <a:spcPct val="110000"/>
              </a:lnSpc>
            </a:pPr>
            <a:r>
              <a:rPr lang="en-US" sz="2400" dirty="0"/>
              <a:t>With pressure control ventilation a constant inspiratory pressure is delivered; however, tidal volume varies with changes in the patient’s compliance, resistance, and inspiratory effort.</a:t>
            </a:r>
          </a:p>
          <a:p>
            <a:endParaRPr lang="en-US" sz="2400" dirty="0"/>
          </a:p>
        </p:txBody>
      </p:sp>
    </p:spTree>
    <p:extLst>
      <p:ext uri="{BB962C8B-B14F-4D97-AF65-F5344CB8AC3E}">
        <p14:creationId xmlns:p14="http://schemas.microsoft.com/office/powerpoint/2010/main" val="24394599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369F95-79C2-43D5-9E47-2EC268E6EC8D}"/>
              </a:ext>
            </a:extLst>
          </p:cNvPr>
          <p:cNvSpPr>
            <a:spLocks noGrp="1"/>
          </p:cNvSpPr>
          <p:nvPr>
            <p:ph type="title"/>
          </p:nvPr>
        </p:nvSpPr>
        <p:spPr>
          <a:xfrm>
            <a:off x="628650" y="18255"/>
            <a:ext cx="7886700" cy="1325563"/>
          </a:xfrm>
        </p:spPr>
        <p:txBody>
          <a:bodyPr>
            <a:normAutofit/>
          </a:bodyPr>
          <a:lstStyle/>
          <a:p>
            <a:r>
              <a:rPr lang="en-US" sz="4000" b="0" cap="none" dirty="0"/>
              <a:t>Key Points (cont’d)</a:t>
            </a:r>
            <a:endParaRPr lang="en-US" sz="4000" dirty="0"/>
          </a:p>
        </p:txBody>
      </p:sp>
      <p:sp>
        <p:nvSpPr>
          <p:cNvPr id="3" name="Content Placeholder 2">
            <a:extLst>
              <a:ext uri="{FF2B5EF4-FFF2-40B4-BE49-F238E27FC236}">
                <a16:creationId xmlns:a16="http://schemas.microsoft.com/office/drawing/2014/main" xmlns="" id="{7D6287F0-CFD4-4615-BAA7-03F4EE0FC0F9}"/>
              </a:ext>
            </a:extLst>
          </p:cNvPr>
          <p:cNvSpPr>
            <a:spLocks noGrp="1"/>
          </p:cNvSpPr>
          <p:nvPr>
            <p:ph idx="1"/>
          </p:nvPr>
        </p:nvSpPr>
        <p:spPr>
          <a:xfrm>
            <a:off x="628650" y="1467556"/>
            <a:ext cx="7886700" cy="4709407"/>
          </a:xfrm>
        </p:spPr>
        <p:txBody>
          <a:bodyPr>
            <a:normAutofit fontScale="85000" lnSpcReduction="20000"/>
          </a:bodyPr>
          <a:lstStyle/>
          <a:p>
            <a:pPr>
              <a:lnSpc>
                <a:spcPct val="110000"/>
              </a:lnSpc>
            </a:pPr>
            <a:r>
              <a:rPr lang="en-US" dirty="0"/>
              <a:t>Pressure support ventilation (PSV) is patient triggered, pressure limited, and flow cycled.</a:t>
            </a:r>
          </a:p>
          <a:p>
            <a:pPr>
              <a:lnSpc>
                <a:spcPct val="110000"/>
              </a:lnSpc>
            </a:pPr>
            <a:r>
              <a:rPr lang="en-US" dirty="0"/>
              <a:t>Pressure control ventilation (PCV) may be time or patient triggered and is pressure limited and time cycled.</a:t>
            </a:r>
          </a:p>
          <a:p>
            <a:pPr>
              <a:lnSpc>
                <a:spcPct val="110000"/>
              </a:lnSpc>
            </a:pPr>
            <a:r>
              <a:rPr lang="en-US" dirty="0"/>
              <a:t>With continuous mandatory ventilation (CMV), every breath is a mandatory breath. </a:t>
            </a:r>
          </a:p>
          <a:p>
            <a:pPr>
              <a:lnSpc>
                <a:spcPct val="110000"/>
              </a:lnSpc>
            </a:pPr>
            <a:r>
              <a:rPr lang="en-US" dirty="0"/>
              <a:t>With intermittent mandatory ventilation (IMV) mandatory breaths are interspersed with spontaneous breaths.</a:t>
            </a:r>
          </a:p>
          <a:p>
            <a:pPr>
              <a:lnSpc>
                <a:spcPct val="110000"/>
              </a:lnSpc>
            </a:pPr>
            <a:r>
              <a:rPr lang="en-US" dirty="0"/>
              <a:t>With continuous spontaneous ventilation (CSV) the patient initiates and terminates each breath; however, inspiratory pressure augmentation may be provided (e.g., PSV or automatic tube compensation [ATC]).</a:t>
            </a:r>
          </a:p>
          <a:p>
            <a:endParaRPr lang="en-US" dirty="0"/>
          </a:p>
        </p:txBody>
      </p:sp>
    </p:spTree>
    <p:extLst>
      <p:ext uri="{BB962C8B-B14F-4D97-AF65-F5344CB8AC3E}">
        <p14:creationId xmlns:p14="http://schemas.microsoft.com/office/powerpoint/2010/main" val="40133474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369F95-79C2-43D5-9E47-2EC268E6EC8D}"/>
              </a:ext>
            </a:extLst>
          </p:cNvPr>
          <p:cNvSpPr>
            <a:spLocks noGrp="1"/>
          </p:cNvSpPr>
          <p:nvPr>
            <p:ph type="title"/>
          </p:nvPr>
        </p:nvSpPr>
        <p:spPr>
          <a:xfrm>
            <a:off x="628650" y="72759"/>
            <a:ext cx="7886700" cy="1216556"/>
          </a:xfrm>
        </p:spPr>
        <p:txBody>
          <a:bodyPr>
            <a:normAutofit/>
          </a:bodyPr>
          <a:lstStyle/>
          <a:p>
            <a:r>
              <a:rPr lang="en-US" sz="4000" b="0" cap="none" dirty="0"/>
              <a:t>Key Points (cont’d)</a:t>
            </a:r>
            <a:endParaRPr lang="en-US" sz="4000" dirty="0"/>
          </a:p>
        </p:txBody>
      </p:sp>
      <p:sp>
        <p:nvSpPr>
          <p:cNvPr id="3" name="Content Placeholder 2">
            <a:extLst>
              <a:ext uri="{FF2B5EF4-FFF2-40B4-BE49-F238E27FC236}">
                <a16:creationId xmlns:a16="http://schemas.microsoft.com/office/drawing/2014/main" xmlns="" id="{7D6287F0-CFD4-4615-BAA7-03F4EE0FC0F9}"/>
              </a:ext>
            </a:extLst>
          </p:cNvPr>
          <p:cNvSpPr>
            <a:spLocks noGrp="1"/>
          </p:cNvSpPr>
          <p:nvPr>
            <p:ph idx="1"/>
          </p:nvPr>
        </p:nvSpPr>
        <p:spPr>
          <a:xfrm>
            <a:off x="628650" y="1556546"/>
            <a:ext cx="7886700" cy="5213085"/>
          </a:xfrm>
        </p:spPr>
        <p:txBody>
          <a:bodyPr>
            <a:noAutofit/>
          </a:bodyPr>
          <a:lstStyle/>
          <a:p>
            <a:pPr>
              <a:lnSpc>
                <a:spcPct val="110000"/>
              </a:lnSpc>
            </a:pPr>
            <a:r>
              <a:rPr lang="en-US" sz="2400" dirty="0"/>
              <a:t>Noninvasive ventilation (NIV) may indicated for patients with acute exacerbation of COPD with hypercapnic at acidosis, cardiogenic pulmonary edema, and acute hypoxemic respiratory failure. </a:t>
            </a:r>
          </a:p>
          <a:p>
            <a:pPr>
              <a:lnSpc>
                <a:spcPct val="110000"/>
              </a:lnSpc>
            </a:pPr>
            <a:r>
              <a:rPr lang="en-US" sz="2400" dirty="0"/>
              <a:t>NIV may also be useful to prevent post-extubation respiratory failure and in the support of patients with chronic hypoventilation due to neuromuscular or chest wall disease. </a:t>
            </a:r>
          </a:p>
          <a:p>
            <a:pPr>
              <a:lnSpc>
                <a:spcPct val="110000"/>
              </a:lnSpc>
            </a:pPr>
            <a:r>
              <a:rPr lang="en-US" sz="2400" dirty="0"/>
              <a:t>NIV should not be used in patients with cardiac or respiratory arrest, hemodynamic or cardiac instability, or severely impaired consciousness.</a:t>
            </a:r>
          </a:p>
          <a:p>
            <a:endParaRPr lang="en-US" sz="2400" dirty="0"/>
          </a:p>
        </p:txBody>
      </p:sp>
    </p:spTree>
    <p:extLst>
      <p:ext uri="{BB962C8B-B14F-4D97-AF65-F5344CB8AC3E}">
        <p14:creationId xmlns:p14="http://schemas.microsoft.com/office/powerpoint/2010/main" val="23066383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F43082-C3D1-4562-B2DD-875767565E0B}"/>
              </a:ext>
            </a:extLst>
          </p:cNvPr>
          <p:cNvSpPr>
            <a:spLocks noGrp="1"/>
          </p:cNvSpPr>
          <p:nvPr>
            <p:ph type="title"/>
          </p:nvPr>
        </p:nvSpPr>
        <p:spPr>
          <a:xfrm>
            <a:off x="628650" y="18255"/>
            <a:ext cx="7886700" cy="1325563"/>
          </a:xfrm>
        </p:spPr>
        <p:txBody>
          <a:bodyPr>
            <a:normAutofit/>
          </a:bodyPr>
          <a:lstStyle/>
          <a:p>
            <a:r>
              <a:rPr lang="en-US" sz="4000" b="0" cap="none" dirty="0"/>
              <a:t>Key Points (cont’d)</a:t>
            </a:r>
            <a:endParaRPr lang="en-US" sz="4000" dirty="0"/>
          </a:p>
        </p:txBody>
      </p:sp>
      <p:sp>
        <p:nvSpPr>
          <p:cNvPr id="3" name="Content Placeholder 2">
            <a:extLst>
              <a:ext uri="{FF2B5EF4-FFF2-40B4-BE49-F238E27FC236}">
                <a16:creationId xmlns:a16="http://schemas.microsoft.com/office/drawing/2014/main" xmlns="" id="{4A5884E5-B685-4FE8-8C88-0A4AF16998AC}"/>
              </a:ext>
            </a:extLst>
          </p:cNvPr>
          <p:cNvSpPr>
            <a:spLocks noGrp="1"/>
          </p:cNvSpPr>
          <p:nvPr>
            <p:ph idx="1"/>
          </p:nvPr>
        </p:nvSpPr>
        <p:spPr>
          <a:xfrm>
            <a:off x="628650" y="1343818"/>
            <a:ext cx="7886700" cy="4833145"/>
          </a:xfrm>
        </p:spPr>
        <p:txBody>
          <a:bodyPr>
            <a:noAutofit/>
          </a:bodyPr>
          <a:lstStyle/>
          <a:p>
            <a:pPr>
              <a:lnSpc>
                <a:spcPct val="100000"/>
              </a:lnSpc>
              <a:spcBef>
                <a:spcPts val="0"/>
              </a:spcBef>
            </a:pPr>
            <a:r>
              <a:rPr lang="en-US" sz="2400" dirty="0"/>
              <a:t>Indications for endotracheal intubation include the inability to maintain a patent airway, inability to protect the airway against aspiration, failure to ventilate, failure to oxygenate, and anticipation of deterioration in the patient’s condition that will lead to respiratory failure.</a:t>
            </a:r>
          </a:p>
          <a:p>
            <a:pPr>
              <a:lnSpc>
                <a:spcPct val="100000"/>
              </a:lnSpc>
              <a:spcBef>
                <a:spcPts val="0"/>
              </a:spcBef>
            </a:pPr>
            <a:r>
              <a:rPr lang="en-US" sz="2400" dirty="0"/>
              <a:t>Endotracheal intubation is the most common method to achieve invasive ventilatory support; however, tracheostomy should be considered in certain patients.</a:t>
            </a:r>
          </a:p>
          <a:p>
            <a:pPr>
              <a:lnSpc>
                <a:spcPct val="100000"/>
              </a:lnSpc>
              <a:spcBef>
                <a:spcPts val="0"/>
              </a:spcBef>
            </a:pPr>
            <a:r>
              <a:rPr lang="en-US" sz="2400" dirty="0"/>
              <a:t>Factors that should be considered when choosing a ventilator include clinical goals, the patient’s needs, availability, reliability, ventilator features, alarms and monitoring capabilities, modes available, cost, and (most importantly) clinician’s familiarity with the ventilator.</a:t>
            </a:r>
          </a:p>
          <a:p>
            <a:pPr>
              <a:lnSpc>
                <a:spcPct val="100000"/>
              </a:lnSpc>
              <a:spcBef>
                <a:spcPts val="0"/>
              </a:spcBef>
            </a:pPr>
            <a:endParaRPr lang="en-US" sz="2400" dirty="0"/>
          </a:p>
        </p:txBody>
      </p:sp>
    </p:spTree>
    <p:extLst>
      <p:ext uri="{BB962C8B-B14F-4D97-AF65-F5344CB8AC3E}">
        <p14:creationId xmlns:p14="http://schemas.microsoft.com/office/powerpoint/2010/main" val="8329720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F7E854-77A1-4270-A717-0F3466CBC0D4}"/>
              </a:ext>
            </a:extLst>
          </p:cNvPr>
          <p:cNvSpPr>
            <a:spLocks noGrp="1"/>
          </p:cNvSpPr>
          <p:nvPr>
            <p:ph type="title"/>
          </p:nvPr>
        </p:nvSpPr>
        <p:spPr/>
        <p:txBody>
          <a:bodyPr>
            <a:normAutofit/>
          </a:bodyPr>
          <a:lstStyle/>
          <a:p>
            <a:r>
              <a:rPr lang="en-US" sz="4000" b="0" cap="none" dirty="0"/>
              <a:t>Key Points (cont’d)</a:t>
            </a:r>
            <a:endParaRPr lang="en-US" sz="4000" dirty="0"/>
          </a:p>
        </p:txBody>
      </p:sp>
      <p:sp>
        <p:nvSpPr>
          <p:cNvPr id="3" name="Content Placeholder 2">
            <a:extLst>
              <a:ext uri="{FF2B5EF4-FFF2-40B4-BE49-F238E27FC236}">
                <a16:creationId xmlns:a16="http://schemas.microsoft.com/office/drawing/2014/main" xmlns="" id="{5480F385-708B-4937-B182-95C7B43A7CA2}"/>
              </a:ext>
            </a:extLst>
          </p:cNvPr>
          <p:cNvSpPr>
            <a:spLocks noGrp="1"/>
          </p:cNvSpPr>
          <p:nvPr>
            <p:ph idx="1"/>
          </p:nvPr>
        </p:nvSpPr>
        <p:spPr>
          <a:xfrm>
            <a:off x="628650" y="1463675"/>
            <a:ext cx="7886700" cy="4351338"/>
          </a:xfrm>
        </p:spPr>
        <p:txBody>
          <a:bodyPr>
            <a:noAutofit/>
          </a:bodyPr>
          <a:lstStyle/>
          <a:p>
            <a:pPr>
              <a:lnSpc>
                <a:spcPct val="100000"/>
              </a:lnSpc>
              <a:spcBef>
                <a:spcPts val="0"/>
              </a:spcBef>
            </a:pPr>
            <a:r>
              <a:rPr lang="en-US" sz="2400" dirty="0"/>
              <a:t>Explain each of the following terms used to define the mode of ventilation employed: control variable, breath sequence, and targeting scheme.</a:t>
            </a:r>
          </a:p>
          <a:p>
            <a:pPr>
              <a:lnSpc>
                <a:spcPct val="100000"/>
              </a:lnSpc>
              <a:spcBef>
                <a:spcPts val="0"/>
              </a:spcBef>
            </a:pPr>
            <a:r>
              <a:rPr lang="en-US" sz="2400" dirty="0"/>
              <a:t>Explain methods for providing full and partial ventilatory support and contrast advantages and disadvantages of each. </a:t>
            </a:r>
          </a:p>
          <a:p>
            <a:pPr>
              <a:lnSpc>
                <a:spcPct val="100000"/>
              </a:lnSpc>
              <a:spcBef>
                <a:spcPts val="0"/>
              </a:spcBef>
            </a:pPr>
            <a:r>
              <a:rPr lang="en-US" sz="2400" dirty="0"/>
              <a:t>Define each of the five major modes of ventilation and explain the advantages and disadvantages of each.</a:t>
            </a:r>
          </a:p>
          <a:p>
            <a:pPr>
              <a:lnSpc>
                <a:spcPct val="100000"/>
              </a:lnSpc>
              <a:spcBef>
                <a:spcPts val="0"/>
              </a:spcBef>
            </a:pPr>
            <a:r>
              <a:rPr lang="en-US" sz="2400" dirty="0"/>
              <a:t>Explain the use of other modes of ventilation to include adaptive pressure control, (APC), mandatory minute ventilation (MMV), adaptive support ventilation (ASV), airway pressure release ventilation (APRV), proportional assist ventilation (PAV), automode, neutrally adjusted ventilatory assist (NAVA) and high-frequency ventilation.</a:t>
            </a:r>
          </a:p>
          <a:p>
            <a:pPr>
              <a:lnSpc>
                <a:spcPct val="100000"/>
              </a:lnSpc>
              <a:spcBef>
                <a:spcPts val="0"/>
              </a:spcBef>
            </a:pPr>
            <a:endParaRPr lang="en-US" sz="2400" dirty="0"/>
          </a:p>
        </p:txBody>
      </p:sp>
    </p:spTree>
    <p:extLst>
      <p:ext uri="{BB962C8B-B14F-4D97-AF65-F5344CB8AC3E}">
        <p14:creationId xmlns:p14="http://schemas.microsoft.com/office/powerpoint/2010/main" val="103723108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7D43B3-7027-45E1-8ACA-1C90301BB0F1}"/>
              </a:ext>
            </a:extLst>
          </p:cNvPr>
          <p:cNvSpPr>
            <a:spLocks noGrp="1"/>
          </p:cNvSpPr>
          <p:nvPr>
            <p:ph type="title"/>
          </p:nvPr>
        </p:nvSpPr>
        <p:spPr>
          <a:xfrm>
            <a:off x="628650" y="0"/>
            <a:ext cx="7886700" cy="1325563"/>
          </a:xfrm>
        </p:spPr>
        <p:txBody>
          <a:bodyPr>
            <a:normAutofit/>
          </a:bodyPr>
          <a:lstStyle/>
          <a:p>
            <a:r>
              <a:rPr lang="en-US" sz="4000" b="0" cap="none" dirty="0"/>
              <a:t>Key Points (cont’d)</a:t>
            </a:r>
            <a:endParaRPr lang="en-US" sz="4000" dirty="0"/>
          </a:p>
        </p:txBody>
      </p:sp>
      <p:sp>
        <p:nvSpPr>
          <p:cNvPr id="3" name="Content Placeholder 2">
            <a:extLst>
              <a:ext uri="{FF2B5EF4-FFF2-40B4-BE49-F238E27FC236}">
                <a16:creationId xmlns:a16="http://schemas.microsoft.com/office/drawing/2014/main" xmlns="" id="{469A9811-DD54-4C73-AC69-893A718D6849}"/>
              </a:ext>
            </a:extLst>
          </p:cNvPr>
          <p:cNvSpPr>
            <a:spLocks noGrp="1"/>
          </p:cNvSpPr>
          <p:nvPr>
            <p:ph idx="1"/>
          </p:nvPr>
        </p:nvSpPr>
        <p:spPr>
          <a:xfrm>
            <a:off x="628650" y="1325563"/>
            <a:ext cx="7886700" cy="4851400"/>
          </a:xfrm>
        </p:spPr>
        <p:txBody>
          <a:bodyPr>
            <a:noAutofit/>
          </a:bodyPr>
          <a:lstStyle/>
          <a:p>
            <a:pPr>
              <a:lnSpc>
                <a:spcPct val="110000"/>
              </a:lnSpc>
            </a:pPr>
            <a:r>
              <a:rPr lang="en-US" sz="2400" dirty="0"/>
              <a:t>The mode of ventilation can be described by the control variable, breath sequence, and targeting scheme employed.</a:t>
            </a:r>
          </a:p>
          <a:p>
            <a:pPr>
              <a:lnSpc>
                <a:spcPct val="110000"/>
              </a:lnSpc>
            </a:pPr>
            <a:r>
              <a:rPr lang="en-US" sz="2400" dirty="0"/>
              <a:t>Common control variables are pressure control (PC) and volume control (VC) for the primary breath.</a:t>
            </a:r>
          </a:p>
          <a:p>
            <a:pPr>
              <a:lnSpc>
                <a:spcPct val="110000"/>
              </a:lnSpc>
            </a:pPr>
            <a:r>
              <a:rPr lang="en-US" sz="2400" dirty="0"/>
              <a:t>With full ventilatory support, adequate alveolar ventilation is achieved even if the patient makes no spontaneous breathing efforts.</a:t>
            </a:r>
          </a:p>
          <a:p>
            <a:pPr>
              <a:lnSpc>
                <a:spcPct val="110000"/>
              </a:lnSpc>
            </a:pPr>
            <a:r>
              <a:rPr lang="en-US" sz="2400" dirty="0"/>
              <a:t>Partial ventilatory support requires the patient to provide a portion of the work needed to maintain an acceptable PaCO</a:t>
            </a:r>
            <a:r>
              <a:rPr lang="en-US" sz="2400" baseline="-25000" dirty="0"/>
              <a:t>2</a:t>
            </a:r>
            <a:r>
              <a:rPr lang="en-US" sz="2400" dirty="0"/>
              <a:t>.</a:t>
            </a:r>
          </a:p>
          <a:p>
            <a:pPr>
              <a:lnSpc>
                <a:spcPct val="110000"/>
              </a:lnSpc>
            </a:pPr>
            <a:r>
              <a:rPr lang="en-US" sz="2400" dirty="0"/>
              <a:t>High airway pressures may result in barotrauma or VILI.</a:t>
            </a:r>
          </a:p>
          <a:p>
            <a:endParaRPr lang="en-US" sz="2400" dirty="0"/>
          </a:p>
        </p:txBody>
      </p:sp>
    </p:spTree>
    <p:extLst>
      <p:ext uri="{BB962C8B-B14F-4D97-AF65-F5344CB8AC3E}">
        <p14:creationId xmlns:p14="http://schemas.microsoft.com/office/powerpoint/2010/main" val="388053301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008606-9714-476B-A593-F8CC55DA977D}"/>
              </a:ext>
            </a:extLst>
          </p:cNvPr>
          <p:cNvSpPr>
            <a:spLocks noGrp="1"/>
          </p:cNvSpPr>
          <p:nvPr>
            <p:ph type="title"/>
          </p:nvPr>
        </p:nvSpPr>
        <p:spPr/>
        <p:txBody>
          <a:bodyPr>
            <a:normAutofit/>
          </a:bodyPr>
          <a:lstStyle/>
          <a:p>
            <a:r>
              <a:rPr lang="en-US" sz="4000" b="0" cap="none" dirty="0"/>
              <a:t>Key Points (cont’d)</a:t>
            </a:r>
            <a:endParaRPr lang="en-US" sz="4000" dirty="0"/>
          </a:p>
        </p:txBody>
      </p:sp>
      <p:sp>
        <p:nvSpPr>
          <p:cNvPr id="3" name="Content Placeholder 2">
            <a:extLst>
              <a:ext uri="{FF2B5EF4-FFF2-40B4-BE49-F238E27FC236}">
                <a16:creationId xmlns:a16="http://schemas.microsoft.com/office/drawing/2014/main" xmlns="" id="{3A7C3ECE-E5DA-4685-A287-50C88234C78C}"/>
              </a:ext>
            </a:extLst>
          </p:cNvPr>
          <p:cNvSpPr>
            <a:spLocks noGrp="1"/>
          </p:cNvSpPr>
          <p:nvPr>
            <p:ph idx="1"/>
          </p:nvPr>
        </p:nvSpPr>
        <p:spPr/>
        <p:txBody>
          <a:bodyPr>
            <a:normAutofit fontScale="85000" lnSpcReduction="20000"/>
          </a:bodyPr>
          <a:lstStyle/>
          <a:p>
            <a:pPr>
              <a:lnSpc>
                <a:spcPct val="110000"/>
              </a:lnSpc>
            </a:pPr>
            <a:r>
              <a:rPr lang="en-US" dirty="0"/>
              <a:t>The five major modes of ventilation are VC-CMV, PC-CMV, VC-IMV, PC-IMV, and PC-CSV. These modes may be supplemented with PEEP or CPAP.</a:t>
            </a:r>
          </a:p>
          <a:p>
            <a:pPr>
              <a:lnSpc>
                <a:spcPct val="110000"/>
              </a:lnSpc>
            </a:pPr>
            <a:r>
              <a:rPr lang="en-US" dirty="0"/>
              <a:t>Advantages of VC-CMV include constant tidal volume delivery in the face of changes in compliance and resistance, provision of full ventilatory support, and reduced or eliminated work of breathing; however, unsafe airway pressures may result. </a:t>
            </a:r>
          </a:p>
          <a:p>
            <a:pPr>
              <a:lnSpc>
                <a:spcPct val="110000"/>
              </a:lnSpc>
            </a:pPr>
            <a:r>
              <a:rPr lang="en-US" dirty="0"/>
              <a:t>Advantages of PC-CMV include a constant inspiratory pressure in the face of changes in compliance and resistance, allowing for maintenance of a safe P</a:t>
            </a:r>
            <a:r>
              <a:rPr lang="en-US" baseline="-25000" dirty="0"/>
              <a:t>plat</a:t>
            </a:r>
            <a:r>
              <a:rPr lang="en-US" dirty="0"/>
              <a:t> ≤ 28 to 30 cm H</a:t>
            </a:r>
            <a:r>
              <a:rPr lang="en-US" baseline="-25000" dirty="0"/>
              <a:t>2</a:t>
            </a:r>
            <a:r>
              <a:rPr lang="en-US" dirty="0"/>
              <a:t>O.</a:t>
            </a:r>
          </a:p>
          <a:p>
            <a:endParaRPr lang="en-US" dirty="0"/>
          </a:p>
        </p:txBody>
      </p:sp>
    </p:spTree>
    <p:extLst>
      <p:ext uri="{BB962C8B-B14F-4D97-AF65-F5344CB8AC3E}">
        <p14:creationId xmlns:p14="http://schemas.microsoft.com/office/powerpoint/2010/main" val="197823273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E408B3-1DCD-4D93-81FE-ED4EA893BEB6}"/>
              </a:ext>
            </a:extLst>
          </p:cNvPr>
          <p:cNvSpPr>
            <a:spLocks noGrp="1"/>
          </p:cNvSpPr>
          <p:nvPr>
            <p:ph type="title"/>
          </p:nvPr>
        </p:nvSpPr>
        <p:spPr>
          <a:xfrm>
            <a:off x="628650" y="18255"/>
            <a:ext cx="7886700" cy="1325563"/>
          </a:xfrm>
        </p:spPr>
        <p:txBody>
          <a:bodyPr>
            <a:normAutofit/>
          </a:bodyPr>
          <a:lstStyle/>
          <a:p>
            <a:r>
              <a:rPr lang="en-US" sz="4000" b="0" cap="none" dirty="0"/>
              <a:t>Key Points (cont’d)</a:t>
            </a:r>
            <a:endParaRPr lang="en-US" sz="4000" dirty="0"/>
          </a:p>
        </p:txBody>
      </p:sp>
      <p:sp>
        <p:nvSpPr>
          <p:cNvPr id="3" name="Content Placeholder 2">
            <a:extLst>
              <a:ext uri="{FF2B5EF4-FFF2-40B4-BE49-F238E27FC236}">
                <a16:creationId xmlns:a16="http://schemas.microsoft.com/office/drawing/2014/main" xmlns="" id="{CACF6B1F-0EF6-4A70-AAB0-959BAD970BAE}"/>
              </a:ext>
            </a:extLst>
          </p:cNvPr>
          <p:cNvSpPr>
            <a:spLocks noGrp="1"/>
          </p:cNvSpPr>
          <p:nvPr>
            <p:ph idx="1"/>
          </p:nvPr>
        </p:nvSpPr>
        <p:spPr>
          <a:xfrm>
            <a:off x="628650" y="1191418"/>
            <a:ext cx="7886700" cy="4833145"/>
          </a:xfrm>
        </p:spPr>
        <p:txBody>
          <a:bodyPr>
            <a:noAutofit/>
          </a:bodyPr>
          <a:lstStyle/>
          <a:p>
            <a:pPr>
              <a:lnSpc>
                <a:spcPct val="100000"/>
              </a:lnSpc>
              <a:spcBef>
                <a:spcPts val="0"/>
              </a:spcBef>
            </a:pPr>
            <a:r>
              <a:rPr lang="en-US" sz="2400" dirty="0"/>
              <a:t>IMV incorporates spontaneous breathing, which maintains ventilatory muscle activity and may help maintain ventilatory muscle strength and coordination.</a:t>
            </a:r>
          </a:p>
          <a:p>
            <a:pPr>
              <a:lnSpc>
                <a:spcPct val="100000"/>
              </a:lnSpc>
              <a:spcBef>
                <a:spcPts val="0"/>
              </a:spcBef>
            </a:pPr>
            <a:r>
              <a:rPr lang="en-US" sz="2400" dirty="0"/>
              <a:t>IMV may be used to provide full or partial ventilatory support; IMV may delay weaning as compared to spontaneous breathing trials (SBTs).</a:t>
            </a:r>
          </a:p>
          <a:p>
            <a:pPr>
              <a:lnSpc>
                <a:spcPct val="100000"/>
              </a:lnSpc>
              <a:spcBef>
                <a:spcPts val="0"/>
              </a:spcBef>
            </a:pPr>
            <a:r>
              <a:rPr lang="en-US" sz="2400" dirty="0"/>
              <a:t>Pressure control inverse ratio ventilation (PCIRV) is a form of PC-CMV that may improve oxygenation in patients with acute, severe hypoxemia that is unresponsive to conventional ventilation.</a:t>
            </a:r>
          </a:p>
          <a:p>
            <a:pPr>
              <a:lnSpc>
                <a:spcPct val="100000"/>
              </a:lnSpc>
              <a:spcBef>
                <a:spcPts val="0"/>
              </a:spcBef>
            </a:pPr>
            <a:r>
              <a:rPr lang="en-US" sz="2400" dirty="0"/>
              <a:t>Automatic tube compensation (ATC) is designed to overcome the imposed work of breathing due to an endotracheal or tracheostomy tube during spontaneous breathing.</a:t>
            </a:r>
          </a:p>
          <a:p>
            <a:pPr>
              <a:lnSpc>
                <a:spcPct val="100000"/>
              </a:lnSpc>
              <a:spcBef>
                <a:spcPts val="0"/>
              </a:spcBef>
            </a:pPr>
            <a:endParaRPr lang="en-US" sz="2400" dirty="0"/>
          </a:p>
        </p:txBody>
      </p:sp>
    </p:spTree>
    <p:extLst>
      <p:ext uri="{BB962C8B-B14F-4D97-AF65-F5344CB8AC3E}">
        <p14:creationId xmlns:p14="http://schemas.microsoft.com/office/powerpoint/2010/main" val="36990082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C822EE-1712-4124-B9FC-398F0E473ED2}"/>
              </a:ext>
            </a:extLst>
          </p:cNvPr>
          <p:cNvSpPr>
            <a:spLocks noGrp="1"/>
          </p:cNvSpPr>
          <p:nvPr>
            <p:ph type="title"/>
          </p:nvPr>
        </p:nvSpPr>
        <p:spPr>
          <a:xfrm>
            <a:off x="628650" y="18255"/>
            <a:ext cx="7886700" cy="1325563"/>
          </a:xfrm>
        </p:spPr>
        <p:txBody>
          <a:bodyPr>
            <a:normAutofit/>
          </a:bodyPr>
          <a:lstStyle/>
          <a:p>
            <a:r>
              <a:rPr lang="en-US" sz="4000" b="0" cap="none" dirty="0"/>
              <a:t>Key Points (cont’d)</a:t>
            </a:r>
            <a:endParaRPr lang="en-US" sz="4000" dirty="0"/>
          </a:p>
        </p:txBody>
      </p:sp>
      <p:sp>
        <p:nvSpPr>
          <p:cNvPr id="3" name="Content Placeholder 2">
            <a:extLst>
              <a:ext uri="{FF2B5EF4-FFF2-40B4-BE49-F238E27FC236}">
                <a16:creationId xmlns:a16="http://schemas.microsoft.com/office/drawing/2014/main" xmlns="" id="{6051494B-3CD6-4D39-B269-08A2812999DC}"/>
              </a:ext>
            </a:extLst>
          </p:cNvPr>
          <p:cNvSpPr>
            <a:spLocks noGrp="1"/>
          </p:cNvSpPr>
          <p:nvPr>
            <p:ph idx="1"/>
          </p:nvPr>
        </p:nvSpPr>
        <p:spPr>
          <a:xfrm>
            <a:off x="628650" y="1143793"/>
            <a:ext cx="7886700" cy="4833145"/>
          </a:xfrm>
        </p:spPr>
        <p:txBody>
          <a:bodyPr>
            <a:noAutofit/>
          </a:bodyPr>
          <a:lstStyle/>
          <a:p>
            <a:pPr>
              <a:lnSpc>
                <a:spcPct val="100000"/>
              </a:lnSpc>
              <a:spcBef>
                <a:spcPts val="0"/>
              </a:spcBef>
            </a:pPr>
            <a:r>
              <a:rPr lang="en-US" sz="2400" dirty="0"/>
              <a:t>CPAP may help maintain FRC and improve oxygenation in spontaneously breathing patients.</a:t>
            </a:r>
          </a:p>
          <a:p>
            <a:pPr>
              <a:lnSpc>
                <a:spcPct val="100000"/>
              </a:lnSpc>
              <a:spcBef>
                <a:spcPts val="0"/>
              </a:spcBef>
            </a:pPr>
            <a:r>
              <a:rPr lang="en-US" sz="2400" dirty="0"/>
              <a:t>Adaptive pressure control (APC) automatically adjusts pressure control or pressure support levels to achieve the desired tidal volume.</a:t>
            </a:r>
          </a:p>
          <a:p>
            <a:pPr>
              <a:lnSpc>
                <a:spcPct val="100000"/>
              </a:lnSpc>
              <a:spcBef>
                <a:spcPts val="0"/>
              </a:spcBef>
            </a:pPr>
            <a:r>
              <a:rPr lang="en-US" sz="2400" dirty="0"/>
              <a:t>Pressure-regulated volume control (PRVC) and volume support (VS) are considered forms of APC.</a:t>
            </a:r>
          </a:p>
          <a:p>
            <a:pPr>
              <a:lnSpc>
                <a:spcPct val="100000"/>
              </a:lnSpc>
              <a:spcBef>
                <a:spcPts val="0"/>
              </a:spcBef>
            </a:pPr>
            <a:r>
              <a:rPr lang="en-US" sz="2400" dirty="0"/>
              <a:t>Mandatory minute ventilation (MVV) automatically adjust the level of support provided to achieve a target minute ventilation.</a:t>
            </a:r>
          </a:p>
          <a:p>
            <a:pPr lvl="0">
              <a:lnSpc>
                <a:spcPct val="100000"/>
              </a:lnSpc>
              <a:spcBef>
                <a:spcPts val="0"/>
              </a:spcBef>
            </a:pPr>
            <a:r>
              <a:rPr lang="en-US" sz="2400" dirty="0"/>
              <a:t>Adaptive Support Ventilation (ASV) automatically adjusts respiratory rate and inspiratory pressure to deliver the desired minute ventilation and minimize the work of breathing. </a:t>
            </a:r>
          </a:p>
          <a:p>
            <a:pPr>
              <a:lnSpc>
                <a:spcPct val="100000"/>
              </a:lnSpc>
              <a:spcBef>
                <a:spcPts val="0"/>
              </a:spcBef>
            </a:pPr>
            <a:endParaRPr lang="en-US" sz="2400" dirty="0"/>
          </a:p>
        </p:txBody>
      </p:sp>
    </p:spTree>
    <p:extLst>
      <p:ext uri="{BB962C8B-B14F-4D97-AF65-F5344CB8AC3E}">
        <p14:creationId xmlns:p14="http://schemas.microsoft.com/office/powerpoint/2010/main" val="2554854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926A43-F590-4FAC-818B-F6E84E6B4030}"/>
              </a:ext>
            </a:extLst>
          </p:cNvPr>
          <p:cNvSpPr>
            <a:spLocks noGrp="1"/>
          </p:cNvSpPr>
          <p:nvPr>
            <p:ph type="title"/>
          </p:nvPr>
        </p:nvSpPr>
        <p:spPr>
          <a:xfrm>
            <a:off x="628650" y="218370"/>
            <a:ext cx="7886700" cy="1325563"/>
          </a:xfrm>
        </p:spPr>
        <p:txBody>
          <a:bodyPr>
            <a:normAutofit/>
          </a:bodyPr>
          <a:lstStyle/>
          <a:p>
            <a:r>
              <a:rPr lang="en-US" sz="4000" b="0" cap="none" dirty="0"/>
              <a:t>Positive Pressure Ventilation</a:t>
            </a:r>
          </a:p>
        </p:txBody>
      </p:sp>
      <p:sp>
        <p:nvSpPr>
          <p:cNvPr id="3" name="Content Placeholder 2">
            <a:extLst>
              <a:ext uri="{FF2B5EF4-FFF2-40B4-BE49-F238E27FC236}">
                <a16:creationId xmlns:a16="http://schemas.microsoft.com/office/drawing/2014/main" xmlns="" id="{F8BC23CF-DF2B-4A53-B802-EC364D9DA62F}"/>
              </a:ext>
            </a:extLst>
          </p:cNvPr>
          <p:cNvSpPr>
            <a:spLocks noGrp="1"/>
          </p:cNvSpPr>
          <p:nvPr>
            <p:ph idx="1"/>
          </p:nvPr>
        </p:nvSpPr>
        <p:spPr>
          <a:xfrm>
            <a:off x="628650" y="1670756"/>
            <a:ext cx="7886700" cy="4506207"/>
          </a:xfrm>
        </p:spPr>
        <p:txBody>
          <a:bodyPr>
            <a:noAutofit/>
          </a:bodyPr>
          <a:lstStyle/>
          <a:p>
            <a:pPr>
              <a:lnSpc>
                <a:spcPct val="100000"/>
              </a:lnSpc>
            </a:pPr>
            <a:r>
              <a:rPr lang="en-US" sz="2400" dirty="0"/>
              <a:t>Positive pressure ventilation applies a positive pressure to the airway on inspiration, creating a pressure gradient between the upper airway and the alveoli </a:t>
            </a:r>
          </a:p>
          <a:p>
            <a:pPr>
              <a:lnSpc>
                <a:spcPct val="100000"/>
              </a:lnSpc>
            </a:pPr>
            <a:r>
              <a:rPr lang="en-US" sz="2400" dirty="0"/>
              <a:t>Can use with a mask, endotracheal tube, tracheostomy tube, or other interfaces </a:t>
            </a:r>
          </a:p>
          <a:p>
            <a:pPr>
              <a:lnSpc>
                <a:spcPct val="100000"/>
              </a:lnSpc>
            </a:pPr>
            <a:r>
              <a:rPr lang="en-US" sz="2400" dirty="0"/>
              <a:t>Peak inspiratory pressure (PIP): highest pressure reached during inspiration</a:t>
            </a:r>
          </a:p>
          <a:p>
            <a:pPr lvl="1">
              <a:lnSpc>
                <a:spcPct val="100000"/>
              </a:lnSpc>
            </a:pPr>
            <a:r>
              <a:rPr lang="en-US" dirty="0"/>
              <a:t>Volume control ventilation: PIP occurs at the end of inspiration</a:t>
            </a:r>
          </a:p>
          <a:p>
            <a:pPr lvl="1">
              <a:lnSpc>
                <a:spcPct val="100000"/>
              </a:lnSpc>
            </a:pPr>
            <a:r>
              <a:rPr lang="en-US" dirty="0"/>
              <a:t>Pressure control ventilation: PIP occurs early in inspiration and continues until expiration begins </a:t>
            </a:r>
          </a:p>
        </p:txBody>
      </p:sp>
    </p:spTree>
    <p:extLst>
      <p:ext uri="{BB962C8B-B14F-4D97-AF65-F5344CB8AC3E}">
        <p14:creationId xmlns:p14="http://schemas.microsoft.com/office/powerpoint/2010/main" val="77572473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D23271-8D5C-45C9-B0F3-E2FC3512E53B}"/>
              </a:ext>
            </a:extLst>
          </p:cNvPr>
          <p:cNvSpPr>
            <a:spLocks noGrp="1"/>
          </p:cNvSpPr>
          <p:nvPr>
            <p:ph type="title"/>
          </p:nvPr>
        </p:nvSpPr>
        <p:spPr/>
        <p:txBody>
          <a:bodyPr>
            <a:normAutofit/>
          </a:bodyPr>
          <a:lstStyle/>
          <a:p>
            <a:r>
              <a:rPr lang="en-US" sz="4000" b="0" cap="none" dirty="0"/>
              <a:t>Key Points (cont’d)</a:t>
            </a:r>
            <a:endParaRPr lang="en-US" sz="4000" dirty="0"/>
          </a:p>
        </p:txBody>
      </p:sp>
      <p:sp>
        <p:nvSpPr>
          <p:cNvPr id="3" name="Content Placeholder 2">
            <a:extLst>
              <a:ext uri="{FF2B5EF4-FFF2-40B4-BE49-F238E27FC236}">
                <a16:creationId xmlns:a16="http://schemas.microsoft.com/office/drawing/2014/main" xmlns="" id="{B68B6B8B-1A84-4A71-AD4E-59AFD88BF3A6}"/>
              </a:ext>
            </a:extLst>
          </p:cNvPr>
          <p:cNvSpPr>
            <a:spLocks noGrp="1"/>
          </p:cNvSpPr>
          <p:nvPr>
            <p:ph idx="1"/>
          </p:nvPr>
        </p:nvSpPr>
        <p:spPr/>
        <p:txBody>
          <a:bodyPr>
            <a:noAutofit/>
          </a:bodyPr>
          <a:lstStyle/>
          <a:p>
            <a:pPr lvl="0">
              <a:lnSpc>
                <a:spcPct val="110000"/>
              </a:lnSpc>
            </a:pPr>
            <a:r>
              <a:rPr lang="en-US" sz="2400" dirty="0"/>
              <a:t>Airway pressure release ventilation (APRV) allows for two levels of CPAP that are time triggered and time cycled.</a:t>
            </a:r>
          </a:p>
          <a:p>
            <a:pPr lvl="0">
              <a:lnSpc>
                <a:spcPct val="110000"/>
              </a:lnSpc>
            </a:pPr>
            <a:r>
              <a:rPr lang="en-US" sz="2400" dirty="0"/>
              <a:t>Proportional assist ventilation (PAV) automatically adjusts the level of ventilatory support based on the patient’s inspiratory effort, calculated work of breathing and clinician set percentage of support to be provided.</a:t>
            </a:r>
          </a:p>
          <a:p>
            <a:pPr lvl="0">
              <a:lnSpc>
                <a:spcPct val="110000"/>
              </a:lnSpc>
            </a:pPr>
            <a:r>
              <a:rPr lang="en-US" sz="2400" dirty="0"/>
              <a:t>Auto mode is a form of IMV that incorporates a targeting scheme for both primary and secondary breaths based on the modes selected.</a:t>
            </a:r>
          </a:p>
          <a:p>
            <a:endParaRPr lang="en-US" sz="2400" dirty="0"/>
          </a:p>
        </p:txBody>
      </p:sp>
    </p:spTree>
    <p:extLst>
      <p:ext uri="{BB962C8B-B14F-4D97-AF65-F5344CB8AC3E}">
        <p14:creationId xmlns:p14="http://schemas.microsoft.com/office/powerpoint/2010/main" val="89488730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7D8F41-4157-49B0-865A-0F56724EC48C}"/>
              </a:ext>
            </a:extLst>
          </p:cNvPr>
          <p:cNvSpPr>
            <a:spLocks noGrp="1"/>
          </p:cNvSpPr>
          <p:nvPr>
            <p:ph type="title"/>
          </p:nvPr>
        </p:nvSpPr>
        <p:spPr>
          <a:xfrm>
            <a:off x="628650" y="18255"/>
            <a:ext cx="7886700" cy="1325563"/>
          </a:xfrm>
        </p:spPr>
        <p:txBody>
          <a:bodyPr>
            <a:normAutofit/>
          </a:bodyPr>
          <a:lstStyle/>
          <a:p>
            <a:r>
              <a:rPr lang="en-US" sz="4000" b="0" cap="none" dirty="0"/>
              <a:t>Key Points (cont’d)</a:t>
            </a:r>
            <a:endParaRPr lang="en-US" sz="4000" dirty="0"/>
          </a:p>
        </p:txBody>
      </p:sp>
      <p:sp>
        <p:nvSpPr>
          <p:cNvPr id="3" name="Content Placeholder 2">
            <a:extLst>
              <a:ext uri="{FF2B5EF4-FFF2-40B4-BE49-F238E27FC236}">
                <a16:creationId xmlns:a16="http://schemas.microsoft.com/office/drawing/2014/main" xmlns="" id="{16F1646F-9A37-4DFC-AFC0-2DB1C1C6FCF3}"/>
              </a:ext>
            </a:extLst>
          </p:cNvPr>
          <p:cNvSpPr>
            <a:spLocks noGrp="1"/>
          </p:cNvSpPr>
          <p:nvPr>
            <p:ph idx="1"/>
          </p:nvPr>
        </p:nvSpPr>
        <p:spPr>
          <a:xfrm>
            <a:off x="628650" y="1343818"/>
            <a:ext cx="7886700" cy="4885532"/>
          </a:xfrm>
        </p:spPr>
        <p:txBody>
          <a:bodyPr>
            <a:normAutofit/>
          </a:bodyPr>
          <a:lstStyle/>
          <a:p>
            <a:pPr>
              <a:lnSpc>
                <a:spcPct val="110000"/>
              </a:lnSpc>
            </a:pPr>
            <a:r>
              <a:rPr lang="en-US" sz="2400" dirty="0"/>
              <a:t>Neurally adjusted ventilatory assist (NAVA) uses the electrical discharge from the diaphragm to trigger and cycle ventilator breaths.</a:t>
            </a:r>
          </a:p>
          <a:p>
            <a:pPr lvl="0">
              <a:lnSpc>
                <a:spcPct val="110000"/>
              </a:lnSpc>
            </a:pPr>
            <a:r>
              <a:rPr lang="en-US" sz="2400" dirty="0"/>
              <a:t>High-frequency ventilation uses small tidal volumes and very high respiratory rates; possible indications include ARDS, bronchopleural fistula, and air leaks. </a:t>
            </a:r>
          </a:p>
          <a:p>
            <a:pPr lvl="0">
              <a:lnSpc>
                <a:spcPct val="110000"/>
              </a:lnSpc>
            </a:pPr>
            <a:r>
              <a:rPr lang="en-US" sz="2400" dirty="0"/>
              <a:t>There are currently four major types of HFV: high-frequency positive pressure ventilation (HFPPV), high-frequency percussive ventilation (HFPV), high-frequency jet ventilation (HFJV) and high-frequency oscillatory ventilation (HFOV)</a:t>
            </a:r>
          </a:p>
          <a:p>
            <a:endParaRPr lang="en-US" sz="2400" dirty="0"/>
          </a:p>
        </p:txBody>
      </p:sp>
    </p:spTree>
    <p:extLst>
      <p:ext uri="{BB962C8B-B14F-4D97-AF65-F5344CB8AC3E}">
        <p14:creationId xmlns:p14="http://schemas.microsoft.com/office/powerpoint/2010/main" val="143732548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BBF20F-A7C6-4E00-A311-BECCE1F21326}"/>
              </a:ext>
            </a:extLst>
          </p:cNvPr>
          <p:cNvSpPr>
            <a:spLocks noGrp="1"/>
          </p:cNvSpPr>
          <p:nvPr>
            <p:ph type="title"/>
          </p:nvPr>
        </p:nvSpPr>
        <p:spPr/>
        <p:txBody>
          <a:bodyPr>
            <a:normAutofit/>
          </a:bodyPr>
          <a:lstStyle/>
          <a:p>
            <a:r>
              <a:rPr lang="en-US" sz="4000" b="0" cap="none" dirty="0"/>
              <a:t>Key Points (cont’d)</a:t>
            </a:r>
            <a:endParaRPr lang="en-US" sz="4000" dirty="0"/>
          </a:p>
        </p:txBody>
      </p:sp>
      <p:sp>
        <p:nvSpPr>
          <p:cNvPr id="3" name="Content Placeholder 2">
            <a:extLst>
              <a:ext uri="{FF2B5EF4-FFF2-40B4-BE49-F238E27FC236}">
                <a16:creationId xmlns:a16="http://schemas.microsoft.com/office/drawing/2014/main" xmlns="" id="{EE436BEA-81A2-47D7-B4B0-1E8D9A13E2EE}"/>
              </a:ext>
            </a:extLst>
          </p:cNvPr>
          <p:cNvSpPr>
            <a:spLocks noGrp="1"/>
          </p:cNvSpPr>
          <p:nvPr>
            <p:ph idx="1"/>
          </p:nvPr>
        </p:nvSpPr>
        <p:spPr/>
        <p:txBody>
          <a:bodyPr>
            <a:normAutofit/>
          </a:bodyPr>
          <a:lstStyle/>
          <a:p>
            <a:pPr lvl="0">
              <a:lnSpc>
                <a:spcPct val="110000"/>
              </a:lnSpc>
            </a:pPr>
            <a:r>
              <a:rPr lang="en-US" sz="2400" dirty="0"/>
              <a:t>Assist-control volume ventilation, also known as VC-CMV is a good initial mode choice for most patients.</a:t>
            </a:r>
          </a:p>
          <a:p>
            <a:pPr lvl="0">
              <a:lnSpc>
                <a:spcPct val="110000"/>
              </a:lnSpc>
            </a:pPr>
            <a:r>
              <a:rPr lang="en-US" sz="2400" dirty="0"/>
              <a:t>An acceptable alternative to assist-control volume ventilation is assist-control pressure control ventilation (also known as PC-CMV); this mode requires careful attention to the delivered tidal volume.</a:t>
            </a:r>
          </a:p>
          <a:p>
            <a:pPr lvl="0">
              <a:lnSpc>
                <a:spcPct val="110000"/>
              </a:lnSpc>
            </a:pPr>
            <a:r>
              <a:rPr lang="en-US" sz="2400" dirty="0"/>
              <a:t>Pressure support ventilation (PSV) can be used as the primary mode of ventilation when patients have a consistent, stable, spontaneous ventilatory pattern.</a:t>
            </a:r>
          </a:p>
          <a:p>
            <a:endParaRPr lang="en-US" sz="2400" dirty="0"/>
          </a:p>
        </p:txBody>
      </p:sp>
    </p:spTree>
    <p:extLst>
      <p:ext uri="{BB962C8B-B14F-4D97-AF65-F5344CB8AC3E}">
        <p14:creationId xmlns:p14="http://schemas.microsoft.com/office/powerpoint/2010/main" val="278945537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73FBD2-66DA-41D5-9393-C5BD94A2DBFC}"/>
              </a:ext>
            </a:extLst>
          </p:cNvPr>
          <p:cNvSpPr>
            <a:spLocks noGrp="1"/>
          </p:cNvSpPr>
          <p:nvPr>
            <p:ph type="title"/>
          </p:nvPr>
        </p:nvSpPr>
        <p:spPr>
          <a:xfrm>
            <a:off x="628650" y="18255"/>
            <a:ext cx="7886700" cy="1325563"/>
          </a:xfrm>
        </p:spPr>
        <p:txBody>
          <a:bodyPr>
            <a:normAutofit/>
          </a:bodyPr>
          <a:lstStyle/>
          <a:p>
            <a:r>
              <a:rPr lang="en-US" sz="4000" b="0" cap="none" dirty="0"/>
              <a:t>Key Points (cont’d)</a:t>
            </a:r>
            <a:endParaRPr lang="en-US" sz="4000" dirty="0"/>
          </a:p>
        </p:txBody>
      </p:sp>
      <p:sp>
        <p:nvSpPr>
          <p:cNvPr id="3" name="Content Placeholder 2">
            <a:extLst>
              <a:ext uri="{FF2B5EF4-FFF2-40B4-BE49-F238E27FC236}">
                <a16:creationId xmlns:a16="http://schemas.microsoft.com/office/drawing/2014/main" xmlns="" id="{E5CA8A45-0E96-4659-85E0-D7105A59BAE9}"/>
              </a:ext>
            </a:extLst>
          </p:cNvPr>
          <p:cNvSpPr>
            <a:spLocks noGrp="1"/>
          </p:cNvSpPr>
          <p:nvPr>
            <p:ph idx="1"/>
          </p:nvPr>
        </p:nvSpPr>
        <p:spPr>
          <a:xfrm>
            <a:off x="628650" y="1515268"/>
            <a:ext cx="7886700" cy="4991630"/>
          </a:xfrm>
        </p:spPr>
        <p:txBody>
          <a:bodyPr>
            <a:noAutofit/>
          </a:bodyPr>
          <a:lstStyle/>
          <a:p>
            <a:pPr lvl="0">
              <a:lnSpc>
                <a:spcPct val="110000"/>
              </a:lnSpc>
            </a:pPr>
            <a:r>
              <a:rPr lang="en-US" sz="2400" dirty="0"/>
              <a:t>Assist-control volume ventilation, also known as VC-CMV is a good initial mode choice for most patients.</a:t>
            </a:r>
          </a:p>
          <a:p>
            <a:pPr lvl="0">
              <a:lnSpc>
                <a:spcPct val="110000"/>
              </a:lnSpc>
            </a:pPr>
            <a:r>
              <a:rPr lang="en-US" sz="2400" dirty="0"/>
              <a:t>An acceptable alternative to assist-control volume ventilation is assist-control pressure control ventilation (also known as PC-CMV); this mode requires careful attention to the delivered tidal volume.</a:t>
            </a:r>
          </a:p>
          <a:p>
            <a:pPr lvl="0">
              <a:lnSpc>
                <a:spcPct val="110000"/>
              </a:lnSpc>
            </a:pPr>
            <a:r>
              <a:rPr lang="en-US" sz="2400" dirty="0"/>
              <a:t>Pressure support ventilation (PSV) can be used as the primary mode of ventilation when patients have a consistent, stable, spontaneous ventilatory pattern.</a:t>
            </a:r>
          </a:p>
          <a:p>
            <a:pPr lvl="0"/>
            <a:endParaRPr lang="en-US" sz="2400" dirty="0"/>
          </a:p>
        </p:txBody>
      </p:sp>
    </p:spTree>
    <p:extLst>
      <p:ext uri="{BB962C8B-B14F-4D97-AF65-F5344CB8AC3E}">
        <p14:creationId xmlns:p14="http://schemas.microsoft.com/office/powerpoint/2010/main" val="289799303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E4F981-3357-459C-901E-7E79692D6C63}"/>
              </a:ext>
            </a:extLst>
          </p:cNvPr>
          <p:cNvSpPr>
            <a:spLocks noGrp="1"/>
          </p:cNvSpPr>
          <p:nvPr>
            <p:ph type="title"/>
          </p:nvPr>
        </p:nvSpPr>
        <p:spPr>
          <a:xfrm>
            <a:off x="628650" y="18255"/>
            <a:ext cx="7886700" cy="1325563"/>
          </a:xfrm>
        </p:spPr>
        <p:txBody>
          <a:bodyPr>
            <a:normAutofit/>
          </a:bodyPr>
          <a:lstStyle/>
          <a:p>
            <a:r>
              <a:rPr lang="en-US" sz="4000" b="0" cap="none" dirty="0"/>
              <a:t>Key Points (cont’d)</a:t>
            </a:r>
            <a:endParaRPr lang="en-US" sz="4000" dirty="0"/>
          </a:p>
        </p:txBody>
      </p:sp>
      <p:sp>
        <p:nvSpPr>
          <p:cNvPr id="3" name="Content Placeholder 2">
            <a:extLst>
              <a:ext uri="{FF2B5EF4-FFF2-40B4-BE49-F238E27FC236}">
                <a16:creationId xmlns:a16="http://schemas.microsoft.com/office/drawing/2014/main" xmlns="" id="{E2E28F83-021B-4888-94A1-E2B56D08786B}"/>
              </a:ext>
            </a:extLst>
          </p:cNvPr>
          <p:cNvSpPr>
            <a:spLocks noGrp="1"/>
          </p:cNvSpPr>
          <p:nvPr>
            <p:ph idx="1"/>
          </p:nvPr>
        </p:nvSpPr>
        <p:spPr>
          <a:xfrm>
            <a:off x="628650" y="1172368"/>
            <a:ext cx="7886700" cy="4989250"/>
          </a:xfrm>
        </p:spPr>
        <p:txBody>
          <a:bodyPr>
            <a:noAutofit/>
          </a:bodyPr>
          <a:lstStyle/>
          <a:p>
            <a:pPr lvl="0">
              <a:lnSpc>
                <a:spcPct val="110000"/>
              </a:lnSpc>
              <a:spcBef>
                <a:spcPts val="0"/>
              </a:spcBef>
            </a:pPr>
            <a:r>
              <a:rPr lang="en-US" sz="2400" dirty="0"/>
              <a:t>SIMV is a serviceable option for initial ventilator setup, although it is used less commonly.</a:t>
            </a:r>
          </a:p>
          <a:p>
            <a:pPr lvl="0">
              <a:lnSpc>
                <a:spcPct val="110000"/>
              </a:lnSpc>
              <a:spcBef>
                <a:spcPts val="0"/>
              </a:spcBef>
            </a:pPr>
            <a:r>
              <a:rPr lang="en-US" sz="2400" dirty="0"/>
              <a:t>Initial tidal volume (adults) may be set in the range of Vt  6 to 8 mL/kg IBW with the rate of 12 to 16 breaths/min; smaller tidal volumes and faster rates may be required for some ARDS patients.</a:t>
            </a:r>
          </a:p>
          <a:p>
            <a:pPr>
              <a:lnSpc>
                <a:spcPct val="110000"/>
              </a:lnSpc>
              <a:spcBef>
                <a:spcPts val="0"/>
              </a:spcBef>
            </a:pPr>
            <a:r>
              <a:rPr lang="en-US" sz="2400" dirty="0"/>
              <a:t>Tidal volume should be adjusted to ensure that P</a:t>
            </a:r>
            <a:r>
              <a:rPr lang="en-US" sz="2400" baseline="-25000" dirty="0"/>
              <a:t>plateau</a:t>
            </a:r>
            <a:r>
              <a:rPr lang="en-US" sz="2400" dirty="0"/>
              <a:t> ≤ 28 to 30 cm H</a:t>
            </a:r>
            <a:r>
              <a:rPr lang="en-US" sz="2400" baseline="-25000" dirty="0"/>
              <a:t>2</a:t>
            </a:r>
            <a:r>
              <a:rPr lang="en-US" sz="2400" dirty="0"/>
              <a:t>O with a peak inspiratory pressure (PIP) &lt; 40 cm H</a:t>
            </a:r>
            <a:r>
              <a:rPr lang="en-US" sz="2400" baseline="-25000" dirty="0"/>
              <a:t>2</a:t>
            </a:r>
            <a:r>
              <a:rPr lang="en-US" sz="2400" dirty="0"/>
              <a:t>O.</a:t>
            </a:r>
          </a:p>
          <a:p>
            <a:pPr lvl="0">
              <a:lnSpc>
                <a:spcPct val="110000"/>
              </a:lnSpc>
              <a:spcBef>
                <a:spcPts val="0"/>
              </a:spcBef>
            </a:pPr>
            <a:r>
              <a:rPr lang="en-US" sz="2400" dirty="0"/>
              <a:t>Intermittent sigh breaths have been used in the past to prevent development of atelectasis; routine use of PEEP may eliminate the need for an intermittent sigh.</a:t>
            </a:r>
          </a:p>
        </p:txBody>
      </p:sp>
    </p:spTree>
    <p:extLst>
      <p:ext uri="{BB962C8B-B14F-4D97-AF65-F5344CB8AC3E}">
        <p14:creationId xmlns:p14="http://schemas.microsoft.com/office/powerpoint/2010/main" val="188209001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DAE824-C0EF-4D98-B3DA-0C055617EC6A}"/>
              </a:ext>
            </a:extLst>
          </p:cNvPr>
          <p:cNvSpPr>
            <a:spLocks noGrp="1"/>
          </p:cNvSpPr>
          <p:nvPr>
            <p:ph type="title"/>
          </p:nvPr>
        </p:nvSpPr>
        <p:spPr>
          <a:xfrm>
            <a:off x="628650" y="223042"/>
            <a:ext cx="7886700" cy="1325563"/>
          </a:xfrm>
        </p:spPr>
        <p:txBody>
          <a:bodyPr>
            <a:normAutofit/>
          </a:bodyPr>
          <a:lstStyle/>
          <a:p>
            <a:r>
              <a:rPr lang="en-US" sz="4000" b="0" cap="none" dirty="0"/>
              <a:t>Key Points (cont’d)</a:t>
            </a:r>
            <a:endParaRPr lang="en-US" sz="4000" dirty="0"/>
          </a:p>
        </p:txBody>
      </p:sp>
      <p:sp>
        <p:nvSpPr>
          <p:cNvPr id="3" name="Content Placeholder 2">
            <a:extLst>
              <a:ext uri="{FF2B5EF4-FFF2-40B4-BE49-F238E27FC236}">
                <a16:creationId xmlns:a16="http://schemas.microsoft.com/office/drawing/2014/main" xmlns="" id="{A6C06609-2B11-4123-8B73-9C055E962AF5}"/>
              </a:ext>
            </a:extLst>
          </p:cNvPr>
          <p:cNvSpPr>
            <a:spLocks noGrp="1"/>
          </p:cNvSpPr>
          <p:nvPr>
            <p:ph idx="1"/>
          </p:nvPr>
        </p:nvSpPr>
        <p:spPr>
          <a:xfrm>
            <a:off x="628650" y="1467644"/>
            <a:ext cx="7886700" cy="4504532"/>
          </a:xfrm>
        </p:spPr>
        <p:txBody>
          <a:bodyPr>
            <a:noAutofit/>
          </a:bodyPr>
          <a:lstStyle/>
          <a:p>
            <a:pPr lvl="0">
              <a:lnSpc>
                <a:spcPct val="110000"/>
              </a:lnSpc>
            </a:pPr>
            <a:r>
              <a:rPr lang="en-US" sz="2400" dirty="0"/>
              <a:t>Patient-triggered breaths may be negative pressure or flow triggered; trigger sensitivity should be set to minimize trigger work while avoiding autotriggering.</a:t>
            </a:r>
          </a:p>
          <a:p>
            <a:pPr lvl="0">
              <a:lnSpc>
                <a:spcPct val="110000"/>
              </a:lnSpc>
            </a:pPr>
            <a:r>
              <a:rPr lang="en-US" sz="2400" dirty="0"/>
              <a:t>Most modern ventilators allow for the adjustment of rise time and expiratory sensitivity during PSV.</a:t>
            </a:r>
          </a:p>
          <a:p>
            <a:pPr lvl="0">
              <a:lnSpc>
                <a:spcPct val="110000"/>
              </a:lnSpc>
            </a:pPr>
            <a:r>
              <a:rPr lang="en-US" sz="2400" dirty="0"/>
              <a:t>An inspiratory pause allows for the measurement of the plateau pressure (P</a:t>
            </a:r>
            <a:r>
              <a:rPr lang="en-US" sz="2400" baseline="-25000" dirty="0"/>
              <a:t>plateau</a:t>
            </a:r>
            <a:r>
              <a:rPr lang="en-US" sz="2400" dirty="0"/>
              <a:t>) and calculation of compliance and resistance.</a:t>
            </a:r>
          </a:p>
          <a:p>
            <a:pPr lvl="0">
              <a:lnSpc>
                <a:spcPct val="110000"/>
              </a:lnSpc>
            </a:pPr>
            <a:r>
              <a:rPr lang="en-US" sz="2400" dirty="0"/>
              <a:t>I:E ratio should be 1:2 or lower for most patients.</a:t>
            </a:r>
          </a:p>
          <a:p>
            <a:pPr lvl="0">
              <a:lnSpc>
                <a:spcPct val="110000"/>
              </a:lnSpc>
            </a:pPr>
            <a:endParaRPr lang="en-US" sz="2400" dirty="0"/>
          </a:p>
          <a:p>
            <a:endParaRPr lang="en-US" sz="2400" dirty="0"/>
          </a:p>
        </p:txBody>
      </p:sp>
    </p:spTree>
    <p:extLst>
      <p:ext uri="{BB962C8B-B14F-4D97-AF65-F5344CB8AC3E}">
        <p14:creationId xmlns:p14="http://schemas.microsoft.com/office/powerpoint/2010/main" val="339524512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493D96-4113-4050-9483-98B741852960}"/>
              </a:ext>
            </a:extLst>
          </p:cNvPr>
          <p:cNvSpPr>
            <a:spLocks noGrp="1"/>
          </p:cNvSpPr>
          <p:nvPr>
            <p:ph type="title"/>
          </p:nvPr>
        </p:nvSpPr>
        <p:spPr/>
        <p:txBody>
          <a:bodyPr>
            <a:normAutofit/>
          </a:bodyPr>
          <a:lstStyle/>
          <a:p>
            <a:r>
              <a:rPr lang="en-US" sz="4000" b="0" cap="none" dirty="0"/>
              <a:t>Key Points (cont’d)</a:t>
            </a:r>
            <a:endParaRPr lang="en-US" sz="4000" dirty="0"/>
          </a:p>
        </p:txBody>
      </p:sp>
      <p:sp>
        <p:nvSpPr>
          <p:cNvPr id="3" name="Content Placeholder 2">
            <a:extLst>
              <a:ext uri="{FF2B5EF4-FFF2-40B4-BE49-F238E27FC236}">
                <a16:creationId xmlns:a16="http://schemas.microsoft.com/office/drawing/2014/main" xmlns="" id="{56956399-D802-4244-82B4-E18098C9E156}"/>
              </a:ext>
            </a:extLst>
          </p:cNvPr>
          <p:cNvSpPr>
            <a:spLocks noGrp="1"/>
          </p:cNvSpPr>
          <p:nvPr>
            <p:ph idx="1"/>
          </p:nvPr>
        </p:nvSpPr>
        <p:spPr>
          <a:xfrm>
            <a:off x="628650" y="2063750"/>
            <a:ext cx="7886700" cy="3984625"/>
          </a:xfrm>
        </p:spPr>
        <p:txBody>
          <a:bodyPr>
            <a:noAutofit/>
          </a:bodyPr>
          <a:lstStyle/>
          <a:p>
            <a:pPr lvl="0">
              <a:lnSpc>
                <a:spcPct val="110000"/>
              </a:lnSpc>
            </a:pPr>
            <a:r>
              <a:rPr lang="en-US" sz="2400" dirty="0"/>
              <a:t>In general, the safest option for initial oxygen concentration is 100%.</a:t>
            </a:r>
          </a:p>
          <a:p>
            <a:pPr>
              <a:lnSpc>
                <a:spcPct val="110000"/>
              </a:lnSpc>
            </a:pPr>
            <a:r>
              <a:rPr lang="en-US" sz="2400" dirty="0"/>
              <a:t>PEEP/CPAP may improve and maintain lung volumes and improve oxygenation in patients with acute restrictive pulmonary disease.</a:t>
            </a:r>
          </a:p>
          <a:p>
            <a:pPr lvl="0">
              <a:lnSpc>
                <a:spcPct val="110000"/>
              </a:lnSpc>
            </a:pPr>
            <a:r>
              <a:rPr lang="en-US" sz="2400" dirty="0"/>
              <a:t>Initial PEEP/CPAP of 5 cm H</a:t>
            </a:r>
            <a:r>
              <a:rPr lang="en-US" sz="2400" baseline="-25000" dirty="0"/>
              <a:t>2</a:t>
            </a:r>
            <a:r>
              <a:rPr lang="en-US" sz="2400" dirty="0"/>
              <a:t>O is appropriate for most patients.</a:t>
            </a:r>
          </a:p>
          <a:p>
            <a:endParaRPr lang="en-US" sz="2400" dirty="0"/>
          </a:p>
        </p:txBody>
      </p:sp>
    </p:spTree>
    <p:extLst>
      <p:ext uri="{BB962C8B-B14F-4D97-AF65-F5344CB8AC3E}">
        <p14:creationId xmlns:p14="http://schemas.microsoft.com/office/powerpoint/2010/main" val="96557383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22289F-76C9-4464-B54D-8FEB3EC6C44D}"/>
              </a:ext>
            </a:extLst>
          </p:cNvPr>
          <p:cNvSpPr>
            <a:spLocks noGrp="1"/>
          </p:cNvSpPr>
          <p:nvPr>
            <p:ph type="title"/>
          </p:nvPr>
        </p:nvSpPr>
        <p:spPr/>
        <p:txBody>
          <a:bodyPr>
            <a:normAutofit/>
          </a:bodyPr>
          <a:lstStyle/>
          <a:p>
            <a:r>
              <a:rPr lang="en-US" sz="4000" b="0" cap="none" dirty="0"/>
              <a:t>Key Points (cont’d)</a:t>
            </a:r>
            <a:endParaRPr lang="en-US" sz="4000" dirty="0"/>
          </a:p>
        </p:txBody>
      </p:sp>
      <p:sp>
        <p:nvSpPr>
          <p:cNvPr id="3" name="Content Placeholder 2">
            <a:extLst>
              <a:ext uri="{FF2B5EF4-FFF2-40B4-BE49-F238E27FC236}">
                <a16:creationId xmlns:a16="http://schemas.microsoft.com/office/drawing/2014/main" xmlns="" id="{A3194CE5-77C8-4913-9C6E-EDC572262512}"/>
              </a:ext>
            </a:extLst>
          </p:cNvPr>
          <p:cNvSpPr>
            <a:spLocks noGrp="1"/>
          </p:cNvSpPr>
          <p:nvPr>
            <p:ph idx="1"/>
          </p:nvPr>
        </p:nvSpPr>
        <p:spPr/>
        <p:txBody>
          <a:bodyPr>
            <a:noAutofit/>
          </a:bodyPr>
          <a:lstStyle/>
          <a:p>
            <a:pPr lvl="0">
              <a:lnSpc>
                <a:spcPct val="110000"/>
              </a:lnSpc>
            </a:pPr>
            <a:r>
              <a:rPr lang="en-US" sz="2400" dirty="0"/>
              <a:t>Ventilator alarms and limits are to ensure patient safety and should be adjusted to alert ICU personnel that the patient-ventilator system should be assessed.</a:t>
            </a:r>
          </a:p>
          <a:p>
            <a:pPr lvl="0">
              <a:lnSpc>
                <a:spcPct val="110000"/>
              </a:lnSpc>
            </a:pPr>
            <a:r>
              <a:rPr lang="en-US" sz="2400" dirty="0"/>
              <a:t>Heated humidification should be provided at 35○C ± 2○ C; heat and moisture exchangers (HME) may be appropriate for some patients.</a:t>
            </a:r>
          </a:p>
          <a:p>
            <a:pPr lvl="0">
              <a:lnSpc>
                <a:spcPct val="110000"/>
              </a:lnSpc>
            </a:pPr>
            <a:r>
              <a:rPr lang="en-US" sz="2400" dirty="0"/>
              <a:t> A careful assessment should be done immediately following ventilator initiation and appropriate ventilator adjustments should be made to ensure patient safety, comfort and effective gas exchange.</a:t>
            </a:r>
          </a:p>
          <a:p>
            <a:endParaRPr lang="en-US" sz="2400" dirty="0"/>
          </a:p>
        </p:txBody>
      </p:sp>
    </p:spTree>
    <p:extLst>
      <p:ext uri="{BB962C8B-B14F-4D97-AF65-F5344CB8AC3E}">
        <p14:creationId xmlns:p14="http://schemas.microsoft.com/office/powerpoint/2010/main" val="3709004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4DD179-CE80-449E-B494-07467453A97C}"/>
              </a:ext>
            </a:extLst>
          </p:cNvPr>
          <p:cNvSpPr>
            <a:spLocks noGrp="1"/>
          </p:cNvSpPr>
          <p:nvPr>
            <p:ph type="title"/>
          </p:nvPr>
        </p:nvSpPr>
        <p:spPr/>
        <p:txBody>
          <a:bodyPr>
            <a:normAutofit/>
          </a:bodyPr>
          <a:lstStyle/>
          <a:p>
            <a:r>
              <a:rPr lang="en-US" sz="4000" b="0" cap="none" dirty="0"/>
              <a:t>Positive Pressure Ventilation (cont’d)</a:t>
            </a:r>
            <a:endParaRPr lang="en-US" sz="4000" dirty="0"/>
          </a:p>
        </p:txBody>
      </p:sp>
      <p:sp>
        <p:nvSpPr>
          <p:cNvPr id="3" name="Content Placeholder 2">
            <a:extLst>
              <a:ext uri="{FF2B5EF4-FFF2-40B4-BE49-F238E27FC236}">
                <a16:creationId xmlns:a16="http://schemas.microsoft.com/office/drawing/2014/main" xmlns="" id="{9511355E-441E-4A09-993F-DB4B2805C9D2}"/>
              </a:ext>
            </a:extLst>
          </p:cNvPr>
          <p:cNvSpPr>
            <a:spLocks noGrp="1"/>
          </p:cNvSpPr>
          <p:nvPr>
            <p:ph idx="1"/>
          </p:nvPr>
        </p:nvSpPr>
        <p:spPr>
          <a:xfrm>
            <a:off x="628650" y="1892300"/>
            <a:ext cx="7886700" cy="4351338"/>
          </a:xfrm>
        </p:spPr>
        <p:txBody>
          <a:bodyPr>
            <a:normAutofit/>
          </a:bodyPr>
          <a:lstStyle/>
          <a:p>
            <a:pPr>
              <a:lnSpc>
                <a:spcPct val="110000"/>
              </a:lnSpc>
            </a:pPr>
            <a:r>
              <a:rPr lang="en-US" sz="2400" dirty="0"/>
              <a:t>Plateau pressure (P</a:t>
            </a:r>
            <a:r>
              <a:rPr lang="en-US" sz="2400" baseline="-25000" dirty="0"/>
              <a:t>plat</a:t>
            </a:r>
            <a:r>
              <a:rPr lang="en-US" sz="2400" dirty="0"/>
              <a:t>): when airway pressure (Paw) and alveolar pressure (Pa) have equilibrated</a:t>
            </a:r>
          </a:p>
          <a:p>
            <a:pPr>
              <a:lnSpc>
                <a:spcPct val="110000"/>
              </a:lnSpc>
            </a:pPr>
            <a:r>
              <a:rPr lang="en-US" sz="2400" dirty="0"/>
              <a:t>Monitoring PIP and P</a:t>
            </a:r>
            <a:r>
              <a:rPr lang="en-US" sz="2400" baseline="-25000" dirty="0"/>
              <a:t>plat</a:t>
            </a:r>
            <a:r>
              <a:rPr lang="en-US" sz="2400" dirty="0"/>
              <a:t> during mechanical ventilation in the volume control mode provides valuable information used to detect important clinical changes as well as allowing for the calculation of the patient’s static total compliance (Cst) and airway resistance (Raw)</a:t>
            </a:r>
          </a:p>
          <a:p>
            <a:pPr>
              <a:lnSpc>
                <a:spcPct val="110000"/>
              </a:lnSpc>
            </a:pPr>
            <a:r>
              <a:rPr lang="en-US" sz="2400" dirty="0"/>
              <a:t>Hazards/complications: reduced venous return to the right heart, decreased cardiac output, and hypotension</a:t>
            </a:r>
          </a:p>
          <a:p>
            <a:endParaRPr lang="en-US" sz="2400" dirty="0"/>
          </a:p>
        </p:txBody>
      </p:sp>
    </p:spTree>
    <p:extLst>
      <p:ext uri="{BB962C8B-B14F-4D97-AF65-F5344CB8AC3E}">
        <p14:creationId xmlns:p14="http://schemas.microsoft.com/office/powerpoint/2010/main" val="1933548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A4374F-8590-457A-A317-786A2E36D310}"/>
              </a:ext>
            </a:extLst>
          </p:cNvPr>
          <p:cNvSpPr>
            <a:spLocks noGrp="1"/>
          </p:cNvSpPr>
          <p:nvPr>
            <p:ph type="title"/>
          </p:nvPr>
        </p:nvSpPr>
        <p:spPr>
          <a:xfrm>
            <a:off x="628650" y="0"/>
            <a:ext cx="7886700" cy="1216555"/>
          </a:xfrm>
        </p:spPr>
        <p:txBody>
          <a:bodyPr>
            <a:normAutofit/>
          </a:bodyPr>
          <a:lstStyle/>
          <a:p>
            <a:r>
              <a:rPr lang="en-US" sz="4000" b="0" cap="none" dirty="0"/>
              <a:t>Terminology </a:t>
            </a:r>
          </a:p>
        </p:txBody>
      </p:sp>
      <p:sp>
        <p:nvSpPr>
          <p:cNvPr id="3" name="Content Placeholder 2">
            <a:extLst>
              <a:ext uri="{FF2B5EF4-FFF2-40B4-BE49-F238E27FC236}">
                <a16:creationId xmlns:a16="http://schemas.microsoft.com/office/drawing/2014/main" xmlns="" id="{8231F040-3370-4908-BC22-BB5BB305465E}"/>
              </a:ext>
            </a:extLst>
          </p:cNvPr>
          <p:cNvSpPr>
            <a:spLocks noGrp="1"/>
          </p:cNvSpPr>
          <p:nvPr>
            <p:ph idx="1"/>
          </p:nvPr>
        </p:nvSpPr>
        <p:spPr>
          <a:xfrm>
            <a:off x="628650" y="1216555"/>
            <a:ext cx="8096250" cy="5328357"/>
          </a:xfrm>
        </p:spPr>
        <p:txBody>
          <a:bodyPr>
            <a:noAutofit/>
          </a:bodyPr>
          <a:lstStyle/>
          <a:p>
            <a:pPr>
              <a:lnSpc>
                <a:spcPts val="2700"/>
              </a:lnSpc>
              <a:spcBef>
                <a:spcPts val="0"/>
              </a:spcBef>
            </a:pPr>
            <a:r>
              <a:rPr lang="en-US" sz="2400" dirty="0"/>
              <a:t>Trigger variable: begins inspiration </a:t>
            </a:r>
          </a:p>
          <a:p>
            <a:pPr lvl="1">
              <a:lnSpc>
                <a:spcPts val="2700"/>
              </a:lnSpc>
              <a:spcBef>
                <a:spcPts val="0"/>
              </a:spcBef>
            </a:pPr>
            <a:r>
              <a:rPr lang="en-US" dirty="0"/>
              <a:t>Time trigger: initiated by the ventilator, also known as “control breaths”</a:t>
            </a:r>
          </a:p>
          <a:p>
            <a:pPr lvl="1">
              <a:lnSpc>
                <a:spcPts val="2700"/>
              </a:lnSpc>
              <a:spcBef>
                <a:spcPts val="0"/>
              </a:spcBef>
            </a:pPr>
            <a:r>
              <a:rPr lang="en-US" dirty="0"/>
              <a:t>Patient trigger: initiated by the patient, also known as “assisted breaths” </a:t>
            </a:r>
          </a:p>
          <a:p>
            <a:pPr lvl="1">
              <a:lnSpc>
                <a:spcPts val="2700"/>
              </a:lnSpc>
              <a:spcBef>
                <a:spcPts val="0"/>
              </a:spcBef>
            </a:pPr>
            <a:r>
              <a:rPr lang="en-US" dirty="0"/>
              <a:t>Auto-triggering: unintentional initiation of a breath by the ventilator </a:t>
            </a:r>
          </a:p>
          <a:p>
            <a:pPr>
              <a:lnSpc>
                <a:spcPts val="2700"/>
              </a:lnSpc>
              <a:spcBef>
                <a:spcPts val="0"/>
              </a:spcBef>
            </a:pPr>
            <a:r>
              <a:rPr lang="en-US" sz="2400" dirty="0"/>
              <a:t>Controlled ventilation: mode of ventilation with only time-triggered breaths </a:t>
            </a:r>
          </a:p>
          <a:p>
            <a:pPr>
              <a:lnSpc>
                <a:spcPts val="2700"/>
              </a:lnSpc>
              <a:spcBef>
                <a:spcPts val="0"/>
              </a:spcBef>
            </a:pPr>
            <a:r>
              <a:rPr lang="en-US" sz="2400" dirty="0"/>
              <a:t>Cycle variable: the factor which cycles a breath from inspiration to expiration </a:t>
            </a:r>
          </a:p>
          <a:p>
            <a:pPr lvl="1">
              <a:lnSpc>
                <a:spcPts val="2700"/>
              </a:lnSpc>
              <a:spcBef>
                <a:spcPts val="0"/>
              </a:spcBef>
            </a:pPr>
            <a:r>
              <a:rPr lang="en-US" dirty="0"/>
              <a:t>Breaths may be cycled by volume, pressure, time, or flow </a:t>
            </a:r>
          </a:p>
          <a:p>
            <a:pPr lvl="1">
              <a:lnSpc>
                <a:spcPts val="2700"/>
              </a:lnSpc>
              <a:spcBef>
                <a:spcPts val="0"/>
              </a:spcBef>
            </a:pPr>
            <a:r>
              <a:rPr lang="en-US" dirty="0"/>
              <a:t>Breaths may be pressure limited and pressure cycled, pressure limited and time cycled, or pressure limited and flow cycled </a:t>
            </a:r>
          </a:p>
          <a:p>
            <a:pPr>
              <a:lnSpc>
                <a:spcPts val="2700"/>
              </a:lnSpc>
              <a:spcBef>
                <a:spcPts val="0"/>
              </a:spcBef>
            </a:pPr>
            <a:endParaRPr lang="en-US" sz="2400" dirty="0"/>
          </a:p>
        </p:txBody>
      </p:sp>
    </p:spTree>
    <p:extLst>
      <p:ext uri="{BB962C8B-B14F-4D97-AF65-F5344CB8AC3E}">
        <p14:creationId xmlns:p14="http://schemas.microsoft.com/office/powerpoint/2010/main" val="2589754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A03BBA-658B-4FE7-8EB3-C9F2293E94AF}"/>
              </a:ext>
            </a:extLst>
          </p:cNvPr>
          <p:cNvSpPr>
            <a:spLocks noGrp="1"/>
          </p:cNvSpPr>
          <p:nvPr>
            <p:ph type="title"/>
          </p:nvPr>
        </p:nvSpPr>
        <p:spPr>
          <a:xfrm>
            <a:off x="628650" y="0"/>
            <a:ext cx="7886700" cy="1205267"/>
          </a:xfrm>
        </p:spPr>
        <p:txBody>
          <a:bodyPr>
            <a:normAutofit/>
          </a:bodyPr>
          <a:lstStyle/>
          <a:p>
            <a:r>
              <a:rPr lang="en-US" sz="4000" b="0" cap="none" dirty="0"/>
              <a:t>Terminology (cont’d) </a:t>
            </a:r>
          </a:p>
        </p:txBody>
      </p:sp>
      <p:sp>
        <p:nvSpPr>
          <p:cNvPr id="3" name="Content Placeholder 2">
            <a:extLst>
              <a:ext uri="{FF2B5EF4-FFF2-40B4-BE49-F238E27FC236}">
                <a16:creationId xmlns:a16="http://schemas.microsoft.com/office/drawing/2014/main" xmlns="" id="{85A74F72-8A99-4209-91D7-5B54BB8A4380}"/>
              </a:ext>
            </a:extLst>
          </p:cNvPr>
          <p:cNvSpPr>
            <a:spLocks noGrp="1"/>
          </p:cNvSpPr>
          <p:nvPr>
            <p:ph idx="1"/>
          </p:nvPr>
        </p:nvSpPr>
        <p:spPr>
          <a:xfrm>
            <a:off x="628650" y="1510506"/>
            <a:ext cx="7886700" cy="4442620"/>
          </a:xfrm>
        </p:spPr>
        <p:txBody>
          <a:bodyPr>
            <a:noAutofit/>
          </a:bodyPr>
          <a:lstStyle/>
          <a:p>
            <a:pPr>
              <a:lnSpc>
                <a:spcPts val="2100"/>
              </a:lnSpc>
              <a:spcBef>
                <a:spcPts val="1200"/>
              </a:spcBef>
            </a:pPr>
            <a:r>
              <a:rPr lang="en-US" sz="2400" dirty="0"/>
              <a:t>Targeting schemes: characteristics that distinguish the ventilatory pattern in use </a:t>
            </a:r>
          </a:p>
          <a:p>
            <a:pPr lvl="1">
              <a:lnSpc>
                <a:spcPts val="2800"/>
              </a:lnSpc>
              <a:spcBef>
                <a:spcPts val="1200"/>
              </a:spcBef>
            </a:pPr>
            <a:r>
              <a:rPr lang="en-US" dirty="0"/>
              <a:t>Set-point targeting: all parameters are set</a:t>
            </a:r>
          </a:p>
          <a:p>
            <a:pPr lvl="1">
              <a:lnSpc>
                <a:spcPts val="2100"/>
              </a:lnSpc>
              <a:spcBef>
                <a:spcPts val="1200"/>
              </a:spcBef>
            </a:pPr>
            <a:r>
              <a:rPr lang="en-US" dirty="0"/>
              <a:t>Adaptive targeting: ventilator automatically adjusts pressure between breaths to achieve an average tidal volume over several breaths</a:t>
            </a:r>
          </a:p>
          <a:p>
            <a:pPr lvl="1">
              <a:lnSpc>
                <a:spcPts val="2100"/>
              </a:lnSpc>
              <a:spcBef>
                <a:spcPts val="1200"/>
              </a:spcBef>
            </a:pPr>
            <a:r>
              <a:rPr lang="en-US" dirty="0"/>
              <a:t>Dual targeting: ventilator automatically switches between volume control and pressure control during a single breath</a:t>
            </a:r>
          </a:p>
          <a:p>
            <a:pPr lvl="1">
              <a:lnSpc>
                <a:spcPts val="2100"/>
              </a:lnSpc>
              <a:spcBef>
                <a:spcPts val="1200"/>
              </a:spcBef>
            </a:pPr>
            <a:r>
              <a:rPr lang="en-US" dirty="0"/>
              <a:t>Other schemes: servo, optimal, bio-variable, and intelligent targeting </a:t>
            </a:r>
          </a:p>
          <a:p>
            <a:pPr>
              <a:lnSpc>
                <a:spcPts val="2100"/>
              </a:lnSpc>
              <a:spcBef>
                <a:spcPts val="1200"/>
              </a:spcBef>
            </a:pPr>
            <a:r>
              <a:rPr lang="en-US" sz="2400" dirty="0"/>
              <a:t>Volume control (VC): delivered volume is set and airway pressure varies based on resistance and compliance </a:t>
            </a:r>
          </a:p>
        </p:txBody>
      </p:sp>
    </p:spTree>
    <p:extLst>
      <p:ext uri="{BB962C8B-B14F-4D97-AF65-F5344CB8AC3E}">
        <p14:creationId xmlns:p14="http://schemas.microsoft.com/office/powerpoint/2010/main" val="3381121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DF64E5-27D5-46DF-87DF-C19B604E85F3}"/>
              </a:ext>
            </a:extLst>
          </p:cNvPr>
          <p:cNvSpPr>
            <a:spLocks noGrp="1"/>
          </p:cNvSpPr>
          <p:nvPr>
            <p:ph type="title"/>
          </p:nvPr>
        </p:nvSpPr>
        <p:spPr>
          <a:xfrm>
            <a:off x="628650" y="1"/>
            <a:ext cx="7886700" cy="1174044"/>
          </a:xfrm>
        </p:spPr>
        <p:txBody>
          <a:bodyPr>
            <a:normAutofit/>
          </a:bodyPr>
          <a:lstStyle/>
          <a:p>
            <a:r>
              <a:rPr lang="en-US" sz="4000" b="0" cap="none" dirty="0"/>
              <a:t>Terminology (cont’d) </a:t>
            </a:r>
          </a:p>
        </p:txBody>
      </p:sp>
      <p:sp>
        <p:nvSpPr>
          <p:cNvPr id="3" name="Content Placeholder 2">
            <a:extLst>
              <a:ext uri="{FF2B5EF4-FFF2-40B4-BE49-F238E27FC236}">
                <a16:creationId xmlns:a16="http://schemas.microsoft.com/office/drawing/2014/main" xmlns="" id="{A69AF081-246C-4817-98F3-BFB3C4303EEB}"/>
              </a:ext>
            </a:extLst>
          </p:cNvPr>
          <p:cNvSpPr>
            <a:spLocks noGrp="1"/>
          </p:cNvSpPr>
          <p:nvPr>
            <p:ph idx="1"/>
          </p:nvPr>
        </p:nvSpPr>
        <p:spPr>
          <a:xfrm>
            <a:off x="628650" y="1309511"/>
            <a:ext cx="7886700" cy="5002918"/>
          </a:xfrm>
        </p:spPr>
        <p:txBody>
          <a:bodyPr>
            <a:normAutofit fontScale="85000" lnSpcReduction="20000"/>
          </a:bodyPr>
          <a:lstStyle/>
          <a:p>
            <a:pPr>
              <a:lnSpc>
                <a:spcPct val="110000"/>
              </a:lnSpc>
            </a:pPr>
            <a:r>
              <a:rPr lang="en-US" dirty="0"/>
              <a:t>Pressure control (PC): inspiratory airway pressure is set and tidal volume varies based on resistance, compliance, patient effort, driving pressure, inspiratory time, and presence/absence of PEEP; expiration to inspiration is time or patient triggered and inspiration to expiration is time cycled</a:t>
            </a:r>
          </a:p>
          <a:p>
            <a:pPr>
              <a:lnSpc>
                <a:spcPct val="110000"/>
              </a:lnSpc>
            </a:pPr>
            <a:r>
              <a:rPr lang="en-US" dirty="0"/>
              <a:t>Pressure support ventilation (PSV): spontaneous ventilation in which expiration to inspiration is patient triggered, inspiratory pressure rises to the set value, and inspiration to expiration is flow cycled</a:t>
            </a:r>
          </a:p>
          <a:p>
            <a:pPr>
              <a:lnSpc>
                <a:spcPct val="110000"/>
              </a:lnSpc>
            </a:pPr>
            <a:r>
              <a:rPr lang="en-US" dirty="0"/>
              <a:t>Mandatory breaths: ventilator delivers the same breath type with each cycle, regardless of patient effort; may be volume controlled or pressure controlled breaths</a:t>
            </a:r>
          </a:p>
        </p:txBody>
      </p:sp>
    </p:spTree>
    <p:extLst>
      <p:ext uri="{BB962C8B-B14F-4D97-AF65-F5344CB8AC3E}">
        <p14:creationId xmlns:p14="http://schemas.microsoft.com/office/powerpoint/2010/main" val="1438147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474A50-CD2B-422E-840E-603A9F170A99}"/>
              </a:ext>
            </a:extLst>
          </p:cNvPr>
          <p:cNvSpPr>
            <a:spLocks noGrp="1"/>
          </p:cNvSpPr>
          <p:nvPr>
            <p:ph type="title"/>
          </p:nvPr>
        </p:nvSpPr>
        <p:spPr/>
        <p:txBody>
          <a:bodyPr>
            <a:normAutofit/>
          </a:bodyPr>
          <a:lstStyle/>
          <a:p>
            <a:r>
              <a:rPr lang="en-US" sz="4000" b="0" cap="none" dirty="0"/>
              <a:t>Terminology (cont’d) </a:t>
            </a:r>
            <a:endParaRPr lang="en-US" sz="4000" dirty="0"/>
          </a:p>
        </p:txBody>
      </p:sp>
      <p:sp>
        <p:nvSpPr>
          <p:cNvPr id="3" name="Content Placeholder 2">
            <a:extLst>
              <a:ext uri="{FF2B5EF4-FFF2-40B4-BE49-F238E27FC236}">
                <a16:creationId xmlns:a16="http://schemas.microsoft.com/office/drawing/2014/main" xmlns="" id="{6EDA0DE8-47F7-4612-BF6C-245E47DEFE89}"/>
              </a:ext>
            </a:extLst>
          </p:cNvPr>
          <p:cNvSpPr>
            <a:spLocks noGrp="1"/>
          </p:cNvSpPr>
          <p:nvPr>
            <p:ph idx="1"/>
          </p:nvPr>
        </p:nvSpPr>
        <p:spPr/>
        <p:txBody>
          <a:bodyPr>
            <a:noAutofit/>
          </a:bodyPr>
          <a:lstStyle/>
          <a:p>
            <a:pPr>
              <a:lnSpc>
                <a:spcPct val="110000"/>
              </a:lnSpc>
            </a:pPr>
            <a:r>
              <a:rPr lang="en-US" sz="2400" dirty="0"/>
              <a:t>Spontaneous breaths: beginning and end of inspiration is based entirely on patient effort; spontaneous breaths may or may not be pressure supported or have an elevated baseline pressure </a:t>
            </a:r>
          </a:p>
          <a:p>
            <a:pPr>
              <a:lnSpc>
                <a:spcPct val="110000"/>
              </a:lnSpc>
            </a:pPr>
            <a:r>
              <a:rPr lang="en-US" sz="2400" dirty="0"/>
              <a:t>Continuous spontaneous ventilation (CSV): all breaths are initiated and ended by the patient </a:t>
            </a:r>
          </a:p>
          <a:p>
            <a:pPr lvl="1">
              <a:lnSpc>
                <a:spcPct val="110000"/>
              </a:lnSpc>
            </a:pPr>
            <a:r>
              <a:rPr lang="en-US" dirty="0"/>
              <a:t>Types: normal, spontaneous breathing, PSV, CPAP, automatic tube compensation (ATC), proportional assist ventilation (PAV), and neutrally adjusted ventilatory assist (NAVA)</a:t>
            </a:r>
          </a:p>
          <a:p>
            <a:endParaRPr lang="en-US" sz="2400" dirty="0"/>
          </a:p>
        </p:txBody>
      </p:sp>
    </p:spTree>
    <p:extLst>
      <p:ext uri="{BB962C8B-B14F-4D97-AF65-F5344CB8AC3E}">
        <p14:creationId xmlns:p14="http://schemas.microsoft.com/office/powerpoint/2010/main" val="2988150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F65356-E91C-4428-BA92-9E9DEE9E5E01}"/>
              </a:ext>
            </a:extLst>
          </p:cNvPr>
          <p:cNvSpPr>
            <a:spLocks noGrp="1"/>
          </p:cNvSpPr>
          <p:nvPr>
            <p:ph type="title"/>
          </p:nvPr>
        </p:nvSpPr>
        <p:spPr>
          <a:xfrm>
            <a:off x="628650" y="184504"/>
            <a:ext cx="7886700" cy="1325563"/>
          </a:xfrm>
        </p:spPr>
        <p:txBody>
          <a:bodyPr>
            <a:normAutofit/>
          </a:bodyPr>
          <a:lstStyle/>
          <a:p>
            <a:r>
              <a:rPr lang="en-US" sz="4000" b="0" cap="none" dirty="0"/>
              <a:t>Chapter Objectives</a:t>
            </a:r>
          </a:p>
        </p:txBody>
      </p:sp>
      <p:sp>
        <p:nvSpPr>
          <p:cNvPr id="5" name="Content Placeholder 4">
            <a:extLst>
              <a:ext uri="{FF2B5EF4-FFF2-40B4-BE49-F238E27FC236}">
                <a16:creationId xmlns:a16="http://schemas.microsoft.com/office/drawing/2014/main" xmlns="" id="{151AE801-B47C-4D56-9059-48D2C9FC27DE}"/>
              </a:ext>
            </a:extLst>
          </p:cNvPr>
          <p:cNvSpPr>
            <a:spLocks noGrp="1"/>
          </p:cNvSpPr>
          <p:nvPr>
            <p:ph idx="1"/>
          </p:nvPr>
        </p:nvSpPr>
        <p:spPr>
          <a:xfrm>
            <a:off x="628650" y="1510067"/>
            <a:ext cx="7886700" cy="4666896"/>
          </a:xfrm>
        </p:spPr>
        <p:txBody>
          <a:bodyPr>
            <a:noAutofit/>
          </a:bodyPr>
          <a:lstStyle/>
          <a:p>
            <a:pPr>
              <a:lnSpc>
                <a:spcPct val="110000"/>
              </a:lnSpc>
            </a:pPr>
            <a:r>
              <a:rPr lang="en-US" sz="2400" dirty="0"/>
              <a:t>Describe the primary function of a mechanical ventilator</a:t>
            </a:r>
          </a:p>
          <a:p>
            <a:pPr>
              <a:lnSpc>
                <a:spcPct val="110000"/>
              </a:lnSpc>
            </a:pPr>
            <a:r>
              <a:rPr lang="en-US" sz="2400" dirty="0"/>
              <a:t>Identify the four major indications for mechanical ventilation</a:t>
            </a:r>
          </a:p>
          <a:p>
            <a:pPr>
              <a:lnSpc>
                <a:spcPct val="110000"/>
              </a:lnSpc>
            </a:pPr>
            <a:r>
              <a:rPr lang="en-US" sz="2400" dirty="0"/>
              <a:t>Describe the major goals of mechanical ventilation</a:t>
            </a:r>
          </a:p>
          <a:p>
            <a:pPr>
              <a:lnSpc>
                <a:spcPct val="110000"/>
              </a:lnSpc>
            </a:pPr>
            <a:r>
              <a:rPr lang="en-US" sz="2400" dirty="0"/>
              <a:t>Overview the historical development of negative pressure ventilation </a:t>
            </a:r>
          </a:p>
          <a:p>
            <a:pPr>
              <a:lnSpc>
                <a:spcPct val="110000"/>
              </a:lnSpc>
            </a:pPr>
            <a:r>
              <a:rPr lang="en-US" sz="2400" dirty="0"/>
              <a:t>Explain the advantages and disadvantages of negative pressure ventilation</a:t>
            </a:r>
          </a:p>
          <a:p>
            <a:pPr>
              <a:lnSpc>
                <a:spcPct val="110000"/>
              </a:lnSpc>
            </a:pPr>
            <a:r>
              <a:rPr lang="en-US" sz="2400" dirty="0"/>
              <a:t>Define term ‘trigger variable’ and compare time-triggered ventilation to patient-triggered ventilation</a:t>
            </a:r>
          </a:p>
          <a:p>
            <a:endParaRPr lang="en-US" sz="2400" dirty="0"/>
          </a:p>
        </p:txBody>
      </p:sp>
    </p:spTree>
    <p:extLst>
      <p:ext uri="{BB962C8B-B14F-4D97-AF65-F5344CB8AC3E}">
        <p14:creationId xmlns:p14="http://schemas.microsoft.com/office/powerpoint/2010/main" val="1989954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66AA38-FD56-4406-A737-445382F60B79}"/>
              </a:ext>
            </a:extLst>
          </p:cNvPr>
          <p:cNvSpPr>
            <a:spLocks noGrp="1"/>
          </p:cNvSpPr>
          <p:nvPr>
            <p:ph type="title"/>
          </p:nvPr>
        </p:nvSpPr>
        <p:spPr>
          <a:xfrm>
            <a:off x="628650" y="269876"/>
            <a:ext cx="7886700" cy="1325563"/>
          </a:xfrm>
        </p:spPr>
        <p:txBody>
          <a:bodyPr>
            <a:normAutofit/>
          </a:bodyPr>
          <a:lstStyle/>
          <a:p>
            <a:r>
              <a:rPr lang="en-US" sz="4000" b="0" cap="none" dirty="0"/>
              <a:t>Terminology (cont’d) </a:t>
            </a:r>
            <a:endParaRPr lang="en-US" sz="4000" dirty="0"/>
          </a:p>
        </p:txBody>
      </p:sp>
      <p:sp>
        <p:nvSpPr>
          <p:cNvPr id="3" name="Content Placeholder 2">
            <a:extLst>
              <a:ext uri="{FF2B5EF4-FFF2-40B4-BE49-F238E27FC236}">
                <a16:creationId xmlns:a16="http://schemas.microsoft.com/office/drawing/2014/main" xmlns="" id="{B014C5C2-C92E-411E-A3D0-843F4EC84F9A}"/>
              </a:ext>
            </a:extLst>
          </p:cNvPr>
          <p:cNvSpPr>
            <a:spLocks noGrp="1"/>
          </p:cNvSpPr>
          <p:nvPr>
            <p:ph idx="1"/>
          </p:nvPr>
        </p:nvSpPr>
        <p:spPr>
          <a:xfrm>
            <a:off x="628650" y="1690689"/>
            <a:ext cx="7886700" cy="4351338"/>
          </a:xfrm>
        </p:spPr>
        <p:txBody>
          <a:bodyPr>
            <a:normAutofit fontScale="92500" lnSpcReduction="20000"/>
          </a:bodyPr>
          <a:lstStyle/>
          <a:p>
            <a:pPr>
              <a:lnSpc>
                <a:spcPct val="110000"/>
              </a:lnSpc>
            </a:pPr>
            <a:r>
              <a:rPr lang="en-US" sz="2600" dirty="0"/>
              <a:t>Continuous mandatory ventilation (CMV): all breaths are mandatory breaths, and can be patient or time triggered </a:t>
            </a:r>
          </a:p>
          <a:p>
            <a:pPr lvl="1">
              <a:lnSpc>
                <a:spcPct val="110000"/>
              </a:lnSpc>
            </a:pPr>
            <a:r>
              <a:rPr lang="en-US" sz="2600" dirty="0"/>
              <a:t>Types: pressure control-continuous mandatory ventilation (PC-CMV), volume control-continuous mandatory ventilation (VC-CMV)</a:t>
            </a:r>
          </a:p>
          <a:p>
            <a:pPr>
              <a:lnSpc>
                <a:spcPct val="110000"/>
              </a:lnSpc>
            </a:pPr>
            <a:r>
              <a:rPr lang="en-US" sz="2600" dirty="0"/>
              <a:t>Intermittent mandatory ventilation (IMV):  some breaths are mandatory and some breaths are spontaneous; the patient is able to spontaneously breathe in between mandatory breaths </a:t>
            </a:r>
          </a:p>
          <a:p>
            <a:pPr lvl="1">
              <a:lnSpc>
                <a:spcPct val="110000"/>
              </a:lnSpc>
            </a:pPr>
            <a:r>
              <a:rPr lang="en-US" sz="2600" dirty="0"/>
              <a:t>Types: synchronized intermittent mandatory ventilation (SIMV) – breaths may be time or patient triggered, have an elevated baseline pressure, and spontaneous breaths may be pressure supported</a:t>
            </a:r>
          </a:p>
          <a:p>
            <a:endParaRPr lang="en-US" dirty="0"/>
          </a:p>
        </p:txBody>
      </p:sp>
    </p:spTree>
    <p:extLst>
      <p:ext uri="{BB962C8B-B14F-4D97-AF65-F5344CB8AC3E}">
        <p14:creationId xmlns:p14="http://schemas.microsoft.com/office/powerpoint/2010/main" val="2767258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1.1.17\productions\ART\ART PROCESS\PPT Process\JBL_PPT\Shelledy_171101_Ancillaries\Images\Chapter 06\Tab06_001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252" y="231354"/>
            <a:ext cx="7994268" cy="6058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376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0.1.1.17\productions\ART\ART PROCESS\PPT Process\JBL_PPT\Shelledy_171101_Ancillaries\Images\Chapter 06\Tab06_001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426" y="365983"/>
            <a:ext cx="8582025" cy="579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83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3D6696-EE85-4423-A9E3-83B9FA873867}"/>
              </a:ext>
            </a:extLst>
          </p:cNvPr>
          <p:cNvSpPr>
            <a:spLocks noGrp="1"/>
          </p:cNvSpPr>
          <p:nvPr>
            <p:ph type="title"/>
          </p:nvPr>
        </p:nvSpPr>
        <p:spPr>
          <a:xfrm>
            <a:off x="628650" y="207081"/>
            <a:ext cx="7886700" cy="1325563"/>
          </a:xfrm>
        </p:spPr>
        <p:txBody>
          <a:bodyPr>
            <a:normAutofit/>
          </a:bodyPr>
          <a:lstStyle/>
          <a:p>
            <a:r>
              <a:rPr lang="en-US" sz="4000" b="0" cap="none" dirty="0"/>
              <a:t>Noninvasive Ventilation (NIV)</a:t>
            </a:r>
          </a:p>
        </p:txBody>
      </p:sp>
      <p:sp>
        <p:nvSpPr>
          <p:cNvPr id="3" name="Content Placeholder 2">
            <a:extLst>
              <a:ext uri="{FF2B5EF4-FFF2-40B4-BE49-F238E27FC236}">
                <a16:creationId xmlns:a16="http://schemas.microsoft.com/office/drawing/2014/main" xmlns="" id="{379B80D0-38FE-4B62-9473-3AD34DDF4687}"/>
              </a:ext>
            </a:extLst>
          </p:cNvPr>
          <p:cNvSpPr>
            <a:spLocks noGrp="1"/>
          </p:cNvSpPr>
          <p:nvPr>
            <p:ph idx="1"/>
          </p:nvPr>
        </p:nvSpPr>
        <p:spPr>
          <a:xfrm>
            <a:off x="628650" y="1694569"/>
            <a:ext cx="7886700" cy="4825294"/>
          </a:xfrm>
        </p:spPr>
        <p:txBody>
          <a:bodyPr>
            <a:normAutofit/>
          </a:bodyPr>
          <a:lstStyle/>
          <a:p>
            <a:pPr>
              <a:lnSpc>
                <a:spcPct val="110000"/>
              </a:lnSpc>
              <a:spcBef>
                <a:spcPts val="1800"/>
              </a:spcBef>
            </a:pPr>
            <a:r>
              <a:rPr lang="en-US" sz="2400" dirty="0"/>
              <a:t>Definition: A technique that does not require an artificial airway (e.g., endotracheal intubation or tracheostomy)</a:t>
            </a:r>
          </a:p>
          <a:p>
            <a:pPr>
              <a:lnSpc>
                <a:spcPct val="110000"/>
              </a:lnSpc>
              <a:spcBef>
                <a:spcPts val="1800"/>
              </a:spcBef>
            </a:pPr>
            <a:r>
              <a:rPr lang="en-US" sz="2400" dirty="0"/>
              <a:t>Types: NPVV, CPAP, BiPAP</a:t>
            </a:r>
          </a:p>
          <a:p>
            <a:pPr>
              <a:lnSpc>
                <a:spcPct val="110000"/>
              </a:lnSpc>
              <a:spcBef>
                <a:spcPts val="1800"/>
              </a:spcBef>
            </a:pPr>
            <a:r>
              <a:rPr lang="en-US" sz="2400" dirty="0"/>
              <a:t>Interfaces: nasal mask, oromask, nasal pillows, mouthpiece, helmet (most common: oronasal or full-face mask)</a:t>
            </a:r>
          </a:p>
          <a:p>
            <a:pPr>
              <a:lnSpc>
                <a:spcPct val="110000"/>
              </a:lnSpc>
              <a:spcBef>
                <a:spcPts val="1800"/>
              </a:spcBef>
            </a:pPr>
            <a:r>
              <a:rPr lang="en-US" sz="2400" dirty="0"/>
              <a:t>Indications: acute exacerbation of COPD, cardiogenic pulmonary edema, acute hypoxic respiratory failure, prevention of post-extubation respiratory failure, acute or impending respiratory failure, chronic hypoventilation  </a:t>
            </a:r>
          </a:p>
        </p:txBody>
      </p:sp>
    </p:spTree>
    <p:extLst>
      <p:ext uri="{BB962C8B-B14F-4D97-AF65-F5344CB8AC3E}">
        <p14:creationId xmlns:p14="http://schemas.microsoft.com/office/powerpoint/2010/main" val="51403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513945-2FD1-403F-9442-E3407003744E}"/>
              </a:ext>
            </a:extLst>
          </p:cNvPr>
          <p:cNvSpPr>
            <a:spLocks noGrp="1"/>
          </p:cNvSpPr>
          <p:nvPr>
            <p:ph type="title"/>
          </p:nvPr>
        </p:nvSpPr>
        <p:spPr/>
        <p:txBody>
          <a:bodyPr>
            <a:normAutofit/>
          </a:bodyPr>
          <a:lstStyle/>
          <a:p>
            <a:r>
              <a:rPr lang="en-US" sz="4000" b="0" cap="none" dirty="0"/>
              <a:t>Noninvasive Ventilation (NIV) (cont’d)</a:t>
            </a:r>
            <a:endParaRPr lang="en-US" sz="4000" dirty="0"/>
          </a:p>
        </p:txBody>
      </p:sp>
      <p:sp>
        <p:nvSpPr>
          <p:cNvPr id="3" name="Content Placeholder 2">
            <a:extLst>
              <a:ext uri="{FF2B5EF4-FFF2-40B4-BE49-F238E27FC236}">
                <a16:creationId xmlns:a16="http://schemas.microsoft.com/office/drawing/2014/main" xmlns="" id="{116B167E-1D09-4520-B05B-156C6D90AA41}"/>
              </a:ext>
            </a:extLst>
          </p:cNvPr>
          <p:cNvSpPr>
            <a:spLocks noGrp="1"/>
          </p:cNvSpPr>
          <p:nvPr>
            <p:ph idx="1"/>
          </p:nvPr>
        </p:nvSpPr>
        <p:spPr/>
        <p:txBody>
          <a:bodyPr>
            <a:noAutofit/>
          </a:bodyPr>
          <a:lstStyle/>
          <a:p>
            <a:pPr>
              <a:lnSpc>
                <a:spcPct val="110000"/>
              </a:lnSpc>
            </a:pPr>
            <a:r>
              <a:rPr lang="en-US" sz="2400" dirty="0"/>
              <a:t>Contraindications: cardiac or respiratory arrest, hemodynamic or cardiac instability, severely impaired consciousness, facial trauma, facial surgery, facial deformity, upper airway obstruction, inability to protect/clear the airway, high risk for aspiration </a:t>
            </a:r>
          </a:p>
          <a:p>
            <a:pPr>
              <a:lnSpc>
                <a:spcPct val="110000"/>
              </a:lnSpc>
            </a:pPr>
            <a:r>
              <a:rPr lang="en-US" sz="2400" dirty="0"/>
              <a:t>Hazards/ complications: discomfort, skin breakdown </a:t>
            </a:r>
          </a:p>
          <a:p>
            <a:pPr>
              <a:lnSpc>
                <a:spcPct val="110000"/>
              </a:lnSpc>
            </a:pPr>
            <a:r>
              <a:rPr lang="en-US" sz="2400" dirty="0"/>
              <a:t>Initial settings: IPAP 8-20 cm H</a:t>
            </a:r>
            <a:r>
              <a:rPr lang="en-US" sz="2400" baseline="-25000" dirty="0"/>
              <a:t>2</a:t>
            </a:r>
            <a:r>
              <a:rPr lang="en-US" sz="2400" dirty="0"/>
              <a:t>O, EPAP 3-5 cm H</a:t>
            </a:r>
            <a:r>
              <a:rPr lang="en-US" sz="2400" baseline="-25000" dirty="0"/>
              <a:t>2</a:t>
            </a:r>
            <a:r>
              <a:rPr lang="en-US" sz="2400" dirty="0"/>
              <a:t>O, backup rate 2-4 breaths/min below the spontaneous rate, Fio2 is titrated based on patient’s SpO</a:t>
            </a:r>
            <a:r>
              <a:rPr lang="en-US" sz="2400" baseline="-25000" dirty="0"/>
              <a:t>2</a:t>
            </a:r>
            <a:r>
              <a:rPr lang="en-US" sz="2400" dirty="0"/>
              <a:t>, and volume goals should be 6-10 mL/kg </a:t>
            </a:r>
          </a:p>
          <a:p>
            <a:endParaRPr lang="en-US" sz="2400" dirty="0"/>
          </a:p>
        </p:txBody>
      </p:sp>
    </p:spTree>
    <p:extLst>
      <p:ext uri="{BB962C8B-B14F-4D97-AF65-F5344CB8AC3E}">
        <p14:creationId xmlns:p14="http://schemas.microsoft.com/office/powerpoint/2010/main" val="3111525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9770C3-6360-4E09-9F55-7359E6C02207}"/>
              </a:ext>
            </a:extLst>
          </p:cNvPr>
          <p:cNvSpPr>
            <a:spLocks noGrp="1"/>
          </p:cNvSpPr>
          <p:nvPr>
            <p:ph type="title"/>
          </p:nvPr>
        </p:nvSpPr>
        <p:spPr>
          <a:xfrm>
            <a:off x="628650" y="107507"/>
            <a:ext cx="7886700" cy="1325563"/>
          </a:xfrm>
        </p:spPr>
        <p:txBody>
          <a:bodyPr>
            <a:normAutofit/>
          </a:bodyPr>
          <a:lstStyle/>
          <a:p>
            <a:r>
              <a:rPr lang="en-US" sz="4000" b="0" cap="none" dirty="0"/>
              <a:t>Invasive Ventilation</a:t>
            </a:r>
          </a:p>
        </p:txBody>
      </p:sp>
      <p:sp>
        <p:nvSpPr>
          <p:cNvPr id="3" name="Content Placeholder 2">
            <a:extLst>
              <a:ext uri="{FF2B5EF4-FFF2-40B4-BE49-F238E27FC236}">
                <a16:creationId xmlns:a16="http://schemas.microsoft.com/office/drawing/2014/main" xmlns="" id="{2FD34ECC-828E-401B-9670-30931206860A}"/>
              </a:ext>
            </a:extLst>
          </p:cNvPr>
          <p:cNvSpPr>
            <a:spLocks noGrp="1"/>
          </p:cNvSpPr>
          <p:nvPr>
            <p:ph idx="1"/>
          </p:nvPr>
        </p:nvSpPr>
        <p:spPr>
          <a:xfrm>
            <a:off x="628650" y="1736373"/>
            <a:ext cx="7886700" cy="4351338"/>
          </a:xfrm>
        </p:spPr>
        <p:txBody>
          <a:bodyPr>
            <a:normAutofit/>
          </a:bodyPr>
          <a:lstStyle/>
          <a:p>
            <a:r>
              <a:rPr lang="en-US" sz="2600" dirty="0"/>
              <a:t>Invasive ventilation is a technique that requires an artificial airway (e.g., endotracheal intubation or tracheostomy)</a:t>
            </a:r>
          </a:p>
          <a:p>
            <a:r>
              <a:rPr lang="en-US" sz="2600" dirty="0"/>
              <a:t>Indications: Loss of protective airway reflexes, depressed mental status, hemodynamic instability, severe oxygenation disorders, need to suction excessive secretions </a:t>
            </a:r>
          </a:p>
          <a:p>
            <a:r>
              <a:rPr lang="en-US" sz="2600" dirty="0"/>
              <a:t>Advantages: secure and protected airway, allows for a more dependable form of ventilatory support </a:t>
            </a:r>
          </a:p>
          <a:p>
            <a:endParaRPr lang="en-US" sz="2600" dirty="0"/>
          </a:p>
        </p:txBody>
      </p:sp>
    </p:spTree>
    <p:extLst>
      <p:ext uri="{BB962C8B-B14F-4D97-AF65-F5344CB8AC3E}">
        <p14:creationId xmlns:p14="http://schemas.microsoft.com/office/powerpoint/2010/main" val="2701680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45180D-7B1D-4A27-9666-A99B86D65CA9}"/>
              </a:ext>
            </a:extLst>
          </p:cNvPr>
          <p:cNvSpPr>
            <a:spLocks noGrp="1"/>
          </p:cNvSpPr>
          <p:nvPr>
            <p:ph type="title"/>
          </p:nvPr>
        </p:nvSpPr>
        <p:spPr>
          <a:xfrm>
            <a:off x="628650" y="150638"/>
            <a:ext cx="7886700" cy="1325563"/>
          </a:xfrm>
        </p:spPr>
        <p:txBody>
          <a:bodyPr>
            <a:normAutofit/>
          </a:bodyPr>
          <a:lstStyle/>
          <a:p>
            <a:r>
              <a:rPr lang="en-US" sz="4000" b="0" cap="none" dirty="0"/>
              <a:t>Establishment of the Airway </a:t>
            </a:r>
          </a:p>
        </p:txBody>
      </p:sp>
      <p:sp>
        <p:nvSpPr>
          <p:cNvPr id="3" name="Content Placeholder 2">
            <a:extLst>
              <a:ext uri="{FF2B5EF4-FFF2-40B4-BE49-F238E27FC236}">
                <a16:creationId xmlns:a16="http://schemas.microsoft.com/office/drawing/2014/main" xmlns="" id="{90B22D55-98E3-4E99-AC68-14AE99800E81}"/>
              </a:ext>
            </a:extLst>
          </p:cNvPr>
          <p:cNvSpPr>
            <a:spLocks noGrp="1"/>
          </p:cNvSpPr>
          <p:nvPr>
            <p:ph idx="1"/>
          </p:nvPr>
        </p:nvSpPr>
        <p:spPr>
          <a:xfrm>
            <a:off x="628650" y="1476201"/>
            <a:ext cx="7886700" cy="4662311"/>
          </a:xfrm>
        </p:spPr>
        <p:txBody>
          <a:bodyPr>
            <a:noAutofit/>
          </a:bodyPr>
          <a:lstStyle/>
          <a:p>
            <a:pPr>
              <a:lnSpc>
                <a:spcPts val="2600"/>
              </a:lnSpc>
              <a:spcBef>
                <a:spcPts val="0"/>
              </a:spcBef>
            </a:pPr>
            <a:r>
              <a:rPr lang="en-US" sz="2400" dirty="0"/>
              <a:t>Nasopharyngeal or oropharyngeal airways are useful for patients with soft tissue obstruction </a:t>
            </a:r>
          </a:p>
          <a:p>
            <a:pPr>
              <a:lnSpc>
                <a:spcPts val="2600"/>
              </a:lnSpc>
              <a:spcBef>
                <a:spcPts val="0"/>
              </a:spcBef>
            </a:pPr>
            <a:r>
              <a:rPr lang="en-US" sz="2400" dirty="0"/>
              <a:t>Extraglottic airways (supraglottic airways) are used during general anesthesia or for management of difficult and emergent airways </a:t>
            </a:r>
          </a:p>
          <a:p>
            <a:pPr lvl="1">
              <a:lnSpc>
                <a:spcPts val="2600"/>
              </a:lnSpc>
              <a:spcBef>
                <a:spcPts val="0"/>
              </a:spcBef>
            </a:pPr>
            <a:r>
              <a:rPr lang="en-US" dirty="0"/>
              <a:t>Example: Laryngeal mask airway (LMA) </a:t>
            </a:r>
          </a:p>
          <a:p>
            <a:pPr>
              <a:lnSpc>
                <a:spcPts val="2600"/>
              </a:lnSpc>
              <a:spcBef>
                <a:spcPts val="0"/>
              </a:spcBef>
            </a:pPr>
            <a:r>
              <a:rPr lang="en-US" sz="2400" dirty="0"/>
              <a:t>Endotracheal intubation</a:t>
            </a:r>
          </a:p>
          <a:p>
            <a:pPr lvl="1">
              <a:lnSpc>
                <a:spcPts val="2600"/>
              </a:lnSpc>
              <a:spcBef>
                <a:spcPts val="0"/>
              </a:spcBef>
            </a:pPr>
            <a:r>
              <a:rPr lang="en-US" dirty="0"/>
              <a:t>Most patients (95%) are orally intubated </a:t>
            </a:r>
          </a:p>
          <a:p>
            <a:pPr lvl="1">
              <a:lnSpc>
                <a:spcPts val="2600"/>
              </a:lnSpc>
              <a:spcBef>
                <a:spcPts val="0"/>
              </a:spcBef>
            </a:pPr>
            <a:r>
              <a:rPr lang="en-US" dirty="0"/>
              <a:t>Nasal intubation is possible if the patient cannot be orally intubated </a:t>
            </a:r>
          </a:p>
          <a:p>
            <a:pPr>
              <a:lnSpc>
                <a:spcPts val="2600"/>
              </a:lnSpc>
              <a:spcBef>
                <a:spcPts val="0"/>
              </a:spcBef>
            </a:pPr>
            <a:r>
              <a:rPr lang="en-US" sz="2400" dirty="0"/>
              <a:t>Tracheostomy</a:t>
            </a:r>
          </a:p>
          <a:p>
            <a:pPr lvl="1">
              <a:lnSpc>
                <a:spcPts val="2600"/>
              </a:lnSpc>
              <a:spcBef>
                <a:spcPts val="0"/>
              </a:spcBef>
            </a:pPr>
            <a:r>
              <a:rPr lang="en-US" dirty="0"/>
              <a:t>Required for extended invasive mechanical ventilation </a:t>
            </a:r>
          </a:p>
          <a:p>
            <a:pPr lvl="1">
              <a:lnSpc>
                <a:spcPts val="2600"/>
              </a:lnSpc>
              <a:spcBef>
                <a:spcPts val="0"/>
              </a:spcBef>
            </a:pPr>
            <a:r>
              <a:rPr lang="en-US" dirty="0"/>
              <a:t>Typically after 10-14 days of requiring mechanical ventilation </a:t>
            </a:r>
          </a:p>
        </p:txBody>
      </p:sp>
    </p:spTree>
    <p:extLst>
      <p:ext uri="{BB962C8B-B14F-4D97-AF65-F5344CB8AC3E}">
        <p14:creationId xmlns:p14="http://schemas.microsoft.com/office/powerpoint/2010/main" val="1564340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0.1.1.17\productions\ART\ART PROCESS\PPT Process\JBL_PPT\Shelledy_171101_Ancillaries\Images\Chapter 06\Box06_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1390" y="162800"/>
            <a:ext cx="4986355" cy="6138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399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F2EBDD-1576-4FA6-8F39-DD41F59BDED4}"/>
              </a:ext>
            </a:extLst>
          </p:cNvPr>
          <p:cNvSpPr>
            <a:spLocks noGrp="1"/>
          </p:cNvSpPr>
          <p:nvPr>
            <p:ph type="title"/>
          </p:nvPr>
        </p:nvSpPr>
        <p:spPr>
          <a:xfrm>
            <a:off x="628650" y="189705"/>
            <a:ext cx="7886700" cy="1325563"/>
          </a:xfrm>
        </p:spPr>
        <p:txBody>
          <a:bodyPr>
            <a:normAutofit/>
          </a:bodyPr>
          <a:lstStyle/>
          <a:p>
            <a:r>
              <a:rPr lang="en-US" sz="4000" b="0" cap="none" dirty="0"/>
              <a:t>Rapid-sequence Intubation </a:t>
            </a:r>
          </a:p>
        </p:txBody>
      </p:sp>
      <p:sp>
        <p:nvSpPr>
          <p:cNvPr id="3" name="Content Placeholder 2">
            <a:extLst>
              <a:ext uri="{FF2B5EF4-FFF2-40B4-BE49-F238E27FC236}">
                <a16:creationId xmlns:a16="http://schemas.microsoft.com/office/drawing/2014/main" xmlns="" id="{A6953875-C778-4FD5-835C-D404E71DF65B}"/>
              </a:ext>
            </a:extLst>
          </p:cNvPr>
          <p:cNvSpPr>
            <a:spLocks noGrp="1"/>
          </p:cNvSpPr>
          <p:nvPr>
            <p:ph idx="1"/>
          </p:nvPr>
        </p:nvSpPr>
        <p:spPr>
          <a:xfrm>
            <a:off x="628650" y="1591733"/>
            <a:ext cx="7886700" cy="4834819"/>
          </a:xfrm>
        </p:spPr>
        <p:txBody>
          <a:bodyPr>
            <a:noAutofit/>
          </a:bodyPr>
          <a:lstStyle/>
          <a:p>
            <a:pPr>
              <a:lnSpc>
                <a:spcPct val="110000"/>
              </a:lnSpc>
              <a:spcBef>
                <a:spcPts val="0"/>
              </a:spcBef>
            </a:pPr>
            <a:r>
              <a:rPr lang="en-US" sz="2400" dirty="0"/>
              <a:t>Rapid-sequence intubation (RSI) – For emergency airway management </a:t>
            </a:r>
          </a:p>
          <a:p>
            <a:pPr>
              <a:lnSpc>
                <a:spcPct val="110000"/>
              </a:lnSpc>
              <a:spcBef>
                <a:spcPts val="0"/>
              </a:spcBef>
            </a:pPr>
            <a:r>
              <a:rPr lang="en-US" sz="2400" dirty="0"/>
              <a:t>Indications for emergent intubation – Cardiac arrest, respiratory arrest, upper airway obstruction</a:t>
            </a:r>
          </a:p>
          <a:p>
            <a:pPr>
              <a:lnSpc>
                <a:spcPct val="110000"/>
              </a:lnSpc>
              <a:spcBef>
                <a:spcPts val="0"/>
              </a:spcBef>
            </a:pPr>
            <a:r>
              <a:rPr lang="en-US" sz="2400" dirty="0"/>
              <a:t>Steps</a:t>
            </a:r>
          </a:p>
          <a:p>
            <a:pPr lvl="1">
              <a:lnSpc>
                <a:spcPct val="110000"/>
              </a:lnSpc>
              <a:spcBef>
                <a:spcPts val="0"/>
              </a:spcBef>
            </a:pPr>
            <a:r>
              <a:rPr lang="en-US" dirty="0"/>
              <a:t>Drug administration (induction agent and paralytic)</a:t>
            </a:r>
          </a:p>
          <a:p>
            <a:pPr lvl="1">
              <a:lnSpc>
                <a:spcPct val="110000"/>
              </a:lnSpc>
              <a:spcBef>
                <a:spcPts val="0"/>
              </a:spcBef>
            </a:pPr>
            <a:r>
              <a:rPr lang="en-US" dirty="0"/>
              <a:t>Equipment, supplies, and medications are gathered </a:t>
            </a:r>
          </a:p>
          <a:p>
            <a:pPr lvl="1">
              <a:lnSpc>
                <a:spcPct val="110000"/>
              </a:lnSpc>
              <a:spcBef>
                <a:spcPts val="0"/>
              </a:spcBef>
            </a:pPr>
            <a:r>
              <a:rPr lang="en-US" dirty="0"/>
              <a:t>Patient is prepared, positioned, and preoxygenated with 100% oxygen </a:t>
            </a:r>
          </a:p>
          <a:p>
            <a:pPr lvl="1">
              <a:lnSpc>
                <a:spcPct val="110000"/>
              </a:lnSpc>
              <a:spcBef>
                <a:spcPts val="0"/>
              </a:spcBef>
            </a:pPr>
            <a:r>
              <a:rPr lang="en-US" dirty="0"/>
              <a:t>Mouth is opened and laryngoscope is used to visualize the epiglottis and glottis </a:t>
            </a:r>
          </a:p>
        </p:txBody>
      </p:sp>
    </p:spTree>
    <p:extLst>
      <p:ext uri="{BB962C8B-B14F-4D97-AF65-F5344CB8AC3E}">
        <p14:creationId xmlns:p14="http://schemas.microsoft.com/office/powerpoint/2010/main" val="2497321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EF9C70-920D-452D-9B7F-7C456167BE13}"/>
              </a:ext>
            </a:extLst>
          </p:cNvPr>
          <p:cNvSpPr>
            <a:spLocks noGrp="1"/>
          </p:cNvSpPr>
          <p:nvPr>
            <p:ph type="title"/>
          </p:nvPr>
        </p:nvSpPr>
        <p:spPr/>
        <p:txBody>
          <a:bodyPr>
            <a:normAutofit/>
          </a:bodyPr>
          <a:lstStyle/>
          <a:p>
            <a:r>
              <a:rPr lang="en-US" sz="4000" b="0" cap="none" dirty="0"/>
              <a:t>Rapid-sequence Intubation (cont’d)</a:t>
            </a:r>
            <a:endParaRPr lang="en-US" sz="4000" dirty="0"/>
          </a:p>
        </p:txBody>
      </p:sp>
      <p:sp>
        <p:nvSpPr>
          <p:cNvPr id="3" name="Content Placeholder 2">
            <a:extLst>
              <a:ext uri="{FF2B5EF4-FFF2-40B4-BE49-F238E27FC236}">
                <a16:creationId xmlns:a16="http://schemas.microsoft.com/office/drawing/2014/main" xmlns="" id="{F7273A29-F0B4-46F8-8A28-6A078BFD96E1}"/>
              </a:ext>
            </a:extLst>
          </p:cNvPr>
          <p:cNvSpPr>
            <a:spLocks noGrp="1"/>
          </p:cNvSpPr>
          <p:nvPr>
            <p:ph idx="1"/>
          </p:nvPr>
        </p:nvSpPr>
        <p:spPr>
          <a:xfrm>
            <a:off x="628650" y="1690689"/>
            <a:ext cx="7886700" cy="4351338"/>
          </a:xfrm>
        </p:spPr>
        <p:txBody>
          <a:bodyPr>
            <a:noAutofit/>
          </a:bodyPr>
          <a:lstStyle/>
          <a:p>
            <a:pPr>
              <a:lnSpc>
                <a:spcPct val="100000"/>
              </a:lnSpc>
            </a:pPr>
            <a:r>
              <a:rPr lang="en-US" sz="2400" dirty="0"/>
              <a:t>Steps (cont’d)</a:t>
            </a:r>
          </a:p>
          <a:p>
            <a:pPr lvl="1">
              <a:lnSpc>
                <a:spcPct val="100000"/>
              </a:lnSpc>
            </a:pPr>
            <a:r>
              <a:rPr lang="en-US" dirty="0"/>
              <a:t>Endotracheal tube (ETT) is inserted into the glottis and advanced past the vocal cords into the trachea </a:t>
            </a:r>
          </a:p>
          <a:p>
            <a:pPr lvl="1">
              <a:lnSpc>
                <a:spcPct val="100000"/>
              </a:lnSpc>
            </a:pPr>
            <a:r>
              <a:rPr lang="en-US" dirty="0"/>
              <a:t>The endotracheal tube should be inserted at the appropriate depth (19-21 cm for females, 21-23 cm for males)</a:t>
            </a:r>
          </a:p>
          <a:p>
            <a:pPr lvl="1">
              <a:lnSpc>
                <a:spcPct val="100000"/>
              </a:lnSpc>
            </a:pPr>
            <a:r>
              <a:rPr lang="en-US" dirty="0"/>
              <a:t>Equal and bilateral chest sounds as well as capnography color change should be present to confirm placement</a:t>
            </a:r>
          </a:p>
          <a:p>
            <a:pPr lvl="1">
              <a:lnSpc>
                <a:spcPct val="100000"/>
              </a:lnSpc>
            </a:pPr>
            <a:r>
              <a:rPr lang="en-US" dirty="0"/>
              <a:t>Secure the tube and begin mechanical ventilation</a:t>
            </a:r>
          </a:p>
          <a:p>
            <a:pPr lvl="1">
              <a:lnSpc>
                <a:spcPct val="100000"/>
              </a:lnSpc>
            </a:pPr>
            <a:r>
              <a:rPr lang="en-US" dirty="0"/>
              <a:t>Confirm proper placement with a chest x-ray  </a:t>
            </a:r>
          </a:p>
          <a:p>
            <a:pPr lvl="1">
              <a:lnSpc>
                <a:spcPct val="100000"/>
              </a:lnSpc>
            </a:pPr>
            <a:r>
              <a:rPr lang="en-US" dirty="0"/>
              <a:t>ETT should be located 2 – 5 cm above the carina </a:t>
            </a:r>
          </a:p>
          <a:p>
            <a:pPr>
              <a:lnSpc>
                <a:spcPct val="100000"/>
              </a:lnSpc>
            </a:pPr>
            <a:endParaRPr lang="en-US" sz="2400" dirty="0"/>
          </a:p>
        </p:txBody>
      </p:sp>
    </p:spTree>
    <p:extLst>
      <p:ext uri="{BB962C8B-B14F-4D97-AF65-F5344CB8AC3E}">
        <p14:creationId xmlns:p14="http://schemas.microsoft.com/office/powerpoint/2010/main" val="2023209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FC1975-B990-4D93-8B40-5014E25A9DEF}"/>
              </a:ext>
            </a:extLst>
          </p:cNvPr>
          <p:cNvSpPr>
            <a:spLocks noGrp="1"/>
          </p:cNvSpPr>
          <p:nvPr>
            <p:ph type="title"/>
          </p:nvPr>
        </p:nvSpPr>
        <p:spPr/>
        <p:txBody>
          <a:bodyPr>
            <a:normAutofit/>
          </a:bodyPr>
          <a:lstStyle/>
          <a:p>
            <a:r>
              <a:rPr lang="en-US" sz="4000" b="0" cap="none" dirty="0"/>
              <a:t>Chapter Objectives (cont’d)</a:t>
            </a:r>
            <a:endParaRPr lang="en-US" sz="4000" dirty="0"/>
          </a:p>
        </p:txBody>
      </p:sp>
      <p:sp>
        <p:nvSpPr>
          <p:cNvPr id="3" name="Content Placeholder 2">
            <a:extLst>
              <a:ext uri="{FF2B5EF4-FFF2-40B4-BE49-F238E27FC236}">
                <a16:creationId xmlns:a16="http://schemas.microsoft.com/office/drawing/2014/main" xmlns="" id="{59B5482E-C05F-4B39-A492-96603D17D52D}"/>
              </a:ext>
            </a:extLst>
          </p:cNvPr>
          <p:cNvSpPr>
            <a:spLocks noGrp="1"/>
          </p:cNvSpPr>
          <p:nvPr>
            <p:ph idx="1"/>
          </p:nvPr>
        </p:nvSpPr>
        <p:spPr>
          <a:xfrm>
            <a:off x="628650" y="1987550"/>
            <a:ext cx="7886700" cy="4351338"/>
          </a:xfrm>
        </p:spPr>
        <p:txBody>
          <a:bodyPr>
            <a:normAutofit/>
          </a:bodyPr>
          <a:lstStyle/>
          <a:p>
            <a:pPr>
              <a:lnSpc>
                <a:spcPct val="110000"/>
              </a:lnSpc>
            </a:pPr>
            <a:r>
              <a:rPr lang="en-US" sz="2400" dirty="0"/>
              <a:t>Explain each of the following terms related to the trigger variable: flow-trigger, pressure trigger, and auto-trigger </a:t>
            </a:r>
          </a:p>
          <a:p>
            <a:pPr>
              <a:lnSpc>
                <a:spcPct val="110000"/>
              </a:lnSpc>
            </a:pPr>
            <a:r>
              <a:rPr lang="en-US" sz="2400" dirty="0"/>
              <a:t>Define each of the following commonly used terms: assist breath, control breath, assist-control, and controlled ventilation in terms of the trigger variable associated with each term. </a:t>
            </a:r>
          </a:p>
          <a:p>
            <a:pPr>
              <a:lnSpc>
                <a:spcPct val="110000"/>
              </a:lnSpc>
            </a:pPr>
            <a:r>
              <a:rPr lang="en-US" sz="2400" dirty="0"/>
              <a:t>Explain how each of the following cycle variables terminates the inspiratory phase: volume-cycled, pressure cycled, time cycled, and flow cycled. </a:t>
            </a:r>
          </a:p>
          <a:p>
            <a:endParaRPr lang="en-US" sz="2400" dirty="0"/>
          </a:p>
        </p:txBody>
      </p:sp>
    </p:spTree>
    <p:extLst>
      <p:ext uri="{BB962C8B-B14F-4D97-AF65-F5344CB8AC3E}">
        <p14:creationId xmlns:p14="http://schemas.microsoft.com/office/powerpoint/2010/main" val="412650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xmlns="" id="{15C3A21D-604D-4AD4-9E31-CDB7666B470E}"/>
              </a:ext>
            </a:extLst>
          </p:cNvPr>
          <p:cNvSpPr>
            <a:spLocks noGrp="1"/>
          </p:cNvSpPr>
          <p:nvPr>
            <p:ph idx="1"/>
          </p:nvPr>
        </p:nvSpPr>
        <p:spPr>
          <a:xfrm>
            <a:off x="3861015" y="4695748"/>
            <a:ext cx="1487269" cy="494728"/>
          </a:xfrm>
        </p:spPr>
        <p:txBody>
          <a:bodyPr>
            <a:normAutofit/>
          </a:bodyPr>
          <a:lstStyle/>
          <a:p>
            <a:pPr marL="0" indent="0">
              <a:buNone/>
            </a:pPr>
            <a:r>
              <a:rPr lang="en-US" sz="2000" dirty="0" smtClean="0">
                <a:latin typeface="+mn-lt"/>
                <a:cs typeface="Times New Roman" pitchFamily="18" charset="0"/>
              </a:rPr>
              <a:t>Figure 6.1</a:t>
            </a:r>
            <a:endParaRPr lang="en-US" sz="2000" dirty="0">
              <a:latin typeface="+mn-lt"/>
              <a:cs typeface="Times New Roman" pitchFamily="18" charset="0"/>
            </a:endParaRPr>
          </a:p>
        </p:txBody>
      </p:sp>
      <p:pic>
        <p:nvPicPr>
          <p:cNvPr id="4099" name="Picture 3" descr="\\10.1.1.17\productions\ART\ART PROCESS\PPT Process\JBL_PPT\Shelledy_171101_Ancillaries\Images\Chapter 06\fg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649" y="1374163"/>
            <a:ext cx="83820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61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0.1.1.17\productions\ART\ART PROCESS\PPT Process\JBL_PPT\Shelledy_171101_Ancillaries\Images\Chapter 06\Box06_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590" y="231355"/>
            <a:ext cx="6927023" cy="6070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67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0.1.1.17\productions\ART\ART PROCESS\PPT Process\JBL_PPT\Shelledy_171101_Ancillaries\Images\Chapter 06\Box06_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596" y="175150"/>
            <a:ext cx="5785922" cy="6103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5161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5996EB-CDF7-4FF2-B858-B33E9385EF79}"/>
              </a:ext>
            </a:extLst>
          </p:cNvPr>
          <p:cNvSpPr>
            <a:spLocks noGrp="1"/>
          </p:cNvSpPr>
          <p:nvPr>
            <p:ph type="title"/>
          </p:nvPr>
        </p:nvSpPr>
        <p:spPr>
          <a:xfrm>
            <a:off x="628650" y="371475"/>
            <a:ext cx="7886700" cy="1151467"/>
          </a:xfrm>
        </p:spPr>
        <p:txBody>
          <a:bodyPr>
            <a:normAutofit/>
          </a:bodyPr>
          <a:lstStyle/>
          <a:p>
            <a:r>
              <a:rPr lang="en-US" sz="4000" b="0" cap="none" dirty="0"/>
              <a:t>Choice of a Ventilator </a:t>
            </a:r>
          </a:p>
        </p:txBody>
      </p:sp>
      <p:sp>
        <p:nvSpPr>
          <p:cNvPr id="3" name="Content Placeholder 2">
            <a:extLst>
              <a:ext uri="{FF2B5EF4-FFF2-40B4-BE49-F238E27FC236}">
                <a16:creationId xmlns:a16="http://schemas.microsoft.com/office/drawing/2014/main" xmlns="" id="{D3431370-1A5E-46AB-8594-10C94EFA447B}"/>
              </a:ext>
            </a:extLst>
          </p:cNvPr>
          <p:cNvSpPr>
            <a:spLocks noGrp="1"/>
          </p:cNvSpPr>
          <p:nvPr>
            <p:ph idx="1"/>
          </p:nvPr>
        </p:nvSpPr>
        <p:spPr>
          <a:xfrm>
            <a:off x="628650" y="1745191"/>
            <a:ext cx="7886700" cy="3693583"/>
          </a:xfrm>
        </p:spPr>
        <p:txBody>
          <a:bodyPr>
            <a:noAutofit/>
          </a:bodyPr>
          <a:lstStyle/>
          <a:p>
            <a:pPr>
              <a:lnSpc>
                <a:spcPts val="2400"/>
              </a:lnSpc>
              <a:spcBef>
                <a:spcPts val="1200"/>
              </a:spcBef>
            </a:pPr>
            <a:r>
              <a:rPr lang="en-US" sz="2600" dirty="0"/>
              <a:t>Factors to consider</a:t>
            </a:r>
          </a:p>
          <a:p>
            <a:pPr lvl="1">
              <a:lnSpc>
                <a:spcPts val="2400"/>
              </a:lnSpc>
              <a:spcBef>
                <a:spcPts val="1200"/>
              </a:spcBef>
            </a:pPr>
            <a:r>
              <a:rPr lang="en-US" dirty="0"/>
              <a:t>Patient’s needs</a:t>
            </a:r>
          </a:p>
          <a:p>
            <a:pPr lvl="1">
              <a:lnSpc>
                <a:spcPts val="2400"/>
              </a:lnSpc>
              <a:spcBef>
                <a:spcPts val="1200"/>
              </a:spcBef>
            </a:pPr>
            <a:r>
              <a:rPr lang="en-US" dirty="0"/>
              <a:t>Goals to be achieved</a:t>
            </a:r>
          </a:p>
          <a:p>
            <a:pPr lvl="1">
              <a:lnSpc>
                <a:spcPts val="2400"/>
              </a:lnSpc>
              <a:spcBef>
                <a:spcPts val="1200"/>
              </a:spcBef>
            </a:pPr>
            <a:r>
              <a:rPr lang="en-US" dirty="0"/>
              <a:t>Patient safety</a:t>
            </a:r>
          </a:p>
          <a:p>
            <a:pPr lvl="1">
              <a:lnSpc>
                <a:spcPts val="2400"/>
              </a:lnSpc>
              <a:spcBef>
                <a:spcPts val="1200"/>
              </a:spcBef>
            </a:pPr>
            <a:r>
              <a:rPr lang="en-US" dirty="0"/>
              <a:t>Clinician’s familiarity with the ventilator </a:t>
            </a:r>
          </a:p>
          <a:p>
            <a:pPr lvl="1">
              <a:lnSpc>
                <a:spcPts val="2400"/>
              </a:lnSpc>
              <a:spcBef>
                <a:spcPts val="1200"/>
              </a:spcBef>
            </a:pPr>
            <a:r>
              <a:rPr lang="en-US" dirty="0"/>
              <a:t>Reliability of the ventilator </a:t>
            </a:r>
          </a:p>
          <a:p>
            <a:pPr lvl="1">
              <a:lnSpc>
                <a:spcPts val="2400"/>
              </a:lnSpc>
              <a:spcBef>
                <a:spcPts val="1200"/>
              </a:spcBef>
            </a:pPr>
            <a:r>
              <a:rPr lang="en-US" dirty="0"/>
              <a:t>Cost of the ventilator </a:t>
            </a:r>
          </a:p>
          <a:p>
            <a:pPr lvl="1">
              <a:lnSpc>
                <a:spcPts val="2400"/>
              </a:lnSpc>
              <a:spcBef>
                <a:spcPts val="1200"/>
              </a:spcBef>
            </a:pPr>
            <a:r>
              <a:rPr lang="en-US" dirty="0"/>
              <a:t>Ventilator features </a:t>
            </a:r>
          </a:p>
          <a:p>
            <a:pPr lvl="1">
              <a:lnSpc>
                <a:spcPts val="2400"/>
              </a:lnSpc>
              <a:spcBef>
                <a:spcPts val="1200"/>
              </a:spcBef>
            </a:pPr>
            <a:endParaRPr lang="en-US" dirty="0"/>
          </a:p>
        </p:txBody>
      </p:sp>
    </p:spTree>
    <p:extLst>
      <p:ext uri="{BB962C8B-B14F-4D97-AF65-F5344CB8AC3E}">
        <p14:creationId xmlns:p14="http://schemas.microsoft.com/office/powerpoint/2010/main" val="3140241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4C5E5D-8BFC-48FC-A525-12059D7A4E04}"/>
              </a:ext>
            </a:extLst>
          </p:cNvPr>
          <p:cNvSpPr>
            <a:spLocks noGrp="1"/>
          </p:cNvSpPr>
          <p:nvPr>
            <p:ph type="title"/>
          </p:nvPr>
        </p:nvSpPr>
        <p:spPr/>
        <p:txBody>
          <a:bodyPr>
            <a:normAutofit/>
          </a:bodyPr>
          <a:lstStyle/>
          <a:p>
            <a:r>
              <a:rPr lang="en-US" sz="4000" b="0" cap="none" dirty="0"/>
              <a:t>Choice of a Ventilator (cont’d)</a:t>
            </a:r>
            <a:endParaRPr lang="en-US" sz="4000" dirty="0"/>
          </a:p>
        </p:txBody>
      </p:sp>
      <p:sp>
        <p:nvSpPr>
          <p:cNvPr id="3" name="Content Placeholder 2">
            <a:extLst>
              <a:ext uri="{FF2B5EF4-FFF2-40B4-BE49-F238E27FC236}">
                <a16:creationId xmlns:a16="http://schemas.microsoft.com/office/drawing/2014/main" xmlns="" id="{C34FD8A5-787D-4208-AE30-F996CD29F935}"/>
              </a:ext>
            </a:extLst>
          </p:cNvPr>
          <p:cNvSpPr>
            <a:spLocks noGrp="1"/>
          </p:cNvSpPr>
          <p:nvPr>
            <p:ph idx="1"/>
          </p:nvPr>
        </p:nvSpPr>
        <p:spPr>
          <a:xfrm>
            <a:off x="628650" y="1930400"/>
            <a:ext cx="7886700" cy="3870325"/>
          </a:xfrm>
        </p:spPr>
        <p:txBody>
          <a:bodyPr/>
          <a:lstStyle/>
          <a:p>
            <a:pPr>
              <a:lnSpc>
                <a:spcPts val="2400"/>
              </a:lnSpc>
              <a:spcBef>
                <a:spcPts val="1200"/>
              </a:spcBef>
            </a:pPr>
            <a:r>
              <a:rPr lang="en-US" sz="2600" dirty="0"/>
              <a:t>Critical care ventilators available </a:t>
            </a:r>
          </a:p>
          <a:p>
            <a:pPr lvl="1">
              <a:lnSpc>
                <a:spcPts val="2400"/>
              </a:lnSpc>
              <a:spcBef>
                <a:spcPts val="1200"/>
              </a:spcBef>
            </a:pPr>
            <a:r>
              <a:rPr lang="en-US" dirty="0"/>
              <a:t>Covidien Puritan Bennett (PB 840, PB 980)</a:t>
            </a:r>
          </a:p>
          <a:p>
            <a:pPr lvl="1">
              <a:lnSpc>
                <a:spcPts val="2400"/>
              </a:lnSpc>
              <a:spcBef>
                <a:spcPts val="1200"/>
              </a:spcBef>
            </a:pPr>
            <a:r>
              <a:rPr lang="en-US" dirty="0"/>
              <a:t>Drager Evita (Evita XL, Evita Infinity, V500)</a:t>
            </a:r>
          </a:p>
          <a:p>
            <a:pPr lvl="1">
              <a:lnSpc>
                <a:spcPts val="2400"/>
              </a:lnSpc>
              <a:spcBef>
                <a:spcPts val="1200"/>
              </a:spcBef>
            </a:pPr>
            <a:r>
              <a:rPr lang="en-US" dirty="0"/>
              <a:t>GE Healthcare CARESCAPE R860</a:t>
            </a:r>
          </a:p>
          <a:p>
            <a:pPr lvl="1">
              <a:lnSpc>
                <a:spcPts val="2400"/>
              </a:lnSpc>
              <a:spcBef>
                <a:spcPts val="1200"/>
              </a:spcBef>
            </a:pPr>
            <a:r>
              <a:rPr lang="en-US" dirty="0"/>
              <a:t>Getinge Group Maquet Servo Ventilators (SERVO-s, SERVO-i, SERVO-u)</a:t>
            </a:r>
          </a:p>
          <a:p>
            <a:pPr lvl="1">
              <a:lnSpc>
                <a:spcPts val="2400"/>
              </a:lnSpc>
              <a:spcBef>
                <a:spcPts val="1200"/>
              </a:spcBef>
            </a:pPr>
            <a:r>
              <a:rPr lang="en-US" dirty="0"/>
              <a:t>Hamilton Medical Ventilators (Hamilton G-5, Hamilton G-3)</a:t>
            </a:r>
          </a:p>
          <a:p>
            <a:pPr lvl="1">
              <a:lnSpc>
                <a:spcPts val="2400"/>
              </a:lnSpc>
              <a:spcBef>
                <a:spcPts val="1200"/>
              </a:spcBef>
            </a:pPr>
            <a:r>
              <a:rPr lang="en-US" dirty="0"/>
              <a:t>Vyaire ventilators (AVEA, VELA)</a:t>
            </a:r>
          </a:p>
          <a:p>
            <a:pPr>
              <a:spcBef>
                <a:spcPts val="1200"/>
              </a:spcBef>
            </a:pPr>
            <a:endParaRPr lang="en-US" dirty="0"/>
          </a:p>
        </p:txBody>
      </p:sp>
    </p:spTree>
    <p:extLst>
      <p:ext uri="{BB962C8B-B14F-4D97-AF65-F5344CB8AC3E}">
        <p14:creationId xmlns:p14="http://schemas.microsoft.com/office/powerpoint/2010/main" val="1098601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5ECFAF-6BB2-41A1-972B-435B5F57C34F}"/>
              </a:ext>
            </a:extLst>
          </p:cNvPr>
          <p:cNvSpPr>
            <a:spLocks noGrp="1"/>
          </p:cNvSpPr>
          <p:nvPr>
            <p:ph type="title"/>
          </p:nvPr>
        </p:nvSpPr>
        <p:spPr/>
        <p:txBody>
          <a:bodyPr>
            <a:normAutofit/>
          </a:bodyPr>
          <a:lstStyle/>
          <a:p>
            <a:r>
              <a:rPr lang="en-US" sz="4000" b="0" cap="none" dirty="0"/>
              <a:t>Choice of a Ventilator (cont’d)</a:t>
            </a:r>
            <a:endParaRPr lang="en-US" sz="4000" dirty="0"/>
          </a:p>
        </p:txBody>
      </p:sp>
      <p:sp>
        <p:nvSpPr>
          <p:cNvPr id="3" name="Content Placeholder 2">
            <a:extLst>
              <a:ext uri="{FF2B5EF4-FFF2-40B4-BE49-F238E27FC236}">
                <a16:creationId xmlns:a16="http://schemas.microsoft.com/office/drawing/2014/main" xmlns="" id="{6405127C-C6AC-438D-912A-842598331E4C}"/>
              </a:ext>
            </a:extLst>
          </p:cNvPr>
          <p:cNvSpPr>
            <a:spLocks noGrp="1"/>
          </p:cNvSpPr>
          <p:nvPr>
            <p:ph idx="1"/>
          </p:nvPr>
        </p:nvSpPr>
        <p:spPr/>
        <p:txBody>
          <a:bodyPr>
            <a:normAutofit/>
          </a:bodyPr>
          <a:lstStyle/>
          <a:p>
            <a:pPr>
              <a:lnSpc>
                <a:spcPct val="110000"/>
              </a:lnSpc>
            </a:pPr>
            <a:r>
              <a:rPr lang="en-US" sz="2600" dirty="0"/>
              <a:t>Other ventilators available</a:t>
            </a:r>
          </a:p>
          <a:p>
            <a:pPr lvl="1">
              <a:lnSpc>
                <a:spcPct val="110000"/>
              </a:lnSpc>
            </a:pPr>
            <a:r>
              <a:rPr lang="en-US" dirty="0"/>
              <a:t>Comvidien Newport e360 Ventilator </a:t>
            </a:r>
          </a:p>
          <a:p>
            <a:pPr lvl="1">
              <a:lnSpc>
                <a:spcPct val="110000"/>
              </a:lnSpc>
            </a:pPr>
            <a:r>
              <a:rPr lang="en-US" dirty="0"/>
              <a:t>Vyaire LTV 1200 and LTV 1150 </a:t>
            </a:r>
          </a:p>
          <a:p>
            <a:pPr lvl="1">
              <a:lnSpc>
                <a:spcPct val="110000"/>
              </a:lnSpc>
            </a:pPr>
            <a:r>
              <a:rPr lang="en-US" dirty="0"/>
              <a:t>Philips Respironics ventilators (V60, V200, BiPAP, Trilogy series)</a:t>
            </a:r>
          </a:p>
          <a:p>
            <a:pPr lvl="1">
              <a:lnSpc>
                <a:spcPct val="110000"/>
              </a:lnSpc>
            </a:pPr>
            <a:r>
              <a:rPr lang="en-US" dirty="0"/>
              <a:t>Devilbiss ventilators (IntelliPAP, AutoBilevel, Bilevel S)</a:t>
            </a:r>
          </a:p>
          <a:p>
            <a:pPr lvl="1">
              <a:lnSpc>
                <a:spcPct val="110000"/>
              </a:lnSpc>
            </a:pPr>
            <a:r>
              <a:rPr lang="en-US" dirty="0"/>
              <a:t>Vyaire 3100B Oscillator</a:t>
            </a:r>
          </a:p>
          <a:p>
            <a:pPr lvl="1">
              <a:lnSpc>
                <a:spcPct val="110000"/>
              </a:lnSpc>
            </a:pPr>
            <a:r>
              <a:rPr lang="en-US" dirty="0"/>
              <a:t>Percussionaire VDR-4</a:t>
            </a:r>
          </a:p>
          <a:p>
            <a:pPr lvl="1">
              <a:lnSpc>
                <a:spcPct val="110000"/>
              </a:lnSpc>
            </a:pPr>
            <a:r>
              <a:rPr lang="en-US" dirty="0"/>
              <a:t>Bunnell Life Pulse High Frequency Ventilator </a:t>
            </a:r>
          </a:p>
          <a:p>
            <a:endParaRPr lang="en-US" sz="2400" dirty="0"/>
          </a:p>
        </p:txBody>
      </p:sp>
    </p:spTree>
    <p:extLst>
      <p:ext uri="{BB962C8B-B14F-4D97-AF65-F5344CB8AC3E}">
        <p14:creationId xmlns:p14="http://schemas.microsoft.com/office/powerpoint/2010/main" val="38937015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08BFC1-080F-4203-86E4-FF60CB10B75C}"/>
              </a:ext>
            </a:extLst>
          </p:cNvPr>
          <p:cNvSpPr>
            <a:spLocks noGrp="1"/>
          </p:cNvSpPr>
          <p:nvPr>
            <p:ph type="title"/>
          </p:nvPr>
        </p:nvSpPr>
        <p:spPr>
          <a:xfrm>
            <a:off x="628650" y="129203"/>
            <a:ext cx="7886700" cy="1103667"/>
          </a:xfrm>
        </p:spPr>
        <p:txBody>
          <a:bodyPr>
            <a:normAutofit/>
          </a:bodyPr>
          <a:lstStyle/>
          <a:p>
            <a:r>
              <a:rPr lang="en-US" sz="4000" b="0" cap="none" dirty="0"/>
              <a:t>Choice Of Mode</a:t>
            </a:r>
          </a:p>
        </p:txBody>
      </p:sp>
      <p:sp>
        <p:nvSpPr>
          <p:cNvPr id="3" name="Content Placeholder 2">
            <a:extLst>
              <a:ext uri="{FF2B5EF4-FFF2-40B4-BE49-F238E27FC236}">
                <a16:creationId xmlns:a16="http://schemas.microsoft.com/office/drawing/2014/main" xmlns="" id="{B88BB812-F6DC-4169-BCAC-5CE139D4E8A7}"/>
              </a:ext>
            </a:extLst>
          </p:cNvPr>
          <p:cNvSpPr>
            <a:spLocks noGrp="1"/>
          </p:cNvSpPr>
          <p:nvPr>
            <p:ph idx="1"/>
          </p:nvPr>
        </p:nvSpPr>
        <p:spPr>
          <a:xfrm>
            <a:off x="628650" y="1317625"/>
            <a:ext cx="7886700" cy="4721930"/>
          </a:xfrm>
        </p:spPr>
        <p:txBody>
          <a:bodyPr>
            <a:noAutofit/>
          </a:bodyPr>
          <a:lstStyle/>
          <a:p>
            <a:pPr>
              <a:lnSpc>
                <a:spcPct val="100000"/>
              </a:lnSpc>
              <a:spcBef>
                <a:spcPts val="0"/>
              </a:spcBef>
            </a:pPr>
            <a:r>
              <a:rPr lang="en-US" sz="2400" dirty="0"/>
              <a:t>Mode is determined by the control variable (e.g., volume or pressure control), breath sequence (e.g., continuous or intermittent mandatory ventilation), and targeting scheme employed.</a:t>
            </a:r>
          </a:p>
          <a:p>
            <a:pPr>
              <a:lnSpc>
                <a:spcPct val="100000"/>
              </a:lnSpc>
              <a:spcBef>
                <a:spcPts val="0"/>
              </a:spcBef>
            </a:pPr>
            <a:r>
              <a:rPr lang="en-US" sz="2400" dirty="0"/>
              <a:t>Within each mode, there are several variations that can be distinguished by their targeting schemes </a:t>
            </a:r>
          </a:p>
          <a:p>
            <a:pPr>
              <a:lnSpc>
                <a:spcPct val="100000"/>
              </a:lnSpc>
              <a:spcBef>
                <a:spcPts val="0"/>
              </a:spcBef>
            </a:pPr>
            <a:r>
              <a:rPr lang="en-US" sz="2400" dirty="0"/>
              <a:t>The mode of ventilation can be further described by placing the targeting scheme subscripts after the basic mode description </a:t>
            </a:r>
          </a:p>
          <a:p>
            <a:pPr lvl="1">
              <a:lnSpc>
                <a:spcPct val="100000"/>
              </a:lnSpc>
              <a:spcBef>
                <a:spcPts val="0"/>
              </a:spcBef>
            </a:pPr>
            <a:r>
              <a:rPr lang="en-US" dirty="0"/>
              <a:t>For example: assist-control volume ventilation (aka volume control-continuous mandatory ventilation) with set-point breath targeting can be further described as VC-CMVs</a:t>
            </a:r>
          </a:p>
        </p:txBody>
      </p:sp>
    </p:spTree>
    <p:extLst>
      <p:ext uri="{BB962C8B-B14F-4D97-AF65-F5344CB8AC3E}">
        <p14:creationId xmlns:p14="http://schemas.microsoft.com/office/powerpoint/2010/main" val="9192738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10.1.1.17\productions\ART\ART PROCESS\PPT Process\JBL_PPT\Shelledy_171101_Ancillaries\Images\Chapter 06\Tab06_002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0395" y="113983"/>
            <a:ext cx="4658032" cy="6206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1930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0.1.1.17\productions\ART\ART PROCESS\PPT Process\JBL_PPT\Shelledy_171101_Ancillaries\Images\Chapter 06\Tab06_002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54" y="1929252"/>
            <a:ext cx="8842375" cy="347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2964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1BA8D6-350B-4007-8B2D-9E6D22CFFC2C}"/>
              </a:ext>
            </a:extLst>
          </p:cNvPr>
          <p:cNvSpPr>
            <a:spLocks noGrp="1"/>
          </p:cNvSpPr>
          <p:nvPr>
            <p:ph type="title"/>
          </p:nvPr>
        </p:nvSpPr>
        <p:spPr>
          <a:xfrm>
            <a:off x="628650" y="105482"/>
            <a:ext cx="7886700" cy="1325563"/>
          </a:xfrm>
        </p:spPr>
        <p:txBody>
          <a:bodyPr>
            <a:normAutofit/>
          </a:bodyPr>
          <a:lstStyle/>
          <a:p>
            <a:r>
              <a:rPr lang="en-US" sz="4000" b="0" cap="none" dirty="0"/>
              <a:t>Full Ventilatory Support</a:t>
            </a:r>
          </a:p>
        </p:txBody>
      </p:sp>
      <p:sp>
        <p:nvSpPr>
          <p:cNvPr id="3" name="Content Placeholder 2">
            <a:extLst>
              <a:ext uri="{FF2B5EF4-FFF2-40B4-BE49-F238E27FC236}">
                <a16:creationId xmlns:a16="http://schemas.microsoft.com/office/drawing/2014/main" xmlns="" id="{A9B3DAB4-6E7E-4B69-B527-95501A257ED4}"/>
              </a:ext>
            </a:extLst>
          </p:cNvPr>
          <p:cNvSpPr>
            <a:spLocks noGrp="1"/>
          </p:cNvSpPr>
          <p:nvPr>
            <p:ph idx="1"/>
          </p:nvPr>
        </p:nvSpPr>
        <p:spPr>
          <a:xfrm>
            <a:off x="628650" y="1546578"/>
            <a:ext cx="7886700" cy="4763911"/>
          </a:xfrm>
        </p:spPr>
        <p:txBody>
          <a:bodyPr>
            <a:normAutofit/>
          </a:bodyPr>
          <a:lstStyle/>
          <a:p>
            <a:pPr>
              <a:lnSpc>
                <a:spcPct val="110000"/>
              </a:lnSpc>
            </a:pPr>
            <a:r>
              <a:rPr lang="en-US" sz="2400" dirty="0"/>
              <a:t>Full ventilatory support provides 100% of the patient’s ventilatory needs </a:t>
            </a:r>
          </a:p>
          <a:p>
            <a:pPr>
              <a:lnSpc>
                <a:spcPct val="110000"/>
              </a:lnSpc>
            </a:pPr>
            <a:r>
              <a:rPr lang="en-US" sz="2400" dirty="0"/>
              <a:t>Available through volume or pressure controlled ventilation </a:t>
            </a:r>
          </a:p>
          <a:p>
            <a:pPr lvl="1">
              <a:lnSpc>
                <a:spcPct val="110000"/>
              </a:lnSpc>
            </a:pPr>
            <a:r>
              <a:rPr lang="en-US" dirty="0"/>
              <a:t>Controlled ventilation refers to time-triggered continuous mandatory ventilation</a:t>
            </a:r>
          </a:p>
          <a:p>
            <a:pPr lvl="1">
              <a:lnSpc>
                <a:spcPct val="110000"/>
              </a:lnSpc>
            </a:pPr>
            <a:r>
              <a:rPr lang="en-US" dirty="0"/>
              <a:t>Types: assist control volume ventilation, assist control pressure ventilation, volume SIMV, and pressure SIMV</a:t>
            </a:r>
          </a:p>
          <a:p>
            <a:pPr>
              <a:lnSpc>
                <a:spcPct val="110000"/>
              </a:lnSpc>
            </a:pPr>
            <a:r>
              <a:rPr lang="en-US" sz="2400" dirty="0"/>
              <a:t>Ventilator delivers adequate tidal volume, respiratory rate, and minute volume to minimize the amount of work required from the patient </a:t>
            </a:r>
          </a:p>
          <a:p>
            <a:pPr lvl="1"/>
            <a:endParaRPr lang="en-US" dirty="0"/>
          </a:p>
        </p:txBody>
      </p:sp>
    </p:spTree>
    <p:extLst>
      <p:ext uri="{BB962C8B-B14F-4D97-AF65-F5344CB8AC3E}">
        <p14:creationId xmlns:p14="http://schemas.microsoft.com/office/powerpoint/2010/main" val="3015357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A81DD3-8245-42D0-93EE-84B3FF6E280A}"/>
              </a:ext>
            </a:extLst>
          </p:cNvPr>
          <p:cNvSpPr>
            <a:spLocks noGrp="1"/>
          </p:cNvSpPr>
          <p:nvPr>
            <p:ph type="title"/>
          </p:nvPr>
        </p:nvSpPr>
        <p:spPr>
          <a:xfrm>
            <a:off x="628650" y="131144"/>
            <a:ext cx="7886700" cy="1325563"/>
          </a:xfrm>
        </p:spPr>
        <p:txBody>
          <a:bodyPr>
            <a:normAutofit/>
          </a:bodyPr>
          <a:lstStyle/>
          <a:p>
            <a:r>
              <a:rPr lang="en-US" sz="4000" b="0" cap="none" dirty="0"/>
              <a:t>Chapter Objectives (cont’d)</a:t>
            </a:r>
          </a:p>
        </p:txBody>
      </p:sp>
      <p:sp>
        <p:nvSpPr>
          <p:cNvPr id="3" name="Content Placeholder 2">
            <a:extLst>
              <a:ext uri="{FF2B5EF4-FFF2-40B4-BE49-F238E27FC236}">
                <a16:creationId xmlns:a16="http://schemas.microsoft.com/office/drawing/2014/main" xmlns="" id="{870E262C-2093-40B9-9124-6343C827FC66}"/>
              </a:ext>
            </a:extLst>
          </p:cNvPr>
          <p:cNvSpPr>
            <a:spLocks noGrp="1"/>
          </p:cNvSpPr>
          <p:nvPr>
            <p:ph idx="1"/>
          </p:nvPr>
        </p:nvSpPr>
        <p:spPr>
          <a:xfrm>
            <a:off x="628650" y="1618632"/>
            <a:ext cx="7886700" cy="4372593"/>
          </a:xfrm>
        </p:spPr>
        <p:txBody>
          <a:bodyPr>
            <a:noAutofit/>
          </a:bodyPr>
          <a:lstStyle/>
          <a:p>
            <a:pPr>
              <a:lnSpc>
                <a:spcPct val="110000"/>
              </a:lnSpc>
            </a:pPr>
            <a:r>
              <a:rPr lang="en-US" sz="2400" dirty="0"/>
              <a:t>Compare volume-control (VC) and pressure-control ventilation (PC).</a:t>
            </a:r>
          </a:p>
          <a:p>
            <a:pPr>
              <a:lnSpc>
                <a:spcPct val="110000"/>
              </a:lnSpc>
            </a:pPr>
            <a:r>
              <a:rPr lang="en-US" sz="2400" dirty="0"/>
              <a:t>Compare pressure support ventilation (PSV) and pressure control ventilation (PCV).</a:t>
            </a:r>
          </a:p>
          <a:p>
            <a:pPr>
              <a:lnSpc>
                <a:spcPct val="110000"/>
              </a:lnSpc>
            </a:pPr>
            <a:r>
              <a:rPr lang="en-US" sz="2400" dirty="0"/>
              <a:t>Define each of the following: CMV, IMV, and CSV.</a:t>
            </a:r>
          </a:p>
          <a:p>
            <a:pPr>
              <a:lnSpc>
                <a:spcPct val="110000"/>
              </a:lnSpc>
            </a:pPr>
            <a:r>
              <a:rPr lang="en-US" sz="2400" dirty="0"/>
              <a:t>Explain the indications, contraindications, advantages and disadvantages of noninvasive ventilation (NIV).</a:t>
            </a:r>
          </a:p>
          <a:p>
            <a:pPr>
              <a:lnSpc>
                <a:spcPct val="110000"/>
              </a:lnSpc>
            </a:pPr>
            <a:r>
              <a:rPr lang="en-US" sz="2400" dirty="0"/>
              <a:t>Describe initial ventilator settings for NIV.</a:t>
            </a:r>
          </a:p>
          <a:p>
            <a:endParaRPr lang="en-US" sz="2400" dirty="0"/>
          </a:p>
        </p:txBody>
      </p:sp>
    </p:spTree>
    <p:extLst>
      <p:ext uri="{BB962C8B-B14F-4D97-AF65-F5344CB8AC3E}">
        <p14:creationId xmlns:p14="http://schemas.microsoft.com/office/powerpoint/2010/main" val="27692668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779453-7469-4A4D-A87B-35DEF990B72B}"/>
              </a:ext>
            </a:extLst>
          </p:cNvPr>
          <p:cNvSpPr>
            <a:spLocks noGrp="1"/>
          </p:cNvSpPr>
          <p:nvPr>
            <p:ph type="title"/>
          </p:nvPr>
        </p:nvSpPr>
        <p:spPr/>
        <p:txBody>
          <a:bodyPr>
            <a:normAutofit/>
          </a:bodyPr>
          <a:lstStyle/>
          <a:p>
            <a:r>
              <a:rPr lang="en-US" sz="4000" b="0" cap="none" dirty="0"/>
              <a:t>Full Ventilatory Support (cont’d)</a:t>
            </a:r>
            <a:endParaRPr lang="en-US" sz="4000" dirty="0"/>
          </a:p>
        </p:txBody>
      </p:sp>
      <p:sp>
        <p:nvSpPr>
          <p:cNvPr id="3" name="Content Placeholder 2">
            <a:extLst>
              <a:ext uri="{FF2B5EF4-FFF2-40B4-BE49-F238E27FC236}">
                <a16:creationId xmlns:a16="http://schemas.microsoft.com/office/drawing/2014/main" xmlns="" id="{7BCC82A1-73E4-4118-A419-C3C5BE37C5D8}"/>
              </a:ext>
            </a:extLst>
          </p:cNvPr>
          <p:cNvSpPr>
            <a:spLocks noGrp="1"/>
          </p:cNvSpPr>
          <p:nvPr>
            <p:ph idx="1"/>
          </p:nvPr>
        </p:nvSpPr>
        <p:spPr>
          <a:xfrm>
            <a:off x="628650" y="1825625"/>
            <a:ext cx="7886700" cy="4527550"/>
          </a:xfrm>
        </p:spPr>
        <p:txBody>
          <a:bodyPr>
            <a:normAutofit fontScale="85000" lnSpcReduction="20000"/>
          </a:bodyPr>
          <a:lstStyle/>
          <a:p>
            <a:pPr>
              <a:lnSpc>
                <a:spcPct val="110000"/>
              </a:lnSpc>
            </a:pPr>
            <a:r>
              <a:rPr lang="en-US" dirty="0"/>
              <a:t>Spontaneously breathing patients in CMV mode are able to trigger the ventilator, and if the patient goes apneic, the ventilator will deliver a set tidal volume, respiratory rate, and minute volume </a:t>
            </a:r>
          </a:p>
          <a:p>
            <a:pPr>
              <a:lnSpc>
                <a:spcPct val="110000"/>
              </a:lnSpc>
            </a:pPr>
            <a:r>
              <a:rPr lang="en-US" dirty="0"/>
              <a:t>Indications: apnea, severe respiratory failure, increased WOB</a:t>
            </a:r>
          </a:p>
          <a:p>
            <a:pPr>
              <a:lnSpc>
                <a:spcPct val="110000"/>
              </a:lnSpc>
            </a:pPr>
            <a:r>
              <a:rPr lang="en-US" dirty="0"/>
              <a:t>Sedatives or neuromuscular blocking agents may be necessary for controlled ventilation</a:t>
            </a:r>
          </a:p>
          <a:p>
            <a:pPr lvl="1">
              <a:lnSpc>
                <a:spcPct val="110000"/>
              </a:lnSpc>
            </a:pPr>
            <a:r>
              <a:rPr lang="en-US" sz="2800" dirty="0"/>
              <a:t>If paralytics are given, sedatives and analgesics should be given to ensure patient comfort</a:t>
            </a:r>
          </a:p>
          <a:p>
            <a:pPr lvl="1">
              <a:lnSpc>
                <a:spcPct val="110000"/>
              </a:lnSpc>
            </a:pPr>
            <a:r>
              <a:rPr lang="en-US" sz="2800" dirty="0"/>
              <a:t>Common paralytics include: vercuronium, pancuronium, and cisatracurium </a:t>
            </a:r>
          </a:p>
          <a:p>
            <a:endParaRPr lang="en-US" dirty="0"/>
          </a:p>
        </p:txBody>
      </p:sp>
    </p:spTree>
    <p:extLst>
      <p:ext uri="{BB962C8B-B14F-4D97-AF65-F5344CB8AC3E}">
        <p14:creationId xmlns:p14="http://schemas.microsoft.com/office/powerpoint/2010/main" val="7746785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8114BC-98DF-4FD4-B018-60CE7730C712}"/>
              </a:ext>
            </a:extLst>
          </p:cNvPr>
          <p:cNvSpPr>
            <a:spLocks noGrp="1"/>
          </p:cNvSpPr>
          <p:nvPr>
            <p:ph type="title"/>
          </p:nvPr>
        </p:nvSpPr>
        <p:spPr>
          <a:xfrm>
            <a:off x="628650" y="184504"/>
            <a:ext cx="7886700" cy="1325563"/>
          </a:xfrm>
        </p:spPr>
        <p:txBody>
          <a:bodyPr>
            <a:normAutofit/>
          </a:bodyPr>
          <a:lstStyle/>
          <a:p>
            <a:r>
              <a:rPr lang="en-US" sz="4000" b="0" cap="none" dirty="0"/>
              <a:t>Partial Ventilatory Support</a:t>
            </a:r>
          </a:p>
        </p:txBody>
      </p:sp>
      <p:sp>
        <p:nvSpPr>
          <p:cNvPr id="3" name="Content Placeholder 2">
            <a:extLst>
              <a:ext uri="{FF2B5EF4-FFF2-40B4-BE49-F238E27FC236}">
                <a16:creationId xmlns:a16="http://schemas.microsoft.com/office/drawing/2014/main" xmlns="" id="{9505BFBE-3AEC-42CE-A748-EEBEFFCCF938}"/>
              </a:ext>
            </a:extLst>
          </p:cNvPr>
          <p:cNvSpPr>
            <a:spLocks noGrp="1"/>
          </p:cNvSpPr>
          <p:nvPr>
            <p:ph idx="1"/>
          </p:nvPr>
        </p:nvSpPr>
        <p:spPr>
          <a:xfrm>
            <a:off x="628650" y="1656822"/>
            <a:ext cx="7886700" cy="4811712"/>
          </a:xfrm>
        </p:spPr>
        <p:txBody>
          <a:bodyPr>
            <a:noAutofit/>
          </a:bodyPr>
          <a:lstStyle/>
          <a:p>
            <a:pPr>
              <a:lnSpc>
                <a:spcPct val="110000"/>
              </a:lnSpc>
              <a:spcBef>
                <a:spcPts val="0"/>
              </a:spcBef>
            </a:pPr>
            <a:r>
              <a:rPr lang="en-US" sz="2400" dirty="0"/>
              <a:t>Partial ventilatory support requires the patient to continue to breathe spontaneously to maintain adequate alveolar ventilation but provides enough support required to maintain appropriate PaCO</a:t>
            </a:r>
            <a:r>
              <a:rPr lang="en-US" sz="2400" baseline="-25000" dirty="0"/>
              <a:t>2</a:t>
            </a:r>
          </a:p>
          <a:p>
            <a:pPr>
              <a:lnSpc>
                <a:spcPct val="110000"/>
              </a:lnSpc>
              <a:spcBef>
                <a:spcPts val="0"/>
              </a:spcBef>
            </a:pPr>
            <a:r>
              <a:rPr lang="en-US" sz="2400" dirty="0"/>
              <a:t>Maintains ventilatory muscle function and reduces loss of ventilatory muscle strength </a:t>
            </a:r>
          </a:p>
          <a:p>
            <a:pPr>
              <a:lnSpc>
                <a:spcPct val="110000"/>
              </a:lnSpc>
              <a:spcBef>
                <a:spcPts val="0"/>
              </a:spcBef>
            </a:pPr>
            <a:r>
              <a:rPr lang="en-US" sz="2400" dirty="0"/>
              <a:t>Advantages: Stabilization and recruitment of alveoli may occur, less sedation may be required, patient-ventilator synchrony may improve </a:t>
            </a:r>
          </a:p>
          <a:p>
            <a:pPr>
              <a:lnSpc>
                <a:spcPct val="110000"/>
              </a:lnSpc>
              <a:spcBef>
                <a:spcPts val="0"/>
              </a:spcBef>
            </a:pPr>
            <a:r>
              <a:rPr lang="en-US" sz="2400" dirty="0"/>
              <a:t>Disadvantage: Adequate ventilatory muscle rest and recovery may not occur </a:t>
            </a:r>
          </a:p>
          <a:p>
            <a:pPr>
              <a:spcBef>
                <a:spcPts val="0"/>
              </a:spcBef>
            </a:pPr>
            <a:endParaRPr lang="en-US" sz="2400" dirty="0"/>
          </a:p>
          <a:p>
            <a:pPr lvl="1">
              <a:spcBef>
                <a:spcPts val="0"/>
              </a:spcBef>
            </a:pPr>
            <a:endParaRPr lang="en-US" dirty="0"/>
          </a:p>
        </p:txBody>
      </p:sp>
    </p:spTree>
    <p:extLst>
      <p:ext uri="{BB962C8B-B14F-4D97-AF65-F5344CB8AC3E}">
        <p14:creationId xmlns:p14="http://schemas.microsoft.com/office/powerpoint/2010/main" val="780190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5D8756-9E39-4507-9D8B-AE885DA4EC50}"/>
              </a:ext>
            </a:extLst>
          </p:cNvPr>
          <p:cNvSpPr>
            <a:spLocks noGrp="1"/>
          </p:cNvSpPr>
          <p:nvPr>
            <p:ph type="title"/>
          </p:nvPr>
        </p:nvSpPr>
        <p:spPr/>
        <p:txBody>
          <a:bodyPr>
            <a:normAutofit/>
          </a:bodyPr>
          <a:lstStyle/>
          <a:p>
            <a:r>
              <a:rPr lang="en-US" sz="4000" b="0" cap="none" dirty="0"/>
              <a:t>Partial Ventilatory Support (cont’d)</a:t>
            </a:r>
            <a:endParaRPr lang="en-US" sz="4000" dirty="0"/>
          </a:p>
        </p:txBody>
      </p:sp>
      <p:sp>
        <p:nvSpPr>
          <p:cNvPr id="3" name="Content Placeholder 2">
            <a:extLst>
              <a:ext uri="{FF2B5EF4-FFF2-40B4-BE49-F238E27FC236}">
                <a16:creationId xmlns:a16="http://schemas.microsoft.com/office/drawing/2014/main" xmlns="" id="{838672C1-7D47-4DA1-A5F6-64ADD6DAA60E}"/>
              </a:ext>
            </a:extLst>
          </p:cNvPr>
          <p:cNvSpPr>
            <a:spLocks noGrp="1"/>
          </p:cNvSpPr>
          <p:nvPr>
            <p:ph idx="1"/>
          </p:nvPr>
        </p:nvSpPr>
        <p:spPr>
          <a:xfrm>
            <a:off x="628650" y="1549400"/>
            <a:ext cx="7991475" cy="4351338"/>
          </a:xfrm>
        </p:spPr>
        <p:txBody>
          <a:bodyPr>
            <a:noAutofit/>
          </a:bodyPr>
          <a:lstStyle/>
          <a:p>
            <a:pPr>
              <a:lnSpc>
                <a:spcPts val="2700"/>
              </a:lnSpc>
              <a:spcBef>
                <a:spcPts val="0"/>
              </a:spcBef>
            </a:pPr>
            <a:r>
              <a:rPr lang="en-US" sz="2400" dirty="0"/>
              <a:t>Intermittent mandatory ventilation (IMV) / Synchronized intermittent mandatory ventilation (SIMV)</a:t>
            </a:r>
          </a:p>
          <a:p>
            <a:pPr lvl="1">
              <a:lnSpc>
                <a:spcPts val="2700"/>
              </a:lnSpc>
              <a:spcBef>
                <a:spcPts val="0"/>
              </a:spcBef>
            </a:pPr>
            <a:r>
              <a:rPr lang="en-US" dirty="0"/>
              <a:t>Setting mandatory respiratory rates &lt; 8-10 breaths/min requires the patient to spontaneously breathe </a:t>
            </a:r>
          </a:p>
          <a:p>
            <a:pPr lvl="1">
              <a:lnSpc>
                <a:spcPts val="2700"/>
              </a:lnSpc>
              <a:spcBef>
                <a:spcPts val="0"/>
              </a:spcBef>
            </a:pPr>
            <a:r>
              <a:rPr lang="en-US" dirty="0"/>
              <a:t>Full ventilatory support may be provided if the mandatory rate, tidal volume, and minute ventilation meet the patient’s needs </a:t>
            </a:r>
          </a:p>
          <a:p>
            <a:pPr>
              <a:lnSpc>
                <a:spcPts val="2700"/>
              </a:lnSpc>
              <a:spcBef>
                <a:spcPts val="0"/>
              </a:spcBef>
            </a:pPr>
            <a:r>
              <a:rPr lang="en-US" sz="2400" dirty="0"/>
              <a:t>Mandatory minute ventilation (MMV) and adaptive support ventilation (ASV) automatically adjust the level of ventilatory support based on the patient’s spontaneous minute ventilation </a:t>
            </a:r>
          </a:p>
          <a:p>
            <a:pPr>
              <a:lnSpc>
                <a:spcPts val="2700"/>
              </a:lnSpc>
              <a:spcBef>
                <a:spcPts val="0"/>
              </a:spcBef>
            </a:pPr>
            <a:r>
              <a:rPr lang="en-US" sz="2400" dirty="0"/>
              <a:t>Other types: Pressure support ventilation (PSV), volume support (VS), proportional assist ventilation (PAV), and neutrally adjusted ventilatory assist (NAVA)</a:t>
            </a:r>
          </a:p>
          <a:p>
            <a:pPr>
              <a:lnSpc>
                <a:spcPts val="2700"/>
              </a:lnSpc>
              <a:spcBef>
                <a:spcPts val="0"/>
              </a:spcBef>
            </a:pPr>
            <a:endParaRPr lang="en-US" sz="2400" dirty="0"/>
          </a:p>
        </p:txBody>
      </p:sp>
    </p:spTree>
    <p:extLst>
      <p:ext uri="{BB962C8B-B14F-4D97-AF65-F5344CB8AC3E}">
        <p14:creationId xmlns:p14="http://schemas.microsoft.com/office/powerpoint/2010/main" val="1116307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4C7C09-6F4E-45F9-AE46-C3F6F1724B28}"/>
              </a:ext>
            </a:extLst>
          </p:cNvPr>
          <p:cNvSpPr>
            <a:spLocks noGrp="1"/>
          </p:cNvSpPr>
          <p:nvPr>
            <p:ph type="title"/>
          </p:nvPr>
        </p:nvSpPr>
        <p:spPr>
          <a:xfrm>
            <a:off x="628650" y="173215"/>
            <a:ext cx="7886700" cy="1325563"/>
          </a:xfrm>
        </p:spPr>
        <p:txBody>
          <a:bodyPr>
            <a:normAutofit/>
          </a:bodyPr>
          <a:lstStyle/>
          <a:p>
            <a:r>
              <a:rPr lang="en-US" sz="4000" b="0" cap="none" dirty="0"/>
              <a:t>Major Modes of Ventilation</a:t>
            </a:r>
          </a:p>
        </p:txBody>
      </p:sp>
      <p:sp>
        <p:nvSpPr>
          <p:cNvPr id="3" name="Content Placeholder 2">
            <a:extLst>
              <a:ext uri="{FF2B5EF4-FFF2-40B4-BE49-F238E27FC236}">
                <a16:creationId xmlns:a16="http://schemas.microsoft.com/office/drawing/2014/main" xmlns="" id="{01EFB7A8-F702-4599-A1AD-E22E081BF11C}"/>
              </a:ext>
            </a:extLst>
          </p:cNvPr>
          <p:cNvSpPr>
            <a:spLocks noGrp="1"/>
          </p:cNvSpPr>
          <p:nvPr>
            <p:ph idx="1"/>
          </p:nvPr>
        </p:nvSpPr>
        <p:spPr>
          <a:xfrm>
            <a:off x="552449" y="1620485"/>
            <a:ext cx="8201025" cy="4170715"/>
          </a:xfrm>
        </p:spPr>
        <p:txBody>
          <a:bodyPr>
            <a:noAutofit/>
          </a:bodyPr>
          <a:lstStyle/>
          <a:p>
            <a:pPr>
              <a:lnSpc>
                <a:spcPct val="110000"/>
              </a:lnSpc>
            </a:pPr>
            <a:r>
              <a:rPr lang="en-US" sz="2400" dirty="0"/>
              <a:t>Volume control-continuous mandatory ventilation (VC-CMV)</a:t>
            </a:r>
          </a:p>
          <a:p>
            <a:pPr>
              <a:lnSpc>
                <a:spcPct val="110000"/>
              </a:lnSpc>
            </a:pPr>
            <a:r>
              <a:rPr lang="en-US" sz="2400" dirty="0"/>
              <a:t>Pressure control-continuous mandatory ventilation (PC-CMV)</a:t>
            </a:r>
          </a:p>
          <a:p>
            <a:pPr>
              <a:lnSpc>
                <a:spcPct val="110000"/>
              </a:lnSpc>
            </a:pPr>
            <a:r>
              <a:rPr lang="en-US" sz="2400" dirty="0"/>
              <a:t>Volume control-intermittent mandatory ventilation (VC-IMV)</a:t>
            </a:r>
          </a:p>
          <a:p>
            <a:pPr>
              <a:lnSpc>
                <a:spcPct val="110000"/>
              </a:lnSpc>
            </a:pPr>
            <a:r>
              <a:rPr lang="en-US" sz="2400" dirty="0"/>
              <a:t>Pressure control-intermittent mandatory ventilation (PC-IMV)</a:t>
            </a:r>
          </a:p>
          <a:p>
            <a:pPr>
              <a:lnSpc>
                <a:spcPct val="110000"/>
              </a:lnSpc>
            </a:pPr>
            <a:r>
              <a:rPr lang="en-US" sz="2400" dirty="0"/>
              <a:t>Pressure control-continuous spontaneous ventilation (PC-CSV)</a:t>
            </a:r>
          </a:p>
          <a:p>
            <a:pPr>
              <a:lnSpc>
                <a:spcPct val="110000"/>
              </a:lnSpc>
            </a:pPr>
            <a:endParaRPr lang="en-US" sz="2400" dirty="0"/>
          </a:p>
          <a:p>
            <a:pPr>
              <a:lnSpc>
                <a:spcPct val="110000"/>
              </a:lnSpc>
            </a:pPr>
            <a:r>
              <a:rPr lang="en-US" sz="2400" dirty="0"/>
              <a:t>VC-CMV and VC-IMV are the most frequently used forms of ventilation for adults. </a:t>
            </a:r>
          </a:p>
        </p:txBody>
      </p:sp>
    </p:spTree>
    <p:extLst>
      <p:ext uri="{BB962C8B-B14F-4D97-AF65-F5344CB8AC3E}">
        <p14:creationId xmlns:p14="http://schemas.microsoft.com/office/powerpoint/2010/main" val="27070382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0" cap="none" dirty="0"/>
              <a:t>Volume Control - Continuous Mandatory Ventilation</a:t>
            </a:r>
          </a:p>
        </p:txBody>
      </p:sp>
      <p:sp>
        <p:nvSpPr>
          <p:cNvPr id="3" name="Content Placeholder 2"/>
          <p:cNvSpPr>
            <a:spLocks noGrp="1"/>
          </p:cNvSpPr>
          <p:nvPr>
            <p:ph idx="1"/>
          </p:nvPr>
        </p:nvSpPr>
        <p:spPr>
          <a:xfrm>
            <a:off x="628650" y="1690689"/>
            <a:ext cx="8124825" cy="4351338"/>
          </a:xfrm>
        </p:spPr>
        <p:txBody>
          <a:bodyPr>
            <a:noAutofit/>
          </a:bodyPr>
          <a:lstStyle/>
          <a:p>
            <a:pPr>
              <a:lnSpc>
                <a:spcPts val="2600"/>
              </a:lnSpc>
              <a:spcBef>
                <a:spcPts val="200"/>
              </a:spcBef>
            </a:pPr>
            <a:r>
              <a:rPr lang="en-US" sz="2400" dirty="0"/>
              <a:t>All breaths are mandatory; expiration to inspiration is patient or time triggered; inspiration to expiration is volume or time cycled </a:t>
            </a:r>
          </a:p>
          <a:p>
            <a:pPr>
              <a:lnSpc>
                <a:spcPts val="2600"/>
              </a:lnSpc>
              <a:spcBef>
                <a:spcPts val="200"/>
              </a:spcBef>
            </a:pPr>
            <a:r>
              <a:rPr lang="en-US" sz="2400" dirty="0"/>
              <a:t>Clinician sets: desired tidal volume, minimum mandatory rate, inspiratory peak flow, inspiratory flow waveform, and trigger sensitivity</a:t>
            </a:r>
          </a:p>
          <a:p>
            <a:pPr lvl="1">
              <a:lnSpc>
                <a:spcPts val="2600"/>
              </a:lnSpc>
              <a:spcBef>
                <a:spcPts val="200"/>
              </a:spcBef>
            </a:pPr>
            <a:r>
              <a:rPr lang="en-US" dirty="0"/>
              <a:t>Other ventilators may set: desired tidal volume, mandatory rate, and inspiratory time or inspiratory percent time</a:t>
            </a:r>
          </a:p>
          <a:p>
            <a:pPr>
              <a:lnSpc>
                <a:spcPts val="2600"/>
              </a:lnSpc>
              <a:spcBef>
                <a:spcPts val="200"/>
              </a:spcBef>
            </a:pPr>
            <a:r>
              <a:rPr lang="en-US" sz="2400" dirty="0"/>
              <a:t>Names vary by ventilator</a:t>
            </a:r>
          </a:p>
          <a:p>
            <a:pPr lvl="1">
              <a:lnSpc>
                <a:spcPts val="2600"/>
              </a:lnSpc>
              <a:spcBef>
                <a:spcPts val="200"/>
              </a:spcBef>
            </a:pPr>
            <a:r>
              <a:rPr lang="en-US" dirty="0"/>
              <a:t>A/C volume control: Covidien PB 840 and PB 980</a:t>
            </a:r>
          </a:p>
          <a:p>
            <a:pPr lvl="1">
              <a:lnSpc>
                <a:spcPts val="2600"/>
              </a:lnSpc>
              <a:spcBef>
                <a:spcPts val="200"/>
              </a:spcBef>
            </a:pPr>
            <a:r>
              <a:rPr lang="en-US" dirty="0"/>
              <a:t>VC-CMV: Dräger Evita XL and Evita Infinity V500</a:t>
            </a:r>
          </a:p>
          <a:p>
            <a:pPr lvl="1">
              <a:lnSpc>
                <a:spcPts val="2600"/>
              </a:lnSpc>
              <a:spcBef>
                <a:spcPts val="200"/>
              </a:spcBef>
            </a:pPr>
            <a:r>
              <a:rPr lang="en-US" dirty="0"/>
              <a:t>Synchronized CMV [(S)CMV]: Hamilton G5</a:t>
            </a:r>
          </a:p>
          <a:p>
            <a:pPr lvl="1">
              <a:lnSpc>
                <a:spcPts val="2600"/>
              </a:lnSpc>
              <a:spcBef>
                <a:spcPts val="200"/>
              </a:spcBef>
            </a:pPr>
            <a:r>
              <a:rPr lang="en-US" dirty="0"/>
              <a:t>VC: Maquet Servo-i and Servo-u </a:t>
            </a:r>
          </a:p>
          <a:p>
            <a:pPr>
              <a:lnSpc>
                <a:spcPts val="2600"/>
              </a:lnSpc>
              <a:spcBef>
                <a:spcPts val="200"/>
              </a:spcBef>
            </a:pPr>
            <a:endParaRPr lang="en-US" sz="2400" dirty="0"/>
          </a:p>
        </p:txBody>
      </p:sp>
    </p:spTree>
    <p:extLst>
      <p:ext uri="{BB962C8B-B14F-4D97-AF65-F5344CB8AC3E}">
        <p14:creationId xmlns:p14="http://schemas.microsoft.com/office/powerpoint/2010/main" val="520627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0.1.1.17\productions\ART\ART PROCESS\PPT Process\JBL_PPT\Shelledy_171101_Ancillaries\Images\Chapter 06\fg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305" y="355734"/>
            <a:ext cx="7046912" cy="543718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xmlns="" id="{15C3A21D-604D-4AD4-9E31-CDB7666B470E}"/>
              </a:ext>
            </a:extLst>
          </p:cNvPr>
          <p:cNvSpPr>
            <a:spLocks noGrp="1"/>
          </p:cNvSpPr>
          <p:nvPr>
            <p:ph idx="1"/>
          </p:nvPr>
        </p:nvSpPr>
        <p:spPr>
          <a:xfrm>
            <a:off x="3807127" y="5792921"/>
            <a:ext cx="1487269" cy="494728"/>
          </a:xfrm>
        </p:spPr>
        <p:txBody>
          <a:bodyPr>
            <a:normAutofit/>
          </a:bodyPr>
          <a:lstStyle/>
          <a:p>
            <a:pPr marL="0" indent="0">
              <a:buNone/>
            </a:pPr>
            <a:r>
              <a:rPr lang="en-US" sz="2000" dirty="0" smtClean="0">
                <a:latin typeface="+mn-lt"/>
                <a:cs typeface="Times New Roman" pitchFamily="18" charset="0"/>
              </a:rPr>
              <a:t>Figure 6.2</a:t>
            </a:r>
            <a:endParaRPr lang="en-US" sz="2000" dirty="0">
              <a:latin typeface="+mn-lt"/>
              <a:cs typeface="Times New Roman" pitchFamily="18" charset="0"/>
            </a:endParaRPr>
          </a:p>
        </p:txBody>
      </p:sp>
    </p:spTree>
    <p:extLst>
      <p:ext uri="{BB962C8B-B14F-4D97-AF65-F5344CB8AC3E}">
        <p14:creationId xmlns:p14="http://schemas.microsoft.com/office/powerpoint/2010/main" val="39880572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Volume Control - Continuous Mandatory Ventilation (cont’d) </a:t>
            </a:r>
          </a:p>
        </p:txBody>
      </p:sp>
      <p:sp>
        <p:nvSpPr>
          <p:cNvPr id="3" name="Content Placeholder 2"/>
          <p:cNvSpPr>
            <a:spLocks noGrp="1"/>
          </p:cNvSpPr>
          <p:nvPr>
            <p:ph idx="1"/>
          </p:nvPr>
        </p:nvSpPr>
        <p:spPr/>
        <p:txBody>
          <a:bodyPr/>
          <a:lstStyle/>
          <a:p>
            <a:r>
              <a:rPr lang="en-US" dirty="0"/>
              <a:t>Advantages</a:t>
            </a:r>
          </a:p>
          <a:p>
            <a:pPr lvl="1"/>
            <a:r>
              <a:rPr lang="en-US" dirty="0"/>
              <a:t>Tidal volume remains constant when changes in compliance and resistance are present</a:t>
            </a:r>
          </a:p>
          <a:p>
            <a:pPr lvl="1"/>
            <a:r>
              <a:rPr lang="en-US" dirty="0"/>
              <a:t>Guaranteed minimum minute ventilation delivered are based set on minimum frequency and tidal volume</a:t>
            </a:r>
          </a:p>
          <a:p>
            <a:pPr lvl="1"/>
            <a:r>
              <a:rPr lang="en-US" dirty="0"/>
              <a:t>Provides full ventilatory support</a:t>
            </a:r>
          </a:p>
          <a:p>
            <a:pPr lvl="1"/>
            <a:r>
              <a:rPr lang="en-US" dirty="0"/>
              <a:t>Minimizes or eliminates the patient’s WOB</a:t>
            </a:r>
          </a:p>
          <a:p>
            <a:pPr lvl="1"/>
            <a:r>
              <a:rPr lang="en-US" dirty="0"/>
              <a:t>Allows for ventilatory muscle rest and recovery from ventilatory muscle dysfunction</a:t>
            </a:r>
          </a:p>
          <a:p>
            <a:pPr lvl="1"/>
            <a:r>
              <a:rPr lang="en-US" dirty="0"/>
              <a:t>Flow waveform is adjustable on some ventilators</a:t>
            </a:r>
          </a:p>
          <a:p>
            <a:pPr lvl="1"/>
            <a:r>
              <a:rPr lang="en-US" dirty="0"/>
              <a:t>Mode is well suited for most patients </a:t>
            </a:r>
          </a:p>
        </p:txBody>
      </p:sp>
    </p:spTree>
    <p:extLst>
      <p:ext uri="{BB962C8B-B14F-4D97-AF65-F5344CB8AC3E}">
        <p14:creationId xmlns:p14="http://schemas.microsoft.com/office/powerpoint/2010/main" val="38172851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Volume Control - Continuous Mandatory Ventilation (cont’d)</a:t>
            </a:r>
          </a:p>
        </p:txBody>
      </p:sp>
      <p:sp>
        <p:nvSpPr>
          <p:cNvPr id="3" name="Content Placeholder 2"/>
          <p:cNvSpPr>
            <a:spLocks noGrp="1"/>
          </p:cNvSpPr>
          <p:nvPr>
            <p:ph idx="1"/>
          </p:nvPr>
        </p:nvSpPr>
        <p:spPr>
          <a:xfrm>
            <a:off x="628649" y="1690688"/>
            <a:ext cx="8143875" cy="4710111"/>
          </a:xfrm>
        </p:spPr>
        <p:txBody>
          <a:bodyPr>
            <a:noAutofit/>
          </a:bodyPr>
          <a:lstStyle/>
          <a:p>
            <a:pPr>
              <a:lnSpc>
                <a:spcPts val="2600"/>
              </a:lnSpc>
              <a:spcBef>
                <a:spcPts val="0"/>
              </a:spcBef>
            </a:pPr>
            <a:r>
              <a:rPr lang="en-US" sz="2600" dirty="0"/>
              <a:t>Disadvantages</a:t>
            </a:r>
          </a:p>
          <a:p>
            <a:pPr lvl="1">
              <a:lnSpc>
                <a:spcPts val="2600"/>
              </a:lnSpc>
              <a:spcBef>
                <a:spcPts val="0"/>
              </a:spcBef>
            </a:pPr>
            <a:r>
              <a:rPr lang="en-US" dirty="0"/>
              <a:t>Unsafe PIPs may occur with reduced compliance or increased resistance as tidal volumes are maintained</a:t>
            </a:r>
          </a:p>
          <a:p>
            <a:pPr lvl="1">
              <a:lnSpc>
                <a:spcPts val="2600"/>
              </a:lnSpc>
              <a:spcBef>
                <a:spcPts val="0"/>
              </a:spcBef>
            </a:pPr>
            <a:r>
              <a:rPr lang="en-US" dirty="0"/>
              <a:t>Unsafe plateau pressures may occur with inappropriate tidal volume settings and or reduced lung compliance</a:t>
            </a:r>
          </a:p>
          <a:p>
            <a:pPr lvl="1">
              <a:lnSpc>
                <a:spcPts val="2600"/>
              </a:lnSpc>
              <a:spcBef>
                <a:spcPts val="0"/>
              </a:spcBef>
            </a:pPr>
            <a:r>
              <a:rPr lang="en-US" dirty="0"/>
              <a:t>Improper trigger sensitivity or inadequate ventilator flow rates may increase the patient’s WOB</a:t>
            </a:r>
          </a:p>
          <a:p>
            <a:pPr lvl="1">
              <a:lnSpc>
                <a:spcPts val="2600"/>
              </a:lnSpc>
              <a:spcBef>
                <a:spcPts val="0"/>
              </a:spcBef>
            </a:pPr>
            <a:r>
              <a:rPr lang="en-US" dirty="0"/>
              <a:t>Inspiratory flow rate is typically fixed and may result in patient-ventilator asynchrony</a:t>
            </a:r>
          </a:p>
          <a:p>
            <a:pPr lvl="1">
              <a:lnSpc>
                <a:spcPts val="2600"/>
              </a:lnSpc>
              <a:spcBef>
                <a:spcPts val="0"/>
              </a:spcBef>
            </a:pPr>
            <a:r>
              <a:rPr lang="en-US" dirty="0"/>
              <a:t>Inadequate expiratory times may result autoPEEP, particularly in patients with obstructive lung disease </a:t>
            </a:r>
          </a:p>
          <a:p>
            <a:pPr lvl="1">
              <a:lnSpc>
                <a:spcPts val="2600"/>
              </a:lnSpc>
              <a:spcBef>
                <a:spcPts val="0"/>
              </a:spcBef>
            </a:pPr>
            <a:r>
              <a:rPr lang="en-US" dirty="0"/>
              <a:t>Patient triggered breaths may result in increased WOB if the patient continues to actively inspire despite present ventilator support</a:t>
            </a:r>
          </a:p>
          <a:p>
            <a:pPr lvl="1">
              <a:lnSpc>
                <a:spcPts val="2600"/>
              </a:lnSpc>
              <a:spcBef>
                <a:spcPts val="0"/>
              </a:spcBef>
            </a:pPr>
            <a:endParaRPr lang="en-US" dirty="0"/>
          </a:p>
        </p:txBody>
      </p:sp>
    </p:spTree>
    <p:extLst>
      <p:ext uri="{BB962C8B-B14F-4D97-AF65-F5344CB8AC3E}">
        <p14:creationId xmlns:p14="http://schemas.microsoft.com/office/powerpoint/2010/main" val="27707464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EF98D3-87B4-4487-B03D-327BEB3C2085}"/>
              </a:ext>
            </a:extLst>
          </p:cNvPr>
          <p:cNvSpPr>
            <a:spLocks noGrp="1"/>
          </p:cNvSpPr>
          <p:nvPr>
            <p:ph type="title"/>
          </p:nvPr>
        </p:nvSpPr>
        <p:spPr>
          <a:xfrm>
            <a:off x="628650" y="260351"/>
            <a:ext cx="7886700" cy="1325563"/>
          </a:xfrm>
        </p:spPr>
        <p:txBody>
          <a:bodyPr>
            <a:normAutofit/>
          </a:bodyPr>
          <a:lstStyle/>
          <a:p>
            <a:r>
              <a:rPr lang="en-US" sz="4000" b="0" cap="none" dirty="0"/>
              <a:t>Volume Control - Continuous Mandatory Ventilation (cont’d)</a:t>
            </a:r>
            <a:endParaRPr lang="en-US" sz="4000" dirty="0"/>
          </a:p>
        </p:txBody>
      </p:sp>
      <p:sp>
        <p:nvSpPr>
          <p:cNvPr id="3" name="Content Placeholder 2">
            <a:extLst>
              <a:ext uri="{FF2B5EF4-FFF2-40B4-BE49-F238E27FC236}">
                <a16:creationId xmlns:a16="http://schemas.microsoft.com/office/drawing/2014/main" xmlns="" id="{F7046310-5B62-4A8C-86BC-7D20314CAF05}"/>
              </a:ext>
            </a:extLst>
          </p:cNvPr>
          <p:cNvSpPr>
            <a:spLocks noGrp="1"/>
          </p:cNvSpPr>
          <p:nvPr>
            <p:ph idx="1"/>
          </p:nvPr>
        </p:nvSpPr>
        <p:spPr>
          <a:xfrm>
            <a:off x="628650" y="1814515"/>
            <a:ext cx="8105775" cy="4576760"/>
          </a:xfrm>
        </p:spPr>
        <p:txBody>
          <a:bodyPr>
            <a:noAutofit/>
          </a:bodyPr>
          <a:lstStyle/>
          <a:p>
            <a:pPr>
              <a:lnSpc>
                <a:spcPts val="2300"/>
              </a:lnSpc>
              <a:spcBef>
                <a:spcPts val="600"/>
              </a:spcBef>
            </a:pPr>
            <a:r>
              <a:rPr lang="en-US" dirty="0"/>
              <a:t>Disadvantages (cont’d)</a:t>
            </a:r>
          </a:p>
          <a:p>
            <a:pPr lvl="1">
              <a:lnSpc>
                <a:spcPts val="2300"/>
              </a:lnSpc>
              <a:spcBef>
                <a:spcPts val="600"/>
              </a:spcBef>
            </a:pPr>
            <a:r>
              <a:rPr lang="en-US" dirty="0"/>
              <a:t>High MAPs may reduce venous return and impede cardiac output in hemodynamically unstable patients</a:t>
            </a:r>
          </a:p>
          <a:p>
            <a:pPr lvl="1">
              <a:lnSpc>
                <a:spcPts val="2300"/>
              </a:lnSpc>
              <a:spcBef>
                <a:spcPts val="600"/>
              </a:spcBef>
            </a:pPr>
            <a:r>
              <a:rPr lang="en-US" dirty="0"/>
              <a:t>High pressures may result in barotrauma or ventilator-induced lung injury </a:t>
            </a:r>
          </a:p>
          <a:p>
            <a:pPr lvl="1">
              <a:lnSpc>
                <a:spcPts val="2300"/>
              </a:lnSpc>
              <a:spcBef>
                <a:spcPts val="600"/>
              </a:spcBef>
            </a:pPr>
            <a:r>
              <a:rPr lang="en-US" dirty="0"/>
              <a:t>Patients may trigger the ventilator at a rapid rate resulting in respiratory alkalosis, patient ventilator asynchrony, and increased peak and mean airway pressures</a:t>
            </a:r>
          </a:p>
          <a:p>
            <a:pPr lvl="1">
              <a:lnSpc>
                <a:spcPts val="2300"/>
              </a:lnSpc>
              <a:spcBef>
                <a:spcPts val="600"/>
              </a:spcBef>
            </a:pPr>
            <a:r>
              <a:rPr lang="en-US" dirty="0"/>
              <a:t>May be poorly tolerated in patients who are awake, anxious, or in pain </a:t>
            </a:r>
          </a:p>
          <a:p>
            <a:pPr lvl="1">
              <a:lnSpc>
                <a:spcPts val="2300"/>
              </a:lnSpc>
              <a:spcBef>
                <a:spcPts val="600"/>
              </a:spcBef>
            </a:pPr>
            <a:r>
              <a:rPr lang="en-US" dirty="0"/>
              <a:t>Ventilatory muscle weakness and atrophy is associated with controlled ventilation, or prolonged use of sedatives and neuromuscular blocking agents </a:t>
            </a:r>
          </a:p>
          <a:p>
            <a:pPr>
              <a:lnSpc>
                <a:spcPts val="2300"/>
              </a:lnSpc>
              <a:spcBef>
                <a:spcPts val="600"/>
              </a:spcBef>
            </a:pPr>
            <a:endParaRPr lang="en-US" sz="2400" dirty="0"/>
          </a:p>
        </p:txBody>
      </p:sp>
    </p:spTree>
    <p:extLst>
      <p:ext uri="{BB962C8B-B14F-4D97-AF65-F5344CB8AC3E}">
        <p14:creationId xmlns:p14="http://schemas.microsoft.com/office/powerpoint/2010/main" val="16947153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Pressure Control - Continuous Mandatory Ventilation</a:t>
            </a:r>
          </a:p>
        </p:txBody>
      </p:sp>
      <p:sp>
        <p:nvSpPr>
          <p:cNvPr id="3" name="Content Placeholder 2"/>
          <p:cNvSpPr>
            <a:spLocks noGrp="1"/>
          </p:cNvSpPr>
          <p:nvPr>
            <p:ph idx="1"/>
          </p:nvPr>
        </p:nvSpPr>
        <p:spPr>
          <a:xfrm>
            <a:off x="628650" y="1994958"/>
            <a:ext cx="7886700" cy="4497916"/>
          </a:xfrm>
        </p:spPr>
        <p:txBody>
          <a:bodyPr>
            <a:normAutofit/>
          </a:bodyPr>
          <a:lstStyle/>
          <a:p>
            <a:pPr>
              <a:lnSpc>
                <a:spcPct val="110000"/>
              </a:lnSpc>
            </a:pPr>
            <a:r>
              <a:rPr lang="en-US" sz="2400" dirty="0"/>
              <a:t>All breaths are mandatory; expiration to inspiration is patient or time triggered; inspiration is pressure limited; inspiration to expiration is time cycled </a:t>
            </a:r>
          </a:p>
          <a:p>
            <a:pPr>
              <a:lnSpc>
                <a:spcPct val="110000"/>
              </a:lnSpc>
            </a:pPr>
            <a:r>
              <a:rPr lang="en-US" sz="2400" dirty="0"/>
              <a:t>Clinician sets: inspiratory pressure limit, minimum mandatory rate, inspiratory time (or inspiratory percent time), inspiratory rise time or ramp, and trigger sensitivity</a:t>
            </a:r>
          </a:p>
          <a:p>
            <a:pPr>
              <a:lnSpc>
                <a:spcPct val="110000"/>
              </a:lnSpc>
            </a:pPr>
            <a:r>
              <a:rPr lang="en-US" sz="2400" dirty="0"/>
              <a:t>As inspiratory time (T</a:t>
            </a:r>
            <a:r>
              <a:rPr lang="en-US" sz="2400" baseline="-25000" dirty="0"/>
              <a:t>I</a:t>
            </a:r>
            <a:r>
              <a:rPr lang="en-US" sz="2400" dirty="0"/>
              <a:t>) increases, inspiratory flow to the patient decreases and tidal volume will generally increase until flow decreases to zero. When flow is zero, expiration will begin </a:t>
            </a:r>
          </a:p>
          <a:p>
            <a:endParaRPr lang="en-US" sz="2400" dirty="0"/>
          </a:p>
        </p:txBody>
      </p:sp>
    </p:spTree>
    <p:extLst>
      <p:ext uri="{BB962C8B-B14F-4D97-AF65-F5344CB8AC3E}">
        <p14:creationId xmlns:p14="http://schemas.microsoft.com/office/powerpoint/2010/main" val="4212113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3BEAD0-F244-4D2E-B152-6B7D6F279338}"/>
              </a:ext>
            </a:extLst>
          </p:cNvPr>
          <p:cNvSpPr>
            <a:spLocks noGrp="1"/>
          </p:cNvSpPr>
          <p:nvPr>
            <p:ph type="title"/>
          </p:nvPr>
        </p:nvSpPr>
        <p:spPr>
          <a:xfrm>
            <a:off x="628649" y="219076"/>
            <a:ext cx="7886700" cy="1325563"/>
          </a:xfrm>
        </p:spPr>
        <p:txBody>
          <a:bodyPr>
            <a:normAutofit/>
          </a:bodyPr>
          <a:lstStyle/>
          <a:p>
            <a:r>
              <a:rPr lang="en-US" sz="4000" b="0" cap="none" dirty="0"/>
              <a:t>Chapter Objectives (cont’d)</a:t>
            </a:r>
          </a:p>
        </p:txBody>
      </p:sp>
      <p:sp>
        <p:nvSpPr>
          <p:cNvPr id="3" name="Content Placeholder 2">
            <a:extLst>
              <a:ext uri="{FF2B5EF4-FFF2-40B4-BE49-F238E27FC236}">
                <a16:creationId xmlns:a16="http://schemas.microsoft.com/office/drawing/2014/main" xmlns="" id="{87F3070E-4484-45B2-8C29-45C45F9150FA}"/>
              </a:ext>
            </a:extLst>
          </p:cNvPr>
          <p:cNvSpPr>
            <a:spLocks noGrp="1"/>
          </p:cNvSpPr>
          <p:nvPr>
            <p:ph idx="1"/>
          </p:nvPr>
        </p:nvSpPr>
        <p:spPr>
          <a:xfrm>
            <a:off x="557212" y="1583443"/>
            <a:ext cx="8029575" cy="5055481"/>
          </a:xfrm>
        </p:spPr>
        <p:txBody>
          <a:bodyPr>
            <a:noAutofit/>
          </a:bodyPr>
          <a:lstStyle/>
          <a:p>
            <a:pPr>
              <a:lnSpc>
                <a:spcPct val="110000"/>
              </a:lnSpc>
              <a:spcBef>
                <a:spcPts val="0"/>
              </a:spcBef>
            </a:pPr>
            <a:r>
              <a:rPr lang="en-US" sz="2400" dirty="0"/>
              <a:t>Describe methods and steps to establish the airway for invasive mechanical ventilation.</a:t>
            </a:r>
          </a:p>
          <a:p>
            <a:pPr>
              <a:lnSpc>
                <a:spcPct val="110000"/>
              </a:lnSpc>
              <a:spcBef>
                <a:spcPts val="0"/>
              </a:spcBef>
            </a:pPr>
            <a:r>
              <a:rPr lang="en-US" sz="2400" dirty="0"/>
              <a:t>Contrast endotracheal intubation and tracheostomy when used to provide invasive mechanical ventilation.</a:t>
            </a:r>
          </a:p>
          <a:p>
            <a:pPr>
              <a:lnSpc>
                <a:spcPct val="110000"/>
              </a:lnSpc>
              <a:spcBef>
                <a:spcPts val="0"/>
              </a:spcBef>
            </a:pPr>
            <a:r>
              <a:rPr lang="en-US" sz="2400" dirty="0"/>
              <a:t>Summarize the factors that should be considered when choosing a mechanical ventilator.</a:t>
            </a:r>
          </a:p>
          <a:p>
            <a:pPr>
              <a:lnSpc>
                <a:spcPct val="110000"/>
              </a:lnSpc>
              <a:spcBef>
                <a:spcPts val="0"/>
              </a:spcBef>
            </a:pPr>
            <a:r>
              <a:rPr lang="en-US" sz="2400" dirty="0"/>
              <a:t>Explain each of the following terms used to define the mode of ventilation employed: control variable, breath sequence, and targeting scheme.</a:t>
            </a:r>
          </a:p>
          <a:p>
            <a:pPr>
              <a:lnSpc>
                <a:spcPct val="110000"/>
              </a:lnSpc>
              <a:spcBef>
                <a:spcPts val="0"/>
              </a:spcBef>
            </a:pPr>
            <a:r>
              <a:rPr lang="en-US" sz="2400" dirty="0"/>
              <a:t>Explain methods for providing full and partial ventilatory support and contrast advantages and disadvantages of each.</a:t>
            </a:r>
          </a:p>
          <a:p>
            <a:pPr>
              <a:spcBef>
                <a:spcPts val="0"/>
              </a:spcBef>
            </a:pPr>
            <a:endParaRPr lang="en-US" sz="2400" dirty="0"/>
          </a:p>
          <a:p>
            <a:pPr>
              <a:spcBef>
                <a:spcPts val="0"/>
              </a:spcBef>
            </a:pPr>
            <a:endParaRPr lang="en-US" sz="2400" dirty="0"/>
          </a:p>
        </p:txBody>
      </p:sp>
    </p:spTree>
    <p:extLst>
      <p:ext uri="{BB962C8B-B14F-4D97-AF65-F5344CB8AC3E}">
        <p14:creationId xmlns:p14="http://schemas.microsoft.com/office/powerpoint/2010/main" val="22687213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381A00-FE14-4594-BC42-A439491A24D9}"/>
              </a:ext>
            </a:extLst>
          </p:cNvPr>
          <p:cNvSpPr>
            <a:spLocks noGrp="1"/>
          </p:cNvSpPr>
          <p:nvPr>
            <p:ph type="title"/>
          </p:nvPr>
        </p:nvSpPr>
        <p:spPr/>
        <p:txBody>
          <a:bodyPr>
            <a:normAutofit/>
          </a:bodyPr>
          <a:lstStyle/>
          <a:p>
            <a:r>
              <a:rPr lang="en-US" sz="4000" b="0" cap="none" dirty="0"/>
              <a:t>Pressure Control - Continuous Mandatory Ventilation (cont’d)</a:t>
            </a:r>
            <a:endParaRPr lang="en-US" sz="4000" dirty="0"/>
          </a:p>
        </p:txBody>
      </p:sp>
      <p:sp>
        <p:nvSpPr>
          <p:cNvPr id="3" name="Content Placeholder 2">
            <a:extLst>
              <a:ext uri="{FF2B5EF4-FFF2-40B4-BE49-F238E27FC236}">
                <a16:creationId xmlns:a16="http://schemas.microsoft.com/office/drawing/2014/main" xmlns="" id="{6289303A-AC33-43F1-8D9A-3FAF6E1FE2F1}"/>
              </a:ext>
            </a:extLst>
          </p:cNvPr>
          <p:cNvSpPr>
            <a:spLocks noGrp="1"/>
          </p:cNvSpPr>
          <p:nvPr>
            <p:ph idx="1"/>
          </p:nvPr>
        </p:nvSpPr>
        <p:spPr/>
        <p:txBody>
          <a:bodyPr>
            <a:noAutofit/>
          </a:bodyPr>
          <a:lstStyle/>
          <a:p>
            <a:pPr>
              <a:lnSpc>
                <a:spcPct val="100000"/>
              </a:lnSpc>
              <a:spcBef>
                <a:spcPts val="0"/>
              </a:spcBef>
            </a:pPr>
            <a:r>
              <a:rPr lang="en-US" sz="2600" dirty="0"/>
              <a:t>Names vary by ventilator</a:t>
            </a:r>
          </a:p>
          <a:p>
            <a:pPr lvl="1">
              <a:lnSpc>
                <a:spcPct val="100000"/>
              </a:lnSpc>
              <a:spcBef>
                <a:spcPts val="0"/>
              </a:spcBef>
            </a:pPr>
            <a:r>
              <a:rPr lang="en-US" dirty="0"/>
              <a:t>A/C pressure control: Covidien PB 840 and PB 980</a:t>
            </a:r>
          </a:p>
          <a:p>
            <a:pPr lvl="1">
              <a:lnSpc>
                <a:spcPct val="100000"/>
              </a:lnSpc>
              <a:spcBef>
                <a:spcPts val="0"/>
              </a:spcBef>
            </a:pPr>
            <a:r>
              <a:rPr lang="en-US" dirty="0"/>
              <a:t>Pressure control ventilation plus assisted, CMV with autoflow and/or tube compensation: Dräger Evita XL</a:t>
            </a:r>
          </a:p>
          <a:p>
            <a:pPr lvl="1">
              <a:lnSpc>
                <a:spcPct val="100000"/>
              </a:lnSpc>
              <a:spcBef>
                <a:spcPts val="0"/>
              </a:spcBef>
            </a:pPr>
            <a:r>
              <a:rPr lang="en-US" dirty="0"/>
              <a:t>Pressure control assist-control, volume control assist-control with autoflow: Evita Infinity V500</a:t>
            </a:r>
          </a:p>
          <a:p>
            <a:pPr lvl="1">
              <a:lnSpc>
                <a:spcPct val="100000"/>
              </a:lnSpc>
              <a:spcBef>
                <a:spcPts val="0"/>
              </a:spcBef>
            </a:pPr>
            <a:r>
              <a:rPr lang="en-US" dirty="0"/>
              <a:t>Pressure control CMV with or without tube-resistance compensation, adaptive pressure ventilation CMV with or without tube-resistance compensation: Hamilton G5</a:t>
            </a:r>
          </a:p>
          <a:p>
            <a:pPr lvl="1">
              <a:lnSpc>
                <a:spcPct val="100000"/>
              </a:lnSpc>
              <a:spcBef>
                <a:spcPts val="0"/>
              </a:spcBef>
            </a:pPr>
            <a:r>
              <a:rPr lang="en-US" dirty="0"/>
              <a:t>Pressure control and pressure regulated volume control: Maquet Servo-i and Servo-u</a:t>
            </a:r>
          </a:p>
          <a:p>
            <a:pPr>
              <a:lnSpc>
                <a:spcPct val="100000"/>
              </a:lnSpc>
              <a:spcBef>
                <a:spcPts val="0"/>
              </a:spcBef>
            </a:pPr>
            <a:endParaRPr lang="en-US" sz="2400" dirty="0"/>
          </a:p>
        </p:txBody>
      </p:sp>
    </p:spTree>
    <p:extLst>
      <p:ext uri="{BB962C8B-B14F-4D97-AF65-F5344CB8AC3E}">
        <p14:creationId xmlns:p14="http://schemas.microsoft.com/office/powerpoint/2010/main" val="24370194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Pressure Control - Continuous Mandatory Ventilation (cont’d) </a:t>
            </a:r>
          </a:p>
        </p:txBody>
      </p:sp>
      <p:sp>
        <p:nvSpPr>
          <p:cNvPr id="3" name="Content Placeholder 2"/>
          <p:cNvSpPr>
            <a:spLocks noGrp="1"/>
          </p:cNvSpPr>
          <p:nvPr>
            <p:ph idx="1"/>
          </p:nvPr>
        </p:nvSpPr>
        <p:spPr>
          <a:xfrm>
            <a:off x="628649" y="1825625"/>
            <a:ext cx="8201025" cy="4351338"/>
          </a:xfrm>
        </p:spPr>
        <p:txBody>
          <a:bodyPr>
            <a:noAutofit/>
          </a:bodyPr>
          <a:lstStyle/>
          <a:p>
            <a:pPr>
              <a:lnSpc>
                <a:spcPct val="110000"/>
              </a:lnSpc>
            </a:pPr>
            <a:r>
              <a:rPr lang="en-US" sz="2600" dirty="0"/>
              <a:t>Advantages</a:t>
            </a:r>
          </a:p>
          <a:p>
            <a:pPr lvl="1">
              <a:lnSpc>
                <a:spcPct val="110000"/>
              </a:lnSpc>
            </a:pPr>
            <a:r>
              <a:rPr lang="en-US" dirty="0"/>
              <a:t>Inspiratory pressure remains constant when changes in compliance and resistance are present</a:t>
            </a:r>
          </a:p>
          <a:p>
            <a:pPr lvl="1">
              <a:lnSpc>
                <a:spcPct val="110000"/>
              </a:lnSpc>
            </a:pPr>
            <a:r>
              <a:rPr lang="en-US" dirty="0"/>
              <a:t>Desired tidal volume can be achieved by adjusting pressure control level (PIP) or inspiratory time</a:t>
            </a:r>
          </a:p>
          <a:p>
            <a:pPr lvl="1">
              <a:lnSpc>
                <a:spcPct val="110000"/>
              </a:lnSpc>
            </a:pPr>
            <a:r>
              <a:rPr lang="en-US" dirty="0"/>
              <a:t>Provides full ventilatory support</a:t>
            </a:r>
          </a:p>
          <a:p>
            <a:pPr lvl="1">
              <a:lnSpc>
                <a:spcPct val="110000"/>
              </a:lnSpc>
            </a:pPr>
            <a:r>
              <a:rPr lang="en-US" dirty="0"/>
              <a:t>Minimizes or eliminates the patient’s WOB</a:t>
            </a:r>
          </a:p>
          <a:p>
            <a:pPr lvl="1">
              <a:lnSpc>
                <a:spcPct val="110000"/>
              </a:lnSpc>
            </a:pPr>
            <a:r>
              <a:rPr lang="en-US" dirty="0"/>
              <a:t>Allows for ventilatory muscle rest and recovery from ventilatory muscle dysfunction</a:t>
            </a:r>
          </a:p>
        </p:txBody>
      </p:sp>
    </p:spTree>
    <p:extLst>
      <p:ext uri="{BB962C8B-B14F-4D97-AF65-F5344CB8AC3E}">
        <p14:creationId xmlns:p14="http://schemas.microsoft.com/office/powerpoint/2010/main" val="14741640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FAE204-BC42-4315-81A2-1C4EAAC09933}"/>
              </a:ext>
            </a:extLst>
          </p:cNvPr>
          <p:cNvSpPr>
            <a:spLocks noGrp="1"/>
          </p:cNvSpPr>
          <p:nvPr>
            <p:ph type="title"/>
          </p:nvPr>
        </p:nvSpPr>
        <p:spPr/>
        <p:txBody>
          <a:bodyPr>
            <a:normAutofit/>
          </a:bodyPr>
          <a:lstStyle/>
          <a:p>
            <a:r>
              <a:rPr lang="en-US" sz="4000" b="0" cap="none" dirty="0"/>
              <a:t>Pressure Control - Continuous Mandatory Ventilation (cont’d) </a:t>
            </a:r>
            <a:endParaRPr lang="en-US" sz="4000" dirty="0"/>
          </a:p>
        </p:txBody>
      </p:sp>
      <p:sp>
        <p:nvSpPr>
          <p:cNvPr id="3" name="Content Placeholder 2">
            <a:extLst>
              <a:ext uri="{FF2B5EF4-FFF2-40B4-BE49-F238E27FC236}">
                <a16:creationId xmlns:a16="http://schemas.microsoft.com/office/drawing/2014/main" xmlns="" id="{C2B2EBD6-EDE7-4990-8535-023F1E37E267}"/>
              </a:ext>
            </a:extLst>
          </p:cNvPr>
          <p:cNvSpPr>
            <a:spLocks noGrp="1"/>
          </p:cNvSpPr>
          <p:nvPr>
            <p:ph idx="1"/>
          </p:nvPr>
        </p:nvSpPr>
        <p:spPr>
          <a:xfrm>
            <a:off x="628650" y="2025650"/>
            <a:ext cx="7886700" cy="3994150"/>
          </a:xfrm>
        </p:spPr>
        <p:txBody>
          <a:bodyPr/>
          <a:lstStyle/>
          <a:p>
            <a:pPr>
              <a:lnSpc>
                <a:spcPct val="110000"/>
              </a:lnSpc>
            </a:pPr>
            <a:r>
              <a:rPr lang="en-US" sz="2600" dirty="0"/>
              <a:t>Advantages (cont’d)</a:t>
            </a:r>
          </a:p>
          <a:p>
            <a:pPr lvl="1">
              <a:lnSpc>
                <a:spcPct val="110000"/>
              </a:lnSpc>
            </a:pPr>
            <a:r>
              <a:rPr lang="en-US" dirty="0"/>
              <a:t>Decreasing flow waveform varies based on patient’s inspiratory effort </a:t>
            </a:r>
          </a:p>
          <a:p>
            <a:pPr lvl="1">
              <a:lnSpc>
                <a:spcPct val="110000"/>
              </a:lnSpc>
            </a:pPr>
            <a:r>
              <a:rPr lang="en-US" dirty="0"/>
              <a:t>Pressure control inverse ratio pressure control ventilation (PCIRV) has been suggested for severe hypoxemic respiratory failure where optimal PEEP and Fio</a:t>
            </a:r>
            <a:r>
              <a:rPr lang="en-US" baseline="-25000" dirty="0"/>
              <a:t>2</a:t>
            </a:r>
            <a:r>
              <a:rPr lang="en-US" dirty="0"/>
              <a:t> have been ineffective in providing adequate oxygenation </a:t>
            </a:r>
          </a:p>
          <a:p>
            <a:pPr lvl="1">
              <a:lnSpc>
                <a:spcPct val="110000"/>
              </a:lnSpc>
            </a:pPr>
            <a:r>
              <a:rPr lang="en-US" dirty="0"/>
              <a:t>Mode is well suited for most patients </a:t>
            </a:r>
          </a:p>
          <a:p>
            <a:endParaRPr lang="en-US" dirty="0"/>
          </a:p>
        </p:txBody>
      </p:sp>
    </p:spTree>
    <p:extLst>
      <p:ext uri="{BB962C8B-B14F-4D97-AF65-F5344CB8AC3E}">
        <p14:creationId xmlns:p14="http://schemas.microsoft.com/office/powerpoint/2010/main" val="28973311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Pressure Control - Continuous Mandatory Ventilation (cont’d)</a:t>
            </a:r>
          </a:p>
        </p:txBody>
      </p:sp>
      <p:sp>
        <p:nvSpPr>
          <p:cNvPr id="3" name="Content Placeholder 2"/>
          <p:cNvSpPr>
            <a:spLocks noGrp="1"/>
          </p:cNvSpPr>
          <p:nvPr>
            <p:ph idx="1"/>
          </p:nvPr>
        </p:nvSpPr>
        <p:spPr>
          <a:xfrm>
            <a:off x="628650" y="1825625"/>
            <a:ext cx="7886700" cy="4439708"/>
          </a:xfrm>
        </p:spPr>
        <p:txBody>
          <a:bodyPr>
            <a:noAutofit/>
          </a:bodyPr>
          <a:lstStyle/>
          <a:p>
            <a:pPr>
              <a:lnSpc>
                <a:spcPct val="110000"/>
              </a:lnSpc>
              <a:spcBef>
                <a:spcPts val="0"/>
              </a:spcBef>
            </a:pPr>
            <a:r>
              <a:rPr lang="en-US" sz="2600" dirty="0"/>
              <a:t>Disadvantages</a:t>
            </a:r>
          </a:p>
          <a:p>
            <a:pPr lvl="1">
              <a:lnSpc>
                <a:spcPct val="110000"/>
              </a:lnSpc>
              <a:spcBef>
                <a:spcPts val="0"/>
              </a:spcBef>
            </a:pPr>
            <a:r>
              <a:rPr lang="en-US" dirty="0"/>
              <a:t>Tidal volume varies when changes in patient effort, system compliance, or airway resistance are present</a:t>
            </a:r>
          </a:p>
          <a:p>
            <a:pPr lvl="1">
              <a:lnSpc>
                <a:spcPct val="110000"/>
              </a:lnSpc>
              <a:spcBef>
                <a:spcPts val="0"/>
              </a:spcBef>
            </a:pPr>
            <a:r>
              <a:rPr lang="en-US" dirty="0"/>
              <a:t>Increases in PEEP without increases in PIP will decrease ΔP and decrease delivered tidal volume </a:t>
            </a:r>
          </a:p>
          <a:p>
            <a:pPr lvl="1">
              <a:lnSpc>
                <a:spcPct val="110000"/>
              </a:lnSpc>
              <a:spcBef>
                <a:spcPts val="0"/>
              </a:spcBef>
            </a:pPr>
            <a:r>
              <a:rPr lang="en-US" dirty="0"/>
              <a:t>Increased PIP and P</a:t>
            </a:r>
            <a:r>
              <a:rPr lang="en-US" baseline="-25000" dirty="0"/>
              <a:t>plat</a:t>
            </a:r>
            <a:r>
              <a:rPr lang="en-US" dirty="0"/>
              <a:t> may result in barotrauma or ventilator induced lung injury </a:t>
            </a:r>
          </a:p>
          <a:p>
            <a:pPr lvl="1">
              <a:lnSpc>
                <a:spcPct val="110000"/>
              </a:lnSpc>
              <a:spcBef>
                <a:spcPts val="0"/>
              </a:spcBef>
            </a:pPr>
            <a:r>
              <a:rPr lang="en-US" dirty="0"/>
              <a:t>No guaranteed minimum minute ventilation because tidal volume may vary </a:t>
            </a:r>
          </a:p>
          <a:p>
            <a:pPr lvl="1">
              <a:lnSpc>
                <a:spcPct val="110000"/>
              </a:lnSpc>
              <a:spcBef>
                <a:spcPts val="0"/>
              </a:spcBef>
            </a:pPr>
            <a:r>
              <a:rPr lang="en-US" dirty="0"/>
              <a:t>High MAPs may reduce venous return and impede cardiac output in hemodynamically unstable patients</a:t>
            </a:r>
          </a:p>
          <a:p>
            <a:pPr lvl="1">
              <a:spcBef>
                <a:spcPts val="0"/>
              </a:spcBef>
            </a:pPr>
            <a:endParaRPr lang="en-US" dirty="0"/>
          </a:p>
        </p:txBody>
      </p:sp>
    </p:spTree>
    <p:extLst>
      <p:ext uri="{BB962C8B-B14F-4D97-AF65-F5344CB8AC3E}">
        <p14:creationId xmlns:p14="http://schemas.microsoft.com/office/powerpoint/2010/main" val="14606798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CE84D1-E107-4011-A027-2B2A54F1C437}"/>
              </a:ext>
            </a:extLst>
          </p:cNvPr>
          <p:cNvSpPr>
            <a:spLocks noGrp="1"/>
          </p:cNvSpPr>
          <p:nvPr>
            <p:ph type="title"/>
          </p:nvPr>
        </p:nvSpPr>
        <p:spPr/>
        <p:txBody>
          <a:bodyPr>
            <a:normAutofit/>
          </a:bodyPr>
          <a:lstStyle/>
          <a:p>
            <a:r>
              <a:rPr lang="en-US" sz="4000" b="0" cap="none" dirty="0"/>
              <a:t>Pressure Control - Continuous Mandatory Ventilation (cont’d)</a:t>
            </a:r>
            <a:endParaRPr lang="en-US" sz="4000" dirty="0"/>
          </a:p>
        </p:txBody>
      </p:sp>
      <p:sp>
        <p:nvSpPr>
          <p:cNvPr id="3" name="Content Placeholder 2">
            <a:extLst>
              <a:ext uri="{FF2B5EF4-FFF2-40B4-BE49-F238E27FC236}">
                <a16:creationId xmlns:a16="http://schemas.microsoft.com/office/drawing/2014/main" xmlns="" id="{A211562D-6691-43F5-B1C3-DB2A0CF39A57}"/>
              </a:ext>
            </a:extLst>
          </p:cNvPr>
          <p:cNvSpPr>
            <a:spLocks noGrp="1"/>
          </p:cNvSpPr>
          <p:nvPr>
            <p:ph idx="1"/>
          </p:nvPr>
        </p:nvSpPr>
        <p:spPr>
          <a:xfrm>
            <a:off x="628650" y="1690689"/>
            <a:ext cx="7886700" cy="4851401"/>
          </a:xfrm>
        </p:spPr>
        <p:txBody>
          <a:bodyPr>
            <a:normAutofit fontScale="85000" lnSpcReduction="20000"/>
          </a:bodyPr>
          <a:lstStyle/>
          <a:p>
            <a:pPr>
              <a:lnSpc>
                <a:spcPct val="110000"/>
              </a:lnSpc>
            </a:pPr>
            <a:r>
              <a:rPr lang="en-US" sz="3100" dirty="0"/>
              <a:t>Disadvantages (cont’d)</a:t>
            </a:r>
          </a:p>
          <a:p>
            <a:pPr lvl="1">
              <a:lnSpc>
                <a:spcPct val="110000"/>
              </a:lnSpc>
            </a:pPr>
            <a:r>
              <a:rPr lang="en-US" sz="2800" dirty="0"/>
              <a:t>Improper trigger sensitivity or inadequate ventilator flow rates may increase the patient’s WOB</a:t>
            </a:r>
          </a:p>
          <a:p>
            <a:pPr lvl="1">
              <a:lnSpc>
                <a:spcPct val="110000"/>
              </a:lnSpc>
            </a:pPr>
            <a:r>
              <a:rPr lang="en-US" sz="2800" dirty="0"/>
              <a:t>Excessive airway pressures may cause barotrauma or ventilator associated lung injury </a:t>
            </a:r>
          </a:p>
          <a:p>
            <a:pPr lvl="1">
              <a:lnSpc>
                <a:spcPct val="110000"/>
              </a:lnSpc>
            </a:pPr>
            <a:r>
              <a:rPr lang="en-US" sz="2800" dirty="0"/>
              <a:t>Inadequate expiratory times may result in the development of autoPEEP and air trapping </a:t>
            </a:r>
          </a:p>
          <a:p>
            <a:pPr lvl="1">
              <a:lnSpc>
                <a:spcPct val="110000"/>
              </a:lnSpc>
            </a:pPr>
            <a:r>
              <a:rPr lang="en-US" sz="2800" dirty="0"/>
              <a:t>May be poorly tolerated in patients who are awake, anxious, or in pain </a:t>
            </a:r>
          </a:p>
          <a:p>
            <a:pPr lvl="1">
              <a:lnSpc>
                <a:spcPct val="110000"/>
              </a:lnSpc>
            </a:pPr>
            <a:r>
              <a:rPr lang="en-US" sz="2800" dirty="0"/>
              <a:t>Pressure control inverse ratio ventilation (PCIRV) will further increase mean airway pressure, may reduce venous return and cardiac output, and may reduce autoPEEP </a:t>
            </a:r>
          </a:p>
          <a:p>
            <a:endParaRPr lang="en-US" dirty="0"/>
          </a:p>
        </p:txBody>
      </p:sp>
    </p:spTree>
    <p:extLst>
      <p:ext uri="{BB962C8B-B14F-4D97-AF65-F5344CB8AC3E}">
        <p14:creationId xmlns:p14="http://schemas.microsoft.com/office/powerpoint/2010/main" val="33503191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Volume Control - Intermittent  Mandatory Ventilation</a:t>
            </a:r>
          </a:p>
        </p:txBody>
      </p:sp>
      <p:sp>
        <p:nvSpPr>
          <p:cNvPr id="3" name="Content Placeholder 2"/>
          <p:cNvSpPr>
            <a:spLocks noGrp="1"/>
          </p:cNvSpPr>
          <p:nvPr>
            <p:ph idx="1"/>
          </p:nvPr>
        </p:nvSpPr>
        <p:spPr>
          <a:xfrm>
            <a:off x="628650" y="1809219"/>
            <a:ext cx="7886700" cy="4483630"/>
          </a:xfrm>
        </p:spPr>
        <p:txBody>
          <a:bodyPr>
            <a:noAutofit/>
          </a:bodyPr>
          <a:lstStyle/>
          <a:p>
            <a:pPr>
              <a:lnSpc>
                <a:spcPct val="110000"/>
              </a:lnSpc>
              <a:spcBef>
                <a:spcPts val="0"/>
              </a:spcBef>
            </a:pPr>
            <a:r>
              <a:rPr lang="en-US" sz="2400" dirty="0"/>
              <a:t>Breaths can be mandatory; expiration to inspiration is patient or time triggered; inspiration to expiration is volume or time cycled </a:t>
            </a:r>
          </a:p>
          <a:p>
            <a:pPr>
              <a:lnSpc>
                <a:spcPct val="110000"/>
              </a:lnSpc>
              <a:spcBef>
                <a:spcPts val="0"/>
              </a:spcBef>
            </a:pPr>
            <a:r>
              <a:rPr lang="en-US" sz="2400" dirty="0"/>
              <a:t>Breaths can be spontaneous; baseline pressure may be ambient or elevated (PEEP/CPAP); pressure support may be added; inspiratory pressure support is patient triggered, pressure limited, and flow cycled  </a:t>
            </a:r>
          </a:p>
          <a:p>
            <a:pPr>
              <a:lnSpc>
                <a:spcPct val="110000"/>
              </a:lnSpc>
              <a:spcBef>
                <a:spcPts val="0"/>
              </a:spcBef>
            </a:pPr>
            <a:r>
              <a:rPr lang="en-US" sz="2400" dirty="0"/>
              <a:t>Clinician sets: desired tidal volume, minimum mandatory rate, inspiratory peak flow, and trigger sensitivity for mandatory breaths and pressure support or automatic tube compensation for spontaneous breaths </a:t>
            </a:r>
          </a:p>
          <a:p>
            <a:pPr>
              <a:spcBef>
                <a:spcPts val="0"/>
              </a:spcBef>
            </a:pPr>
            <a:endParaRPr lang="en-US" sz="2400" dirty="0"/>
          </a:p>
        </p:txBody>
      </p:sp>
    </p:spTree>
    <p:extLst>
      <p:ext uri="{BB962C8B-B14F-4D97-AF65-F5344CB8AC3E}">
        <p14:creationId xmlns:p14="http://schemas.microsoft.com/office/powerpoint/2010/main" val="2387093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C4B247-5B63-4218-899E-D54A603AAED8}"/>
              </a:ext>
            </a:extLst>
          </p:cNvPr>
          <p:cNvSpPr>
            <a:spLocks noGrp="1"/>
          </p:cNvSpPr>
          <p:nvPr>
            <p:ph type="title"/>
          </p:nvPr>
        </p:nvSpPr>
        <p:spPr/>
        <p:txBody>
          <a:bodyPr>
            <a:normAutofit/>
          </a:bodyPr>
          <a:lstStyle/>
          <a:p>
            <a:r>
              <a:rPr lang="en-US" sz="4000" b="0" cap="none" dirty="0"/>
              <a:t>Volume Control - Intermittent  Mandatory Ventilation (cont’d)</a:t>
            </a:r>
            <a:endParaRPr lang="en-US" sz="40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xmlns="" id="{13E154C3-DFC1-4034-B49A-386862A3863A}"/>
                  </a:ext>
                </a:extLst>
              </p:cNvPr>
              <p:cNvSpPr>
                <a:spLocks noGrp="1"/>
              </p:cNvSpPr>
              <p:nvPr>
                <p:ph idx="1"/>
              </p:nvPr>
            </p:nvSpPr>
            <p:spPr>
              <a:xfrm>
                <a:off x="461962" y="1758950"/>
                <a:ext cx="8220075" cy="4565650"/>
              </a:xfrm>
            </p:spPr>
            <p:txBody>
              <a:bodyPr>
                <a:noAutofit/>
              </a:bodyPr>
              <a:lstStyle/>
              <a:p>
                <a:pPr>
                  <a:lnSpc>
                    <a:spcPts val="2500"/>
                  </a:lnSpc>
                  <a:spcBef>
                    <a:spcPts val="0"/>
                  </a:spcBef>
                </a:pPr>
                <a:r>
                  <a:rPr lang="en-US" sz="2600" dirty="0"/>
                  <a:t>Names vary by ventilator</a:t>
                </a:r>
              </a:p>
              <a:p>
                <a:pPr lvl="1">
                  <a:lnSpc>
                    <a:spcPts val="2500"/>
                  </a:lnSpc>
                  <a:spcBef>
                    <a:spcPts val="0"/>
                  </a:spcBef>
                </a:pPr>
                <a:r>
                  <a:rPr lang="en-US" dirty="0"/>
                  <a:t>SIMV volume control with pressure support or tube compensation: Covidien PB 840 and PB 980</a:t>
                </a:r>
              </a:p>
              <a:p>
                <a:pPr lvl="1">
                  <a:lnSpc>
                    <a:spcPts val="2500"/>
                  </a:lnSpc>
                  <a:spcBef>
                    <a:spcPts val="0"/>
                  </a:spcBef>
                </a:pPr>
                <a:r>
                  <a:rPr lang="en-US" dirty="0"/>
                  <a:t>SIMV with or without automatic tube compensation: Dr</a:t>
                </a:r>
                <a14:m>
                  <m:oMath xmlns:m="http://schemas.openxmlformats.org/officeDocument/2006/math">
                    <m:acc>
                      <m:accPr>
                        <m:chr m:val="̈"/>
                        <m:ctrlPr>
                          <a:rPr lang="en-US" i="1">
                            <a:latin typeface="Cambria Math"/>
                          </a:rPr>
                        </m:ctrlPr>
                      </m:accPr>
                      <m:e>
                        <m:r>
                          <m:rPr>
                            <m:sty m:val="p"/>
                          </m:rPr>
                          <a:rPr lang="en-US">
                            <a:latin typeface="Cambria Math" panose="02040503050406030204" pitchFamily="18" charset="0"/>
                          </a:rPr>
                          <m:t>a</m:t>
                        </m:r>
                      </m:e>
                    </m:acc>
                  </m:oMath>
                </a14:m>
                <a:r>
                  <a:rPr lang="en-US" dirty="0"/>
                  <a:t>ger Evita XL</a:t>
                </a:r>
              </a:p>
              <a:p>
                <a:pPr lvl="1">
                  <a:lnSpc>
                    <a:spcPts val="2500"/>
                  </a:lnSpc>
                  <a:spcBef>
                    <a:spcPts val="0"/>
                  </a:spcBef>
                </a:pPr>
                <a:r>
                  <a:rPr lang="en-US" dirty="0"/>
                  <a:t>Volume control SIMV: Evita Infinity V500, Maquet Servo-i and Servo-u</a:t>
                </a:r>
              </a:p>
              <a:p>
                <a:pPr lvl="1">
                  <a:lnSpc>
                    <a:spcPts val="2500"/>
                  </a:lnSpc>
                  <a:spcBef>
                    <a:spcPts val="0"/>
                  </a:spcBef>
                </a:pPr>
                <a:r>
                  <a:rPr lang="en-US" dirty="0"/>
                  <a:t>SIMV with or without tube resistance compensation: Hamilton G5</a:t>
                </a:r>
              </a:p>
              <a:p>
                <a:pPr>
                  <a:lnSpc>
                    <a:spcPts val="2500"/>
                  </a:lnSpc>
                  <a:spcBef>
                    <a:spcPts val="0"/>
                  </a:spcBef>
                </a:pPr>
                <a:r>
                  <a:rPr lang="en-US" sz="2600" dirty="0"/>
                  <a:t>Automated modes providing VC IMV include:</a:t>
                </a:r>
              </a:p>
              <a:p>
                <a:pPr lvl="1">
                  <a:lnSpc>
                    <a:spcPts val="2500"/>
                  </a:lnSpc>
                  <a:spcBef>
                    <a:spcPts val="0"/>
                  </a:spcBef>
                </a:pPr>
                <a:r>
                  <a:rPr lang="en-US" dirty="0"/>
                  <a:t>Mandatory minute volume ventilation with or without automatic tube compensation</a:t>
                </a:r>
              </a:p>
              <a:p>
                <a:pPr lvl="1">
                  <a:lnSpc>
                    <a:spcPts val="2500"/>
                  </a:lnSpc>
                  <a:spcBef>
                    <a:spcPts val="0"/>
                  </a:spcBef>
                </a:pPr>
                <a:r>
                  <a:rPr lang="en-US" dirty="0"/>
                  <a:t>Mandatory minute volume ventilation with pressure-limited ventilation with or without automatic tube compensation </a:t>
                </a:r>
              </a:p>
              <a:p>
                <a:pPr>
                  <a:lnSpc>
                    <a:spcPts val="2500"/>
                  </a:lnSpc>
                  <a:spcBef>
                    <a:spcPts val="0"/>
                  </a:spcBef>
                </a:pPr>
                <a:endParaRPr lang="en-US" sz="2400" dirty="0"/>
              </a:p>
            </p:txBody>
          </p:sp>
        </mc:Choice>
        <mc:Fallback xmlns="">
          <p:sp>
            <p:nvSpPr>
              <p:cNvPr id="3" name="Content Placeholder 2">
                <a:extLst>
                  <a:ext uri="{FF2B5EF4-FFF2-40B4-BE49-F238E27FC236}">
                    <a16:creationId xmlns:a16="http://schemas.microsoft.com/office/drawing/2014/main" id="{13E154C3-DFC1-4034-B49A-386862A3863A}"/>
                  </a:ext>
                </a:extLst>
              </p:cNvPr>
              <p:cNvSpPr>
                <a:spLocks noGrp="1" noRot="1" noChangeAspect="1" noMove="1" noResize="1" noEditPoints="1" noAdjustHandles="1" noChangeArrowheads="1" noChangeShapeType="1" noTextEdit="1"/>
              </p:cNvSpPr>
              <p:nvPr>
                <p:ph idx="1"/>
              </p:nvPr>
            </p:nvSpPr>
            <p:spPr>
              <a:xfrm>
                <a:off x="461962" y="1758950"/>
                <a:ext cx="8220075" cy="4565650"/>
              </a:xfrm>
              <a:blipFill>
                <a:blip r:embed="rId2"/>
                <a:stretch>
                  <a:fillRect l="-1187" t="-3071" r="-1409" b="-2403"/>
                </a:stretch>
              </a:blipFill>
            </p:spPr>
            <p:txBody>
              <a:bodyPr/>
              <a:lstStyle/>
              <a:p>
                <a:r>
                  <a:rPr lang="en-US">
                    <a:noFill/>
                  </a:rPr>
                  <a:t> </a:t>
                </a:r>
              </a:p>
            </p:txBody>
          </p:sp>
        </mc:Fallback>
      </mc:AlternateContent>
    </p:spTree>
    <p:extLst>
      <p:ext uri="{BB962C8B-B14F-4D97-AF65-F5344CB8AC3E}">
        <p14:creationId xmlns:p14="http://schemas.microsoft.com/office/powerpoint/2010/main" val="42160031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Volume Control - Intermittent  Mandatory Ventilation (cont’d) </a:t>
            </a:r>
          </a:p>
        </p:txBody>
      </p:sp>
      <p:sp>
        <p:nvSpPr>
          <p:cNvPr id="3" name="Content Placeholder 2"/>
          <p:cNvSpPr>
            <a:spLocks noGrp="1"/>
          </p:cNvSpPr>
          <p:nvPr>
            <p:ph idx="1"/>
          </p:nvPr>
        </p:nvSpPr>
        <p:spPr/>
        <p:txBody>
          <a:bodyPr>
            <a:noAutofit/>
          </a:bodyPr>
          <a:lstStyle/>
          <a:p>
            <a:pPr>
              <a:spcBef>
                <a:spcPts val="0"/>
              </a:spcBef>
            </a:pPr>
            <a:r>
              <a:rPr lang="en-US" sz="2600" dirty="0"/>
              <a:t>Advantages</a:t>
            </a:r>
          </a:p>
          <a:p>
            <a:pPr lvl="1">
              <a:spcBef>
                <a:spcPts val="0"/>
              </a:spcBef>
            </a:pPr>
            <a:r>
              <a:rPr lang="en-US" dirty="0"/>
              <a:t>Reduced mean airway pressures (may maintain cardiac output and blood pressure)</a:t>
            </a:r>
          </a:p>
          <a:p>
            <a:pPr lvl="1">
              <a:spcBef>
                <a:spcPts val="0"/>
              </a:spcBef>
            </a:pPr>
            <a:r>
              <a:rPr lang="en-US" dirty="0"/>
              <a:t>Maintenance of ventilatory muscle activity, strength, and coordination </a:t>
            </a:r>
          </a:p>
          <a:p>
            <a:pPr lvl="1">
              <a:spcBef>
                <a:spcPts val="0"/>
              </a:spcBef>
            </a:pPr>
            <a:r>
              <a:rPr lang="en-US" dirty="0"/>
              <a:t>Reduced need for sedation or paralytics</a:t>
            </a:r>
          </a:p>
          <a:p>
            <a:pPr lvl="1">
              <a:spcBef>
                <a:spcPts val="0"/>
              </a:spcBef>
            </a:pPr>
            <a:r>
              <a:rPr lang="en-US" dirty="0"/>
              <a:t>Improved patient-ventilator synchrony and patient tolerance </a:t>
            </a:r>
          </a:p>
          <a:p>
            <a:pPr lvl="1">
              <a:spcBef>
                <a:spcPts val="0"/>
              </a:spcBef>
            </a:pPr>
            <a:r>
              <a:rPr lang="en-US" dirty="0"/>
              <a:t>PSV or ATC may be added to overcome the WOB associated with endotracheal or tracheostomy tubes</a:t>
            </a:r>
          </a:p>
          <a:p>
            <a:pPr lvl="1">
              <a:spcBef>
                <a:spcPts val="0"/>
              </a:spcBef>
            </a:pPr>
            <a:r>
              <a:rPr lang="en-US" dirty="0"/>
              <a:t>Level of support ranges from full ventilatory support, to partial support, to no support</a:t>
            </a:r>
          </a:p>
          <a:p>
            <a:pPr lvl="1">
              <a:spcBef>
                <a:spcPts val="0"/>
              </a:spcBef>
            </a:pPr>
            <a:r>
              <a:rPr lang="en-US" dirty="0"/>
              <a:t>Development of auto PEEP may be less likely </a:t>
            </a:r>
          </a:p>
          <a:p>
            <a:pPr lvl="1">
              <a:spcBef>
                <a:spcPts val="0"/>
              </a:spcBef>
            </a:pPr>
            <a:endParaRPr lang="en-US" dirty="0"/>
          </a:p>
          <a:p>
            <a:pPr>
              <a:spcBef>
                <a:spcPts val="0"/>
              </a:spcBef>
            </a:pPr>
            <a:endParaRPr lang="en-US" sz="2400" dirty="0"/>
          </a:p>
        </p:txBody>
      </p:sp>
    </p:spTree>
    <p:extLst>
      <p:ext uri="{BB962C8B-B14F-4D97-AF65-F5344CB8AC3E}">
        <p14:creationId xmlns:p14="http://schemas.microsoft.com/office/powerpoint/2010/main" val="16719484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Volume Control - Intermittent  Mandatory Ventilation (cont’d)</a:t>
            </a:r>
          </a:p>
        </p:txBody>
      </p:sp>
      <p:sp>
        <p:nvSpPr>
          <p:cNvPr id="3" name="Content Placeholder 2"/>
          <p:cNvSpPr>
            <a:spLocks noGrp="1"/>
          </p:cNvSpPr>
          <p:nvPr>
            <p:ph idx="1"/>
          </p:nvPr>
        </p:nvSpPr>
        <p:spPr>
          <a:xfrm>
            <a:off x="628650" y="1825625"/>
            <a:ext cx="7886700" cy="4667249"/>
          </a:xfrm>
        </p:spPr>
        <p:txBody>
          <a:bodyPr>
            <a:normAutofit/>
          </a:bodyPr>
          <a:lstStyle/>
          <a:p>
            <a:pPr>
              <a:lnSpc>
                <a:spcPct val="110000"/>
              </a:lnSpc>
            </a:pPr>
            <a:r>
              <a:rPr lang="en-US" sz="2600" dirty="0"/>
              <a:t>Disadvantages</a:t>
            </a:r>
          </a:p>
          <a:p>
            <a:pPr lvl="1">
              <a:lnSpc>
                <a:spcPct val="110000"/>
              </a:lnSpc>
            </a:pPr>
            <a:r>
              <a:rPr lang="en-US" dirty="0"/>
              <a:t>Increased WOB associated with endotracheal and tracheostomy tubes during spontaneous breathing </a:t>
            </a:r>
          </a:p>
          <a:p>
            <a:pPr lvl="1">
              <a:lnSpc>
                <a:spcPct val="110000"/>
              </a:lnSpc>
            </a:pPr>
            <a:r>
              <a:rPr lang="en-US" dirty="0"/>
              <a:t>Spontaneous breathing with high ventilatory workloads may result in ventilatory muscle fatigue and dysfunction, prolonging need for ventilatory support</a:t>
            </a:r>
          </a:p>
          <a:p>
            <a:pPr lvl="1">
              <a:lnSpc>
                <a:spcPct val="110000"/>
              </a:lnSpc>
            </a:pPr>
            <a:r>
              <a:rPr lang="en-US" dirty="0"/>
              <a:t>PSV or ATC will reduce WOB but increase MAP, which can reduce venous return and impair cardiac output</a:t>
            </a:r>
          </a:p>
          <a:p>
            <a:pPr lvl="1">
              <a:lnSpc>
                <a:spcPct val="110000"/>
              </a:lnSpc>
            </a:pPr>
            <a:r>
              <a:rPr lang="en-US" dirty="0"/>
              <a:t>Ventilator weaning and discontinuance may be prolonged </a:t>
            </a:r>
          </a:p>
          <a:p>
            <a:pPr lvl="1"/>
            <a:endParaRPr lang="en-US" dirty="0"/>
          </a:p>
        </p:txBody>
      </p:sp>
    </p:spTree>
    <p:extLst>
      <p:ext uri="{BB962C8B-B14F-4D97-AF65-F5344CB8AC3E}">
        <p14:creationId xmlns:p14="http://schemas.microsoft.com/office/powerpoint/2010/main" val="26561548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8BD7AE-72FC-4640-B5C8-804CBDC76890}"/>
              </a:ext>
            </a:extLst>
          </p:cNvPr>
          <p:cNvSpPr>
            <a:spLocks noGrp="1"/>
          </p:cNvSpPr>
          <p:nvPr>
            <p:ph type="title"/>
          </p:nvPr>
        </p:nvSpPr>
        <p:spPr/>
        <p:txBody>
          <a:bodyPr>
            <a:normAutofit/>
          </a:bodyPr>
          <a:lstStyle/>
          <a:p>
            <a:r>
              <a:rPr lang="en-US" sz="4000" b="0" cap="none" dirty="0"/>
              <a:t>Volume Control - Intermittent  Mandatory Ventilation (cont’d)</a:t>
            </a:r>
            <a:endParaRPr lang="en-US" sz="4000" dirty="0"/>
          </a:p>
        </p:txBody>
      </p:sp>
      <p:sp>
        <p:nvSpPr>
          <p:cNvPr id="3" name="Content Placeholder 2">
            <a:extLst>
              <a:ext uri="{FF2B5EF4-FFF2-40B4-BE49-F238E27FC236}">
                <a16:creationId xmlns:a16="http://schemas.microsoft.com/office/drawing/2014/main" xmlns="" id="{EBEDE4C1-0182-4D08-977B-2577DB54951B}"/>
              </a:ext>
            </a:extLst>
          </p:cNvPr>
          <p:cNvSpPr>
            <a:spLocks noGrp="1"/>
          </p:cNvSpPr>
          <p:nvPr>
            <p:ph idx="1"/>
          </p:nvPr>
        </p:nvSpPr>
        <p:spPr>
          <a:xfrm>
            <a:off x="628650" y="1863725"/>
            <a:ext cx="7886700" cy="4351338"/>
          </a:xfrm>
        </p:spPr>
        <p:txBody>
          <a:bodyPr>
            <a:normAutofit/>
          </a:bodyPr>
          <a:lstStyle/>
          <a:p>
            <a:pPr>
              <a:lnSpc>
                <a:spcPct val="110000"/>
              </a:lnSpc>
            </a:pPr>
            <a:r>
              <a:rPr lang="en-US" sz="2600" dirty="0"/>
              <a:t>Disadvantages (cont’d)</a:t>
            </a:r>
          </a:p>
          <a:p>
            <a:pPr lvl="1">
              <a:lnSpc>
                <a:spcPct val="110000"/>
              </a:lnSpc>
            </a:pPr>
            <a:r>
              <a:rPr lang="en-US" dirty="0"/>
              <a:t>Hypoventilation or apnea may occur with partial ventilatory support, resulting in acute respiratory acidosis </a:t>
            </a:r>
          </a:p>
          <a:p>
            <a:pPr lvl="1">
              <a:lnSpc>
                <a:spcPct val="110000"/>
              </a:lnSpc>
            </a:pPr>
            <a:r>
              <a:rPr lang="en-US" dirty="0"/>
              <a:t>Patients experiencing rapid shallow breathing may continue to make respiratory efforts during mandatory breaths, which will cause an increased WOB and patient-ventilator asynchrony </a:t>
            </a:r>
          </a:p>
          <a:p>
            <a:pPr lvl="1">
              <a:lnSpc>
                <a:spcPct val="110000"/>
              </a:lnSpc>
            </a:pPr>
            <a:r>
              <a:rPr lang="en-US" dirty="0"/>
              <a:t>Some patients have difficulty adjusting to the ventilator and their spontaneous breathing patter may conflict with the ventilator settings </a:t>
            </a:r>
          </a:p>
          <a:p>
            <a:endParaRPr lang="en-US" dirty="0"/>
          </a:p>
        </p:txBody>
      </p:sp>
    </p:spTree>
    <p:extLst>
      <p:ext uri="{BB962C8B-B14F-4D97-AF65-F5344CB8AC3E}">
        <p14:creationId xmlns:p14="http://schemas.microsoft.com/office/powerpoint/2010/main" val="2709188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422CD7-DAD4-4AAB-B02D-35A063CA20F9}"/>
              </a:ext>
            </a:extLst>
          </p:cNvPr>
          <p:cNvSpPr>
            <a:spLocks noGrp="1"/>
          </p:cNvSpPr>
          <p:nvPr>
            <p:ph type="title"/>
          </p:nvPr>
        </p:nvSpPr>
        <p:spPr/>
        <p:txBody>
          <a:bodyPr>
            <a:normAutofit/>
          </a:bodyPr>
          <a:lstStyle/>
          <a:p>
            <a:r>
              <a:rPr lang="en-US" sz="4000" b="0" cap="none" dirty="0"/>
              <a:t>Chapter Objectives (cont’d)</a:t>
            </a:r>
            <a:endParaRPr lang="en-US" sz="4000" dirty="0"/>
          </a:p>
        </p:txBody>
      </p:sp>
      <p:sp>
        <p:nvSpPr>
          <p:cNvPr id="3" name="Content Placeholder 2">
            <a:extLst>
              <a:ext uri="{FF2B5EF4-FFF2-40B4-BE49-F238E27FC236}">
                <a16:creationId xmlns:a16="http://schemas.microsoft.com/office/drawing/2014/main" xmlns="" id="{EB65FA17-4EC9-4CC7-AF3B-AE5570C65088}"/>
              </a:ext>
            </a:extLst>
          </p:cNvPr>
          <p:cNvSpPr>
            <a:spLocks noGrp="1"/>
          </p:cNvSpPr>
          <p:nvPr>
            <p:ph idx="1"/>
          </p:nvPr>
        </p:nvSpPr>
        <p:spPr>
          <a:xfrm>
            <a:off x="628649" y="1825625"/>
            <a:ext cx="8105775" cy="4351338"/>
          </a:xfrm>
        </p:spPr>
        <p:txBody>
          <a:bodyPr>
            <a:noAutofit/>
          </a:bodyPr>
          <a:lstStyle/>
          <a:p>
            <a:pPr>
              <a:lnSpc>
                <a:spcPts val="2700"/>
              </a:lnSpc>
              <a:spcBef>
                <a:spcPts val="0"/>
              </a:spcBef>
            </a:pPr>
            <a:r>
              <a:rPr lang="en-US" sz="2400" dirty="0"/>
              <a:t>Define each of the five major modes of ventilation and explain the advantages and disadvantages of each.</a:t>
            </a:r>
          </a:p>
          <a:p>
            <a:pPr>
              <a:lnSpc>
                <a:spcPts val="2700"/>
              </a:lnSpc>
              <a:spcBef>
                <a:spcPts val="0"/>
              </a:spcBef>
            </a:pPr>
            <a:r>
              <a:rPr lang="en-US" sz="2400" dirty="0"/>
              <a:t>Explain the use of other modes of ventilation to include adaptive pressure control, (APC), mandatory minute ventilation (MMV), adaptive support ventilation (ASV), airway pressure release ventilation (APRV), proportional assist ventilation (PAV), automode, neutrally adjusted ventilatory assist (NAVA) and high-frequency ventilation (HFV).</a:t>
            </a:r>
          </a:p>
          <a:p>
            <a:pPr>
              <a:lnSpc>
                <a:spcPts val="2700"/>
              </a:lnSpc>
              <a:spcBef>
                <a:spcPts val="0"/>
              </a:spcBef>
            </a:pPr>
            <a:r>
              <a:rPr lang="en-US" sz="2400" dirty="0"/>
              <a:t>Describe initial ventilator set up for  adult patients to include mode, tidal volume, rate, inspiratory pressure, breath trigger, pressure rise time or slope, inspiratory time, expiratory time and I:E ratio, oxygen concentration, PEEP/ CPAP, alarms and limits, and humidification.</a:t>
            </a:r>
          </a:p>
          <a:p>
            <a:pPr>
              <a:lnSpc>
                <a:spcPts val="2700"/>
              </a:lnSpc>
              <a:spcBef>
                <a:spcPts val="0"/>
              </a:spcBef>
            </a:pPr>
            <a:endParaRPr lang="en-US" sz="2400" dirty="0"/>
          </a:p>
          <a:p>
            <a:pPr>
              <a:lnSpc>
                <a:spcPts val="2700"/>
              </a:lnSpc>
              <a:spcBef>
                <a:spcPts val="0"/>
              </a:spcBef>
            </a:pPr>
            <a:endParaRPr lang="en-US" sz="2400" dirty="0"/>
          </a:p>
        </p:txBody>
      </p:sp>
    </p:spTree>
    <p:extLst>
      <p:ext uri="{BB962C8B-B14F-4D97-AF65-F5344CB8AC3E}">
        <p14:creationId xmlns:p14="http://schemas.microsoft.com/office/powerpoint/2010/main" val="24176756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3999"/>
            <a:ext cx="7886700" cy="1325563"/>
          </a:xfrm>
        </p:spPr>
        <p:txBody>
          <a:bodyPr>
            <a:normAutofit/>
          </a:bodyPr>
          <a:lstStyle/>
          <a:p>
            <a:r>
              <a:rPr lang="en-US" sz="4000" b="0" cap="none" dirty="0"/>
              <a:t>Pressure Control - Intermittent Mandatory Ventilation</a:t>
            </a:r>
          </a:p>
        </p:txBody>
      </p:sp>
      <p:sp>
        <p:nvSpPr>
          <p:cNvPr id="3" name="Content Placeholder 2"/>
          <p:cNvSpPr>
            <a:spLocks noGrp="1"/>
          </p:cNvSpPr>
          <p:nvPr>
            <p:ph idx="1"/>
          </p:nvPr>
        </p:nvSpPr>
        <p:spPr>
          <a:xfrm>
            <a:off x="549628" y="1704622"/>
            <a:ext cx="7886700" cy="4899379"/>
          </a:xfrm>
        </p:spPr>
        <p:txBody>
          <a:bodyPr>
            <a:normAutofit/>
          </a:bodyPr>
          <a:lstStyle/>
          <a:p>
            <a:pPr>
              <a:lnSpc>
                <a:spcPct val="110000"/>
              </a:lnSpc>
              <a:spcBef>
                <a:spcPts val="600"/>
              </a:spcBef>
            </a:pPr>
            <a:r>
              <a:rPr lang="en-US" sz="2400" dirty="0"/>
              <a:t>Breaths can be mandatory or spontaneous; expiration to inspiration is patient or time triggered; inspiration is pressure limited, inspiration to expiration is time cycled </a:t>
            </a:r>
          </a:p>
          <a:p>
            <a:pPr>
              <a:lnSpc>
                <a:spcPct val="110000"/>
              </a:lnSpc>
              <a:spcBef>
                <a:spcPts val="600"/>
              </a:spcBef>
            </a:pPr>
            <a:r>
              <a:rPr lang="en-US" sz="2400" dirty="0"/>
              <a:t>Breaths can be spontaneous; baseline pressure may be ambient or elevated (PEEP/CPAP); pressure support may be added; inspiratory pressure support is patient triggered, pressure limited, and flow cycled </a:t>
            </a:r>
          </a:p>
          <a:p>
            <a:pPr>
              <a:lnSpc>
                <a:spcPct val="110000"/>
              </a:lnSpc>
              <a:spcBef>
                <a:spcPts val="600"/>
              </a:spcBef>
            </a:pPr>
            <a:r>
              <a:rPr lang="en-US" sz="2400" dirty="0"/>
              <a:t>Clinician sets: pressure control level, minimum mandatory rate, inspiratory time, inspiratory rise time, and trigger sensitivity for mandatory breaths and pressure support or automatic tube compensation for spontaneous breaths </a:t>
            </a:r>
          </a:p>
          <a:p>
            <a:pPr>
              <a:lnSpc>
                <a:spcPct val="110000"/>
              </a:lnSpc>
              <a:spcBef>
                <a:spcPts val="600"/>
              </a:spcBef>
            </a:pPr>
            <a:endParaRPr lang="en-US" sz="2400" dirty="0"/>
          </a:p>
        </p:txBody>
      </p:sp>
    </p:spTree>
    <p:extLst>
      <p:ext uri="{BB962C8B-B14F-4D97-AF65-F5344CB8AC3E}">
        <p14:creationId xmlns:p14="http://schemas.microsoft.com/office/powerpoint/2010/main" val="41618369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CB299A-039F-4894-8082-A708C8F23E74}"/>
              </a:ext>
            </a:extLst>
          </p:cNvPr>
          <p:cNvSpPr>
            <a:spLocks noGrp="1"/>
          </p:cNvSpPr>
          <p:nvPr>
            <p:ph type="title"/>
          </p:nvPr>
        </p:nvSpPr>
        <p:spPr/>
        <p:txBody>
          <a:bodyPr>
            <a:normAutofit/>
          </a:bodyPr>
          <a:lstStyle/>
          <a:p>
            <a:r>
              <a:rPr lang="en-US" sz="4000" b="0" cap="none" dirty="0"/>
              <a:t>Pressure Control - Intermittent Mandatory Ventilation (cont’d)</a:t>
            </a:r>
            <a:endParaRPr lang="en-US" sz="40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xmlns="" id="{8969995C-5EB0-419C-9635-D6CDCAF59186}"/>
                  </a:ext>
                </a:extLst>
              </p:cNvPr>
              <p:cNvSpPr>
                <a:spLocks noGrp="1"/>
              </p:cNvSpPr>
              <p:nvPr>
                <p:ph idx="1"/>
              </p:nvPr>
            </p:nvSpPr>
            <p:spPr/>
            <p:txBody>
              <a:bodyPr>
                <a:normAutofit lnSpcReduction="10000"/>
              </a:bodyPr>
              <a:lstStyle/>
              <a:p>
                <a:pPr>
                  <a:lnSpc>
                    <a:spcPct val="110000"/>
                  </a:lnSpc>
                </a:pPr>
                <a:r>
                  <a:rPr lang="en-US" sz="2600" dirty="0"/>
                  <a:t>Names vary by ventilator</a:t>
                </a:r>
              </a:p>
              <a:p>
                <a:pPr lvl="1">
                  <a:lnSpc>
                    <a:spcPct val="110000"/>
                  </a:lnSpc>
                </a:pPr>
                <a:r>
                  <a:rPr lang="en-US" dirty="0"/>
                  <a:t>SIMV pressure control with pressure support or tube compensation: Covidien PB 840 and PB 980</a:t>
                </a:r>
              </a:p>
              <a:p>
                <a:pPr lvl="1">
                  <a:lnSpc>
                    <a:spcPct val="110000"/>
                  </a:lnSpc>
                </a:pPr>
                <a:r>
                  <a:rPr lang="en-US" dirty="0"/>
                  <a:t>PVC+ with pressure support of automatic tube compensation: Dr</a:t>
                </a:r>
                <a14:m>
                  <m:oMath xmlns:m="http://schemas.openxmlformats.org/officeDocument/2006/math">
                    <m:acc>
                      <m:accPr>
                        <m:chr m:val="̈"/>
                        <m:ctrlPr>
                          <a:rPr lang="en-US" i="1">
                            <a:latin typeface="Cambria Math"/>
                          </a:rPr>
                        </m:ctrlPr>
                      </m:accPr>
                      <m:e>
                        <m:r>
                          <m:rPr>
                            <m:sty m:val="p"/>
                          </m:rPr>
                          <a:rPr lang="en-US">
                            <a:latin typeface="Cambria Math" panose="02040503050406030204" pitchFamily="18" charset="0"/>
                          </a:rPr>
                          <m:t>a</m:t>
                        </m:r>
                      </m:e>
                    </m:acc>
                  </m:oMath>
                </a14:m>
                <a:r>
                  <a:rPr lang="en-US" dirty="0"/>
                  <a:t>ger Evita XL</a:t>
                </a:r>
              </a:p>
              <a:p>
                <a:pPr lvl="1">
                  <a:lnSpc>
                    <a:spcPct val="110000"/>
                  </a:lnSpc>
                </a:pPr>
                <a:r>
                  <a:rPr lang="en-US" dirty="0"/>
                  <a:t>Pressure control SIMV and pressure control SIMV+: Evita Infinity V500</a:t>
                </a:r>
              </a:p>
              <a:p>
                <a:pPr lvl="1">
                  <a:lnSpc>
                    <a:spcPct val="110000"/>
                  </a:lnSpc>
                </a:pPr>
                <a:r>
                  <a:rPr lang="en-US" dirty="0"/>
                  <a:t>Pressure control SIMV with pressure support of tube resistance compensation: Hamilton G5</a:t>
                </a:r>
              </a:p>
              <a:p>
                <a:pPr lvl="1">
                  <a:lnSpc>
                    <a:spcPct val="110000"/>
                  </a:lnSpc>
                </a:pPr>
                <a:r>
                  <a:rPr lang="en-US" dirty="0"/>
                  <a:t>Pressure control SIMV: Maquet Servo-i and Servo-u</a:t>
                </a:r>
              </a:p>
            </p:txBody>
          </p:sp>
        </mc:Choice>
        <mc:Fallback xmlns="">
          <p:sp>
            <p:nvSpPr>
              <p:cNvPr id="3" name="Content Placeholder 2">
                <a:extLst>
                  <a:ext uri="{FF2B5EF4-FFF2-40B4-BE49-F238E27FC236}">
                    <a16:creationId xmlns:a16="http://schemas.microsoft.com/office/drawing/2014/main" id="{8969995C-5EB0-419C-9635-D6CDCAF59186}"/>
                  </a:ext>
                </a:extLst>
              </p:cNvPr>
              <p:cNvSpPr>
                <a:spLocks noGrp="1" noRot="1" noChangeAspect="1" noMove="1" noResize="1" noEditPoints="1" noAdjustHandles="1" noChangeArrowheads="1" noChangeShapeType="1" noTextEdit="1"/>
              </p:cNvSpPr>
              <p:nvPr>
                <p:ph idx="1"/>
              </p:nvPr>
            </p:nvSpPr>
            <p:spPr>
              <a:blipFill>
                <a:blip r:embed="rId2"/>
                <a:stretch>
                  <a:fillRect l="-1159" t="-1261"/>
                </a:stretch>
              </a:blipFill>
            </p:spPr>
            <p:txBody>
              <a:bodyPr/>
              <a:lstStyle/>
              <a:p>
                <a:r>
                  <a:rPr lang="en-US">
                    <a:noFill/>
                  </a:rPr>
                  <a:t> </a:t>
                </a:r>
              </a:p>
            </p:txBody>
          </p:sp>
        </mc:Fallback>
      </mc:AlternateContent>
    </p:spTree>
    <p:extLst>
      <p:ext uri="{BB962C8B-B14F-4D97-AF65-F5344CB8AC3E}">
        <p14:creationId xmlns:p14="http://schemas.microsoft.com/office/powerpoint/2010/main" val="3931448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Pressure Control - Intermittent Mandatory Ventilation (cont’d)</a:t>
            </a:r>
          </a:p>
        </p:txBody>
      </p:sp>
      <p:sp>
        <p:nvSpPr>
          <p:cNvPr id="3" name="Content Placeholder 2"/>
          <p:cNvSpPr>
            <a:spLocks noGrp="1"/>
          </p:cNvSpPr>
          <p:nvPr>
            <p:ph idx="1"/>
          </p:nvPr>
        </p:nvSpPr>
        <p:spPr>
          <a:xfrm>
            <a:off x="628650" y="1987550"/>
            <a:ext cx="7886700" cy="4351338"/>
          </a:xfrm>
        </p:spPr>
        <p:txBody>
          <a:bodyPr>
            <a:noAutofit/>
          </a:bodyPr>
          <a:lstStyle/>
          <a:p>
            <a:pPr>
              <a:lnSpc>
                <a:spcPct val="110000"/>
              </a:lnSpc>
              <a:spcBef>
                <a:spcPts val="0"/>
              </a:spcBef>
            </a:pPr>
            <a:r>
              <a:rPr lang="en-US" sz="2600" dirty="0"/>
              <a:t>Advantages</a:t>
            </a:r>
            <a:r>
              <a:rPr lang="en-US" sz="2400" dirty="0"/>
              <a:t> </a:t>
            </a:r>
          </a:p>
          <a:p>
            <a:pPr lvl="1">
              <a:lnSpc>
                <a:spcPct val="110000"/>
              </a:lnSpc>
              <a:spcBef>
                <a:spcPts val="0"/>
              </a:spcBef>
            </a:pPr>
            <a:r>
              <a:rPr lang="en-US" dirty="0"/>
              <a:t>Inspiratory pressure remains constant when changes in compliance and resistance are present</a:t>
            </a:r>
          </a:p>
          <a:p>
            <a:pPr lvl="1">
              <a:lnSpc>
                <a:spcPct val="110000"/>
              </a:lnSpc>
              <a:spcBef>
                <a:spcPts val="0"/>
              </a:spcBef>
            </a:pPr>
            <a:r>
              <a:rPr lang="en-US" dirty="0"/>
              <a:t>Desired tidal volume can be achieved by adjusting pressure control level (ΔP= PIP-PEEP), or inspiratory time</a:t>
            </a:r>
          </a:p>
          <a:p>
            <a:pPr lvl="1">
              <a:lnSpc>
                <a:spcPct val="110000"/>
              </a:lnSpc>
              <a:spcBef>
                <a:spcPts val="0"/>
              </a:spcBef>
            </a:pPr>
            <a:r>
              <a:rPr lang="en-US" dirty="0"/>
              <a:t>Decreasing flow waveform varies based on patient’s inspiratory effort, which may improve patient comfort and patient-ventilator synchrony </a:t>
            </a:r>
          </a:p>
        </p:txBody>
      </p:sp>
    </p:spTree>
    <p:extLst>
      <p:ext uri="{BB962C8B-B14F-4D97-AF65-F5344CB8AC3E}">
        <p14:creationId xmlns:p14="http://schemas.microsoft.com/office/powerpoint/2010/main" val="8202996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341530-34C7-4C3B-8F63-21D882C5A7CA}"/>
              </a:ext>
            </a:extLst>
          </p:cNvPr>
          <p:cNvSpPr>
            <a:spLocks noGrp="1"/>
          </p:cNvSpPr>
          <p:nvPr>
            <p:ph type="title"/>
          </p:nvPr>
        </p:nvSpPr>
        <p:spPr/>
        <p:txBody>
          <a:bodyPr>
            <a:normAutofit/>
          </a:bodyPr>
          <a:lstStyle/>
          <a:p>
            <a:r>
              <a:rPr lang="en-US" sz="4000" b="0" cap="none" dirty="0"/>
              <a:t>Pressure Control - Intermittent Mandatory Ventilation (cont’d)</a:t>
            </a:r>
            <a:endParaRPr lang="en-US" sz="4000" dirty="0"/>
          </a:p>
        </p:txBody>
      </p:sp>
      <p:sp>
        <p:nvSpPr>
          <p:cNvPr id="3" name="Content Placeholder 2">
            <a:extLst>
              <a:ext uri="{FF2B5EF4-FFF2-40B4-BE49-F238E27FC236}">
                <a16:creationId xmlns:a16="http://schemas.microsoft.com/office/drawing/2014/main" xmlns="" id="{8F7EA702-EE00-4D4E-B931-96F939E0DED6}"/>
              </a:ext>
            </a:extLst>
          </p:cNvPr>
          <p:cNvSpPr>
            <a:spLocks noGrp="1"/>
          </p:cNvSpPr>
          <p:nvPr>
            <p:ph idx="1"/>
          </p:nvPr>
        </p:nvSpPr>
        <p:spPr>
          <a:xfrm>
            <a:off x="628650" y="2073275"/>
            <a:ext cx="7886700" cy="4127500"/>
          </a:xfrm>
        </p:spPr>
        <p:txBody>
          <a:bodyPr>
            <a:normAutofit lnSpcReduction="10000"/>
          </a:bodyPr>
          <a:lstStyle/>
          <a:p>
            <a:pPr>
              <a:lnSpc>
                <a:spcPct val="110000"/>
              </a:lnSpc>
            </a:pPr>
            <a:r>
              <a:rPr lang="en-US" sz="2600" dirty="0"/>
              <a:t>Advantages (cont’d)</a:t>
            </a:r>
          </a:p>
          <a:p>
            <a:pPr lvl="1">
              <a:lnSpc>
                <a:spcPct val="110000"/>
              </a:lnSpc>
            </a:pPr>
            <a:r>
              <a:rPr lang="en-US" dirty="0"/>
              <a:t>Square pressure waveform increases MAP and may improve distribution of inspired gases and oxygenation</a:t>
            </a:r>
          </a:p>
          <a:p>
            <a:pPr lvl="1">
              <a:lnSpc>
                <a:spcPct val="110000"/>
              </a:lnSpc>
            </a:pPr>
            <a:r>
              <a:rPr lang="en-US" dirty="0"/>
              <a:t>MAP is typically lower with PC-IMV than PC-CMV </a:t>
            </a:r>
          </a:p>
          <a:p>
            <a:pPr lvl="1">
              <a:lnSpc>
                <a:spcPct val="110000"/>
              </a:lnSpc>
            </a:pPr>
            <a:r>
              <a:rPr lang="en-US" dirty="0"/>
              <a:t>Provides full or partial ventilatory support, based on set mandatory rate </a:t>
            </a:r>
          </a:p>
          <a:p>
            <a:pPr lvl="1">
              <a:lnSpc>
                <a:spcPct val="110000"/>
              </a:lnSpc>
            </a:pPr>
            <a:r>
              <a:rPr lang="en-US" dirty="0"/>
              <a:t>Spontaneous breathing maintains ventilatory muscle activity</a:t>
            </a:r>
          </a:p>
          <a:p>
            <a:pPr lvl="1">
              <a:lnSpc>
                <a:spcPct val="110000"/>
              </a:lnSpc>
            </a:pPr>
            <a:r>
              <a:rPr lang="en-US" dirty="0"/>
              <a:t>Appropriately set pressure support minimizes or eliminates the patient’s WOB</a:t>
            </a:r>
          </a:p>
          <a:p>
            <a:endParaRPr lang="en-US" dirty="0"/>
          </a:p>
        </p:txBody>
      </p:sp>
    </p:spTree>
    <p:extLst>
      <p:ext uri="{BB962C8B-B14F-4D97-AF65-F5344CB8AC3E}">
        <p14:creationId xmlns:p14="http://schemas.microsoft.com/office/powerpoint/2010/main" val="13340759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Pressure Control - Intermittent Mandatory Ventilation (cont’d) </a:t>
            </a:r>
          </a:p>
        </p:txBody>
      </p:sp>
      <p:sp>
        <p:nvSpPr>
          <p:cNvPr id="3" name="Content Placeholder 2"/>
          <p:cNvSpPr>
            <a:spLocks noGrp="1"/>
          </p:cNvSpPr>
          <p:nvPr>
            <p:ph idx="1"/>
          </p:nvPr>
        </p:nvSpPr>
        <p:spPr>
          <a:xfrm>
            <a:off x="628650" y="1825624"/>
            <a:ext cx="7886700" cy="4575176"/>
          </a:xfrm>
        </p:spPr>
        <p:txBody>
          <a:bodyPr>
            <a:noAutofit/>
          </a:bodyPr>
          <a:lstStyle/>
          <a:p>
            <a:pPr>
              <a:lnSpc>
                <a:spcPts val="2700"/>
              </a:lnSpc>
              <a:spcBef>
                <a:spcPts val="0"/>
              </a:spcBef>
            </a:pPr>
            <a:r>
              <a:rPr lang="en-US" sz="2600" dirty="0"/>
              <a:t>Disadvantages</a:t>
            </a:r>
          </a:p>
          <a:p>
            <a:pPr lvl="1">
              <a:lnSpc>
                <a:spcPts val="2700"/>
              </a:lnSpc>
              <a:spcBef>
                <a:spcPts val="0"/>
              </a:spcBef>
            </a:pPr>
            <a:r>
              <a:rPr lang="en-US" dirty="0"/>
              <a:t>PSV and ATC will increase MAP</a:t>
            </a:r>
          </a:p>
          <a:p>
            <a:pPr lvl="1">
              <a:lnSpc>
                <a:spcPts val="2700"/>
              </a:lnSpc>
              <a:spcBef>
                <a:spcPts val="0"/>
              </a:spcBef>
            </a:pPr>
            <a:r>
              <a:rPr lang="en-US" dirty="0"/>
              <a:t>High MAPs may reduce venous return and impede cardiac output in hemodynamically unstable patients</a:t>
            </a:r>
          </a:p>
          <a:p>
            <a:pPr lvl="1">
              <a:lnSpc>
                <a:spcPts val="2700"/>
              </a:lnSpc>
              <a:spcBef>
                <a:spcPts val="0"/>
              </a:spcBef>
            </a:pPr>
            <a:r>
              <a:rPr lang="en-US" dirty="0"/>
              <a:t>Too rapid rise times may result in a pressure spike in the beginning of inspiration   </a:t>
            </a:r>
          </a:p>
          <a:p>
            <a:pPr lvl="1">
              <a:lnSpc>
                <a:spcPts val="2700"/>
              </a:lnSpc>
              <a:spcBef>
                <a:spcPts val="0"/>
              </a:spcBef>
            </a:pPr>
            <a:r>
              <a:rPr lang="en-US" dirty="0"/>
              <a:t>Tidal volume varies when changes in patient effort, system compliance, or airway resistance are present</a:t>
            </a:r>
          </a:p>
          <a:p>
            <a:pPr lvl="1">
              <a:lnSpc>
                <a:spcPts val="2700"/>
              </a:lnSpc>
              <a:spcBef>
                <a:spcPts val="0"/>
              </a:spcBef>
            </a:pPr>
            <a:r>
              <a:rPr lang="en-US" dirty="0"/>
              <a:t>Patients with rapid shallow breathing may have difficulty tolerating PC-IMV </a:t>
            </a:r>
          </a:p>
          <a:p>
            <a:pPr lvl="1">
              <a:lnSpc>
                <a:spcPts val="2700"/>
              </a:lnSpc>
              <a:spcBef>
                <a:spcPts val="0"/>
              </a:spcBef>
            </a:pPr>
            <a:r>
              <a:rPr lang="en-US" dirty="0"/>
              <a:t>Lower respiratory rates, sudden apnea, or hypoventilation may result in acute respiratory acidosis </a:t>
            </a:r>
          </a:p>
          <a:p>
            <a:pPr lvl="1">
              <a:lnSpc>
                <a:spcPts val="2700"/>
              </a:lnSpc>
              <a:spcBef>
                <a:spcPts val="0"/>
              </a:spcBef>
            </a:pPr>
            <a:r>
              <a:rPr lang="en-US" dirty="0"/>
              <a:t>May prolong the weaning process </a:t>
            </a:r>
          </a:p>
          <a:p>
            <a:pPr lvl="1">
              <a:lnSpc>
                <a:spcPts val="2700"/>
              </a:lnSpc>
              <a:spcBef>
                <a:spcPts val="0"/>
              </a:spcBef>
            </a:pPr>
            <a:endParaRPr lang="en-US" dirty="0"/>
          </a:p>
        </p:txBody>
      </p:sp>
    </p:spTree>
    <p:extLst>
      <p:ext uri="{BB962C8B-B14F-4D97-AF65-F5344CB8AC3E}">
        <p14:creationId xmlns:p14="http://schemas.microsoft.com/office/powerpoint/2010/main" val="10417628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0" cap="none" dirty="0"/>
              <a:t>Pressure Control - Continuous Spontaneous Ventilation</a:t>
            </a:r>
          </a:p>
        </p:txBody>
      </p:sp>
      <p:sp>
        <p:nvSpPr>
          <p:cNvPr id="3" name="Content Placeholder 2"/>
          <p:cNvSpPr>
            <a:spLocks noGrp="1"/>
          </p:cNvSpPr>
          <p:nvPr>
            <p:ph idx="1"/>
          </p:nvPr>
        </p:nvSpPr>
        <p:spPr/>
        <p:txBody>
          <a:bodyPr>
            <a:normAutofit/>
          </a:bodyPr>
          <a:lstStyle/>
          <a:p>
            <a:r>
              <a:rPr lang="en-US" sz="2400" dirty="0"/>
              <a:t>All breaths are spontaneous; patient triggered, pressure limited, flow cycled ventilation; baseline pressure may be ambient or elevated (CPAP), pressure support is provided during inspiration </a:t>
            </a:r>
          </a:p>
          <a:p>
            <a:r>
              <a:rPr lang="en-US" sz="2400" dirty="0"/>
              <a:t>All breaths are spontaneous; baseline pressure may be ambient or elevated (PEEP/CPAP); pressure support is added to inspiration to all breaths; breaths are patient triggered, pressure limited, and flow cycled </a:t>
            </a:r>
          </a:p>
          <a:p>
            <a:r>
              <a:rPr lang="en-US" sz="2400" dirty="0"/>
              <a:t>Types of PC-CMV include:</a:t>
            </a:r>
          </a:p>
          <a:p>
            <a:pPr lvl="1"/>
            <a:r>
              <a:rPr lang="en-US" dirty="0"/>
              <a:t>Pressure Support Ventilation (PSV)</a:t>
            </a:r>
          </a:p>
          <a:p>
            <a:pPr lvl="1"/>
            <a:r>
              <a:rPr lang="en-US" dirty="0"/>
              <a:t>Continuous Positive Airway Pressure (CPAP)</a:t>
            </a:r>
          </a:p>
          <a:p>
            <a:endParaRPr lang="en-US" sz="2400" dirty="0"/>
          </a:p>
        </p:txBody>
      </p:sp>
    </p:spTree>
    <p:extLst>
      <p:ext uri="{BB962C8B-B14F-4D97-AF65-F5344CB8AC3E}">
        <p14:creationId xmlns:p14="http://schemas.microsoft.com/office/powerpoint/2010/main" val="15630268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8059"/>
            <a:ext cx="7886700" cy="1325563"/>
          </a:xfrm>
        </p:spPr>
        <p:txBody>
          <a:bodyPr>
            <a:normAutofit/>
          </a:bodyPr>
          <a:lstStyle/>
          <a:p>
            <a:r>
              <a:rPr lang="en-US" sz="4000" b="0" cap="none" dirty="0"/>
              <a:t>Pressure Support Ventilation (PSV)</a:t>
            </a:r>
          </a:p>
        </p:txBody>
      </p:sp>
      <p:sp>
        <p:nvSpPr>
          <p:cNvPr id="3" name="Content Placeholder 2"/>
          <p:cNvSpPr>
            <a:spLocks noGrp="1"/>
          </p:cNvSpPr>
          <p:nvPr>
            <p:ph idx="1"/>
          </p:nvPr>
        </p:nvSpPr>
        <p:spPr>
          <a:xfrm>
            <a:off x="628650" y="1453622"/>
            <a:ext cx="7886700" cy="5068711"/>
          </a:xfrm>
        </p:spPr>
        <p:txBody>
          <a:bodyPr>
            <a:noAutofit/>
          </a:bodyPr>
          <a:lstStyle/>
          <a:p>
            <a:pPr>
              <a:lnSpc>
                <a:spcPct val="110000"/>
              </a:lnSpc>
              <a:spcBef>
                <a:spcPts val="0"/>
              </a:spcBef>
            </a:pPr>
            <a:r>
              <a:rPr lang="en-US" sz="2400" dirty="0"/>
              <a:t>Pressure augmentation is provided with each breath, allowing for variable respiratory rate, inspiratory flow, inspiratory time, and tidal volume </a:t>
            </a:r>
          </a:p>
          <a:p>
            <a:pPr lvl="1">
              <a:lnSpc>
                <a:spcPct val="110000"/>
              </a:lnSpc>
              <a:spcBef>
                <a:spcPts val="0"/>
              </a:spcBef>
            </a:pPr>
            <a:r>
              <a:rPr lang="en-US" dirty="0"/>
              <a:t>Automatic tube compensation (ATC): Overcomes the WOB caused by the endotracheal tube or tracheostomy tube during spontaneous breathing. Positive inspiratory pressure is automatically applied in proportion to the measured resistance of the artificial airway.</a:t>
            </a:r>
          </a:p>
          <a:p>
            <a:pPr>
              <a:lnSpc>
                <a:spcPct val="110000"/>
              </a:lnSpc>
              <a:spcBef>
                <a:spcPts val="0"/>
              </a:spcBef>
            </a:pPr>
            <a:r>
              <a:rPr lang="en-US" sz="2400" dirty="0"/>
              <a:t>Can be used independently or in combination with CPAP during IMV and during spontaneous breathing trials (SBT)</a:t>
            </a:r>
          </a:p>
          <a:p>
            <a:pPr>
              <a:lnSpc>
                <a:spcPct val="110000"/>
              </a:lnSpc>
              <a:spcBef>
                <a:spcPts val="0"/>
              </a:spcBef>
            </a:pPr>
            <a:r>
              <a:rPr lang="en-US" sz="2400" dirty="0"/>
              <a:t>Clinician sets: Trigger sensitivity, pressure support, inspiratory time, and flow termination </a:t>
            </a:r>
          </a:p>
          <a:p>
            <a:pPr>
              <a:spcBef>
                <a:spcPts val="0"/>
              </a:spcBef>
            </a:pPr>
            <a:endParaRPr lang="en-US" sz="2400" dirty="0"/>
          </a:p>
          <a:p>
            <a:pPr>
              <a:spcBef>
                <a:spcPts val="0"/>
              </a:spcBef>
            </a:pPr>
            <a:endParaRPr lang="en-US" sz="2400" dirty="0"/>
          </a:p>
        </p:txBody>
      </p:sp>
    </p:spTree>
    <p:extLst>
      <p:ext uri="{BB962C8B-B14F-4D97-AF65-F5344CB8AC3E}">
        <p14:creationId xmlns:p14="http://schemas.microsoft.com/office/powerpoint/2010/main" val="11134654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25B90B-43AA-4958-8106-6A2761723DA9}"/>
              </a:ext>
            </a:extLst>
          </p:cNvPr>
          <p:cNvSpPr>
            <a:spLocks noGrp="1"/>
          </p:cNvSpPr>
          <p:nvPr>
            <p:ph type="title"/>
          </p:nvPr>
        </p:nvSpPr>
        <p:spPr/>
        <p:txBody>
          <a:bodyPr>
            <a:normAutofit/>
          </a:bodyPr>
          <a:lstStyle/>
          <a:p>
            <a:r>
              <a:rPr lang="en-US" sz="4000" b="0" cap="none" dirty="0"/>
              <a:t>Pressure Support Ventilation (PSV) (cont’d)</a:t>
            </a:r>
            <a:endParaRPr lang="en-US" sz="4000" dirty="0"/>
          </a:p>
        </p:txBody>
      </p:sp>
      <p:sp>
        <p:nvSpPr>
          <p:cNvPr id="3" name="Content Placeholder 2">
            <a:extLst>
              <a:ext uri="{FF2B5EF4-FFF2-40B4-BE49-F238E27FC236}">
                <a16:creationId xmlns:a16="http://schemas.microsoft.com/office/drawing/2014/main" xmlns="" id="{38D74A07-308C-4D17-9A1D-5F27F192131B}"/>
              </a:ext>
            </a:extLst>
          </p:cNvPr>
          <p:cNvSpPr>
            <a:spLocks noGrp="1"/>
          </p:cNvSpPr>
          <p:nvPr>
            <p:ph idx="1"/>
          </p:nvPr>
        </p:nvSpPr>
        <p:spPr>
          <a:xfrm>
            <a:off x="628650" y="2063750"/>
            <a:ext cx="7886700" cy="3765550"/>
          </a:xfrm>
        </p:spPr>
        <p:txBody>
          <a:bodyPr/>
          <a:lstStyle/>
          <a:p>
            <a:pPr>
              <a:lnSpc>
                <a:spcPct val="110000"/>
              </a:lnSpc>
            </a:pPr>
            <a:r>
              <a:rPr lang="en-US" sz="2600" dirty="0"/>
              <a:t>Advantages</a:t>
            </a:r>
          </a:p>
          <a:p>
            <a:pPr lvl="1">
              <a:lnSpc>
                <a:spcPct val="110000"/>
              </a:lnSpc>
            </a:pPr>
            <a:r>
              <a:rPr lang="en-US" dirty="0"/>
              <a:t>May improve patient-ventilatory synchrony and patient comfort </a:t>
            </a:r>
          </a:p>
          <a:p>
            <a:pPr lvl="1">
              <a:lnSpc>
                <a:spcPct val="110000"/>
              </a:lnSpc>
            </a:pPr>
            <a:r>
              <a:rPr lang="en-US" dirty="0"/>
              <a:t>As pressure support increases, spontaneous tidal volume increases and WOB decreases </a:t>
            </a:r>
          </a:p>
          <a:p>
            <a:pPr lvl="1">
              <a:lnSpc>
                <a:spcPct val="110000"/>
              </a:lnSpc>
            </a:pPr>
            <a:r>
              <a:rPr lang="en-US" dirty="0"/>
              <a:t>Often used during SBT to overcome WOB of the endotracheal tube or tracheostomy tube</a:t>
            </a:r>
          </a:p>
          <a:p>
            <a:endParaRPr lang="en-US" dirty="0"/>
          </a:p>
        </p:txBody>
      </p:sp>
    </p:spTree>
    <p:extLst>
      <p:ext uri="{BB962C8B-B14F-4D97-AF65-F5344CB8AC3E}">
        <p14:creationId xmlns:p14="http://schemas.microsoft.com/office/powerpoint/2010/main" val="33818831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0.1.1.17\productions\ART\ART PROCESS\PPT Process\JBL_PPT\Shelledy_171101_Ancillaries\Images\Chapter 06\fg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297" y="448555"/>
            <a:ext cx="6791325" cy="544988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xmlns="" id="{15C3A21D-604D-4AD4-9E31-CDB7666B470E}"/>
              </a:ext>
            </a:extLst>
          </p:cNvPr>
          <p:cNvSpPr>
            <a:spLocks noGrp="1"/>
          </p:cNvSpPr>
          <p:nvPr>
            <p:ph idx="1"/>
          </p:nvPr>
        </p:nvSpPr>
        <p:spPr>
          <a:xfrm>
            <a:off x="3751325" y="5898443"/>
            <a:ext cx="1487269" cy="494728"/>
          </a:xfrm>
        </p:spPr>
        <p:txBody>
          <a:bodyPr>
            <a:normAutofit/>
          </a:bodyPr>
          <a:lstStyle/>
          <a:p>
            <a:pPr marL="0" indent="0">
              <a:buNone/>
            </a:pPr>
            <a:r>
              <a:rPr lang="en-US" sz="2000" dirty="0" smtClean="0">
                <a:latin typeface="+mn-lt"/>
                <a:cs typeface="Times New Roman" pitchFamily="18" charset="0"/>
              </a:rPr>
              <a:t>Figure 6.3</a:t>
            </a:r>
            <a:endParaRPr lang="en-US" sz="2000" dirty="0">
              <a:latin typeface="+mn-lt"/>
              <a:cs typeface="Times New Roman" pitchFamily="18" charset="0"/>
            </a:endParaRPr>
          </a:p>
        </p:txBody>
      </p:sp>
    </p:spTree>
    <p:extLst>
      <p:ext uri="{BB962C8B-B14F-4D97-AF65-F5344CB8AC3E}">
        <p14:creationId xmlns:p14="http://schemas.microsoft.com/office/powerpoint/2010/main" val="33174179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0948"/>
            <a:ext cx="7886700" cy="1325563"/>
          </a:xfrm>
        </p:spPr>
        <p:txBody>
          <a:bodyPr>
            <a:normAutofit/>
          </a:bodyPr>
          <a:lstStyle/>
          <a:p>
            <a:r>
              <a:rPr lang="en-US" sz="4000" b="0" cap="none" dirty="0"/>
              <a:t>Continuous Positive Airway Pressure (CPAP)</a:t>
            </a:r>
          </a:p>
        </p:txBody>
      </p:sp>
      <p:sp>
        <p:nvSpPr>
          <p:cNvPr id="3" name="Content Placeholder 2"/>
          <p:cNvSpPr>
            <a:spLocks noGrp="1"/>
          </p:cNvSpPr>
          <p:nvPr>
            <p:ph idx="1"/>
          </p:nvPr>
        </p:nvSpPr>
        <p:spPr>
          <a:xfrm>
            <a:off x="628650" y="1929695"/>
            <a:ext cx="7886700" cy="3937706"/>
          </a:xfrm>
        </p:spPr>
        <p:txBody>
          <a:bodyPr>
            <a:normAutofit/>
          </a:bodyPr>
          <a:lstStyle/>
          <a:p>
            <a:pPr>
              <a:lnSpc>
                <a:spcPct val="110000"/>
              </a:lnSpc>
            </a:pPr>
            <a:r>
              <a:rPr lang="en-US" sz="2400" dirty="0"/>
              <a:t>Spontaneous breathing at a constant elevated pressure during inspiration and expiration </a:t>
            </a:r>
          </a:p>
          <a:p>
            <a:pPr>
              <a:lnSpc>
                <a:spcPct val="110000"/>
              </a:lnSpc>
            </a:pPr>
            <a:r>
              <a:rPr lang="en-US" sz="2400" dirty="0"/>
              <a:t>May be used during continuous spontaneous ventilation or in combination with IMV or PSV</a:t>
            </a:r>
          </a:p>
          <a:p>
            <a:pPr>
              <a:lnSpc>
                <a:spcPct val="110000"/>
              </a:lnSpc>
            </a:pPr>
            <a:r>
              <a:rPr lang="en-US" sz="2400" dirty="0"/>
              <a:t>CPAP can be provided through the ventilator or independently through a face mask with a high flow, blended and humidified gas source and a PEEP valve  </a:t>
            </a:r>
          </a:p>
          <a:p>
            <a:endParaRPr lang="en-US" sz="2400" dirty="0"/>
          </a:p>
        </p:txBody>
      </p:sp>
    </p:spTree>
    <p:extLst>
      <p:ext uri="{BB962C8B-B14F-4D97-AF65-F5344CB8AC3E}">
        <p14:creationId xmlns:p14="http://schemas.microsoft.com/office/powerpoint/2010/main" val="3337142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F749F8-C003-4C20-B351-3F946095D62E}"/>
              </a:ext>
            </a:extLst>
          </p:cNvPr>
          <p:cNvSpPr>
            <a:spLocks noGrp="1"/>
          </p:cNvSpPr>
          <p:nvPr>
            <p:ph type="title"/>
          </p:nvPr>
        </p:nvSpPr>
        <p:spPr>
          <a:xfrm>
            <a:off x="628650" y="18255"/>
            <a:ext cx="7886700" cy="1325563"/>
          </a:xfrm>
        </p:spPr>
        <p:txBody>
          <a:bodyPr>
            <a:normAutofit/>
          </a:bodyPr>
          <a:lstStyle/>
          <a:p>
            <a:r>
              <a:rPr lang="en-US" sz="4000" b="0" cap="none" dirty="0"/>
              <a:t>Chapter Overview </a:t>
            </a:r>
          </a:p>
        </p:txBody>
      </p:sp>
      <p:sp>
        <p:nvSpPr>
          <p:cNvPr id="3" name="Content Placeholder 2">
            <a:extLst>
              <a:ext uri="{FF2B5EF4-FFF2-40B4-BE49-F238E27FC236}">
                <a16:creationId xmlns:a16="http://schemas.microsoft.com/office/drawing/2014/main" xmlns="" id="{AF6544A6-30CD-473C-97B5-776E11E0491E}"/>
              </a:ext>
            </a:extLst>
          </p:cNvPr>
          <p:cNvSpPr>
            <a:spLocks noGrp="1"/>
          </p:cNvSpPr>
          <p:nvPr>
            <p:ph idx="1"/>
          </p:nvPr>
        </p:nvSpPr>
        <p:spPr>
          <a:xfrm>
            <a:off x="628650" y="1498248"/>
            <a:ext cx="7886700" cy="4351338"/>
          </a:xfrm>
        </p:spPr>
        <p:txBody>
          <a:bodyPr>
            <a:normAutofit fontScale="85000" lnSpcReduction="20000"/>
          </a:bodyPr>
          <a:lstStyle/>
          <a:p>
            <a:r>
              <a:rPr lang="en-US" dirty="0"/>
              <a:t>Introduction</a:t>
            </a:r>
          </a:p>
          <a:p>
            <a:r>
              <a:rPr lang="en-US" dirty="0"/>
              <a:t>Goals of Mechanical Ventilation</a:t>
            </a:r>
          </a:p>
          <a:p>
            <a:r>
              <a:rPr lang="en-US" dirty="0"/>
              <a:t>Methods of Ventilation</a:t>
            </a:r>
          </a:p>
          <a:p>
            <a:r>
              <a:rPr lang="en-US" dirty="0"/>
              <a:t>Establishment of the Airway</a:t>
            </a:r>
          </a:p>
          <a:p>
            <a:r>
              <a:rPr lang="en-US" dirty="0"/>
              <a:t>Choice of a Ventilator</a:t>
            </a:r>
          </a:p>
          <a:p>
            <a:r>
              <a:rPr lang="en-US" dirty="0"/>
              <a:t>Choice of Mode</a:t>
            </a:r>
          </a:p>
          <a:p>
            <a:r>
              <a:rPr lang="en-US" dirty="0"/>
              <a:t>Initial Ventilator Settings </a:t>
            </a:r>
          </a:p>
          <a:p>
            <a:r>
              <a:rPr lang="en-US" dirty="0"/>
              <a:t>Patient Assessment</a:t>
            </a:r>
          </a:p>
          <a:p>
            <a:r>
              <a:rPr lang="en-US" dirty="0"/>
              <a:t>Management of Specific Disease States and Conditions</a:t>
            </a:r>
          </a:p>
          <a:p>
            <a:r>
              <a:rPr lang="en-US" dirty="0"/>
              <a:t>Summary </a:t>
            </a:r>
          </a:p>
          <a:p>
            <a:r>
              <a:rPr lang="en-US" dirty="0"/>
              <a:t>Key Points </a:t>
            </a:r>
          </a:p>
        </p:txBody>
      </p:sp>
    </p:spTree>
    <p:extLst>
      <p:ext uri="{BB962C8B-B14F-4D97-AF65-F5344CB8AC3E}">
        <p14:creationId xmlns:p14="http://schemas.microsoft.com/office/powerpoint/2010/main" val="40076920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2754B8-C4E6-4D88-80F9-1DDFC1D56ABE}"/>
              </a:ext>
            </a:extLst>
          </p:cNvPr>
          <p:cNvSpPr>
            <a:spLocks noGrp="1"/>
          </p:cNvSpPr>
          <p:nvPr>
            <p:ph type="title"/>
          </p:nvPr>
        </p:nvSpPr>
        <p:spPr>
          <a:xfrm>
            <a:off x="628650" y="279401"/>
            <a:ext cx="7886700" cy="1325563"/>
          </a:xfrm>
        </p:spPr>
        <p:txBody>
          <a:bodyPr>
            <a:normAutofit/>
          </a:bodyPr>
          <a:lstStyle/>
          <a:p>
            <a:r>
              <a:rPr lang="en-US" sz="4000" b="0" cap="none" dirty="0"/>
              <a:t>Continuous Positive Airway Pressure (CPAP) (cont’d)</a:t>
            </a:r>
            <a:endParaRPr lang="en-US" sz="4000" dirty="0"/>
          </a:p>
        </p:txBody>
      </p:sp>
      <p:sp>
        <p:nvSpPr>
          <p:cNvPr id="3" name="Content Placeholder 2">
            <a:extLst>
              <a:ext uri="{FF2B5EF4-FFF2-40B4-BE49-F238E27FC236}">
                <a16:creationId xmlns:a16="http://schemas.microsoft.com/office/drawing/2014/main" xmlns="" id="{88231968-D153-496C-A1A5-B5BB8881F716}"/>
              </a:ext>
            </a:extLst>
          </p:cNvPr>
          <p:cNvSpPr>
            <a:spLocks noGrp="1"/>
          </p:cNvSpPr>
          <p:nvPr>
            <p:ph idx="1"/>
          </p:nvPr>
        </p:nvSpPr>
        <p:spPr>
          <a:xfrm>
            <a:off x="628650" y="1604964"/>
            <a:ext cx="8067675" cy="4594225"/>
          </a:xfrm>
        </p:spPr>
        <p:txBody>
          <a:bodyPr>
            <a:noAutofit/>
          </a:bodyPr>
          <a:lstStyle/>
          <a:p>
            <a:pPr>
              <a:lnSpc>
                <a:spcPts val="2500"/>
              </a:lnSpc>
              <a:spcBef>
                <a:spcPts val="300"/>
              </a:spcBef>
            </a:pPr>
            <a:r>
              <a:rPr lang="en-US" sz="2600" dirty="0"/>
              <a:t>Advantages</a:t>
            </a:r>
          </a:p>
          <a:p>
            <a:pPr lvl="1">
              <a:lnSpc>
                <a:spcPts val="2500"/>
              </a:lnSpc>
              <a:spcBef>
                <a:spcPts val="300"/>
              </a:spcBef>
            </a:pPr>
            <a:r>
              <a:rPr lang="en-US" dirty="0"/>
              <a:t>May increase lung surface area for gas exchange, improve oxygenation, and help prevent alveolar collapse and atelectasis </a:t>
            </a:r>
          </a:p>
          <a:p>
            <a:pPr lvl="1">
              <a:lnSpc>
                <a:spcPts val="2500"/>
              </a:lnSpc>
              <a:spcBef>
                <a:spcPts val="300"/>
              </a:spcBef>
            </a:pPr>
            <a:r>
              <a:rPr lang="en-US" dirty="0"/>
              <a:t>Useful for maintaining alveolar recruitment for patients with acute restrictive lung disease </a:t>
            </a:r>
          </a:p>
          <a:p>
            <a:pPr lvl="1">
              <a:lnSpc>
                <a:spcPts val="2500"/>
              </a:lnSpc>
              <a:spcBef>
                <a:spcPts val="300"/>
              </a:spcBef>
            </a:pPr>
            <a:r>
              <a:rPr lang="en-US" dirty="0"/>
              <a:t>Often used for spontaneous breathing trials for evaluation of ventilator discontinuance and extubation</a:t>
            </a:r>
          </a:p>
          <a:p>
            <a:pPr lvl="1">
              <a:lnSpc>
                <a:spcPts val="2500"/>
              </a:lnSpc>
              <a:spcBef>
                <a:spcPts val="300"/>
              </a:spcBef>
            </a:pPr>
            <a:r>
              <a:rPr lang="en-US" dirty="0"/>
              <a:t>Can help maintain FRC in intubated patients </a:t>
            </a:r>
          </a:p>
          <a:p>
            <a:pPr>
              <a:lnSpc>
                <a:spcPts val="2500"/>
              </a:lnSpc>
              <a:spcBef>
                <a:spcPts val="300"/>
              </a:spcBef>
            </a:pPr>
            <a:r>
              <a:rPr lang="en-US" sz="2600" dirty="0"/>
              <a:t>Disadvantages</a:t>
            </a:r>
          </a:p>
          <a:p>
            <a:pPr lvl="1">
              <a:lnSpc>
                <a:spcPts val="2500"/>
              </a:lnSpc>
              <a:spcBef>
                <a:spcPts val="300"/>
              </a:spcBef>
            </a:pPr>
            <a:r>
              <a:rPr lang="en-US" dirty="0"/>
              <a:t>CPAP increases MAP, mean intrathoracic pressure, and functional residual capacity (FRC) </a:t>
            </a:r>
          </a:p>
          <a:p>
            <a:pPr lvl="1">
              <a:lnSpc>
                <a:spcPts val="2500"/>
              </a:lnSpc>
              <a:spcBef>
                <a:spcPts val="300"/>
              </a:spcBef>
            </a:pPr>
            <a:r>
              <a:rPr lang="en-US" dirty="0"/>
              <a:t>Should be used cautiously in patients with obstructive lung disease or hemodynamic instability </a:t>
            </a:r>
          </a:p>
          <a:p>
            <a:pPr>
              <a:lnSpc>
                <a:spcPts val="2500"/>
              </a:lnSpc>
              <a:spcBef>
                <a:spcPts val="300"/>
              </a:spcBef>
            </a:pPr>
            <a:endParaRPr lang="en-US" sz="2400" dirty="0"/>
          </a:p>
        </p:txBody>
      </p:sp>
    </p:spTree>
    <p:extLst>
      <p:ext uri="{BB962C8B-B14F-4D97-AF65-F5344CB8AC3E}">
        <p14:creationId xmlns:p14="http://schemas.microsoft.com/office/powerpoint/2010/main" val="39826875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10.1.1.17\productions\ART\ART PROCESS\PPT Process\JBL_PPT\Shelledy_171101_Ancillaries\Images\Chapter 06\fg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441" y="324394"/>
            <a:ext cx="6907213" cy="544353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xmlns="" id="{15C3A21D-604D-4AD4-9E31-CDB7666B470E}"/>
              </a:ext>
            </a:extLst>
          </p:cNvPr>
          <p:cNvSpPr>
            <a:spLocks noGrp="1"/>
          </p:cNvSpPr>
          <p:nvPr>
            <p:ph idx="1"/>
          </p:nvPr>
        </p:nvSpPr>
        <p:spPr>
          <a:xfrm>
            <a:off x="3708413" y="5777256"/>
            <a:ext cx="1487269" cy="494728"/>
          </a:xfrm>
        </p:spPr>
        <p:txBody>
          <a:bodyPr>
            <a:normAutofit/>
          </a:bodyPr>
          <a:lstStyle/>
          <a:p>
            <a:pPr marL="0" indent="0">
              <a:buNone/>
            </a:pPr>
            <a:r>
              <a:rPr lang="en-US" sz="2000" dirty="0" smtClean="0">
                <a:latin typeface="+mn-lt"/>
                <a:cs typeface="Times New Roman" pitchFamily="18" charset="0"/>
              </a:rPr>
              <a:t>Figure 6.4</a:t>
            </a:r>
            <a:endParaRPr lang="en-US" sz="2000" dirty="0">
              <a:latin typeface="+mn-lt"/>
              <a:cs typeface="Times New Roman" pitchFamily="18" charset="0"/>
            </a:endParaRPr>
          </a:p>
        </p:txBody>
      </p:sp>
    </p:spTree>
    <p:extLst>
      <p:ext uri="{BB962C8B-B14F-4D97-AF65-F5344CB8AC3E}">
        <p14:creationId xmlns:p14="http://schemas.microsoft.com/office/powerpoint/2010/main" val="17022165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9A049B-F118-41CC-885C-78BC035E7609}"/>
              </a:ext>
            </a:extLst>
          </p:cNvPr>
          <p:cNvSpPr>
            <a:spLocks noGrp="1"/>
          </p:cNvSpPr>
          <p:nvPr>
            <p:ph type="title"/>
          </p:nvPr>
        </p:nvSpPr>
        <p:spPr>
          <a:xfrm>
            <a:off x="628650" y="161926"/>
            <a:ext cx="7886700" cy="1325563"/>
          </a:xfrm>
        </p:spPr>
        <p:txBody>
          <a:bodyPr>
            <a:normAutofit/>
          </a:bodyPr>
          <a:lstStyle/>
          <a:p>
            <a:r>
              <a:rPr lang="en-US" sz="4000" b="0" cap="none" dirty="0"/>
              <a:t>Other Modes of Ventilation </a:t>
            </a:r>
          </a:p>
        </p:txBody>
      </p:sp>
      <p:sp>
        <p:nvSpPr>
          <p:cNvPr id="3" name="Content Placeholder 2">
            <a:extLst>
              <a:ext uri="{FF2B5EF4-FFF2-40B4-BE49-F238E27FC236}">
                <a16:creationId xmlns:a16="http://schemas.microsoft.com/office/drawing/2014/main" xmlns="" id="{AE94C828-EA71-47A5-9C05-5E4EBBBAFA2E}"/>
              </a:ext>
            </a:extLst>
          </p:cNvPr>
          <p:cNvSpPr>
            <a:spLocks noGrp="1"/>
          </p:cNvSpPr>
          <p:nvPr>
            <p:ph idx="1"/>
          </p:nvPr>
        </p:nvSpPr>
        <p:spPr>
          <a:xfrm>
            <a:off x="628650" y="1690159"/>
            <a:ext cx="7886700" cy="4351338"/>
          </a:xfrm>
        </p:spPr>
        <p:txBody>
          <a:bodyPr>
            <a:noAutofit/>
          </a:bodyPr>
          <a:lstStyle/>
          <a:p>
            <a:r>
              <a:rPr lang="en-US" sz="2400" dirty="0"/>
              <a:t>Adaptive Pressure Control </a:t>
            </a:r>
          </a:p>
          <a:p>
            <a:pPr lvl="1"/>
            <a:r>
              <a:rPr lang="en-US" dirty="0"/>
              <a:t>Pressure Regulated Volume Control</a:t>
            </a:r>
          </a:p>
          <a:p>
            <a:r>
              <a:rPr lang="en-US" sz="2400" dirty="0"/>
              <a:t>Volume Support</a:t>
            </a:r>
          </a:p>
          <a:p>
            <a:r>
              <a:rPr lang="en-US" sz="2400" dirty="0"/>
              <a:t>Mandatory Minute Ventilation</a:t>
            </a:r>
          </a:p>
          <a:p>
            <a:r>
              <a:rPr lang="en-US" sz="2400" dirty="0"/>
              <a:t>Adaptive Support Ventilation</a:t>
            </a:r>
          </a:p>
          <a:p>
            <a:r>
              <a:rPr lang="en-US" sz="2400" dirty="0"/>
              <a:t>Airway Pressure Release Ventilation</a:t>
            </a:r>
          </a:p>
          <a:p>
            <a:r>
              <a:rPr lang="en-US" sz="2400" dirty="0"/>
              <a:t>Proportional Assist Ventilation </a:t>
            </a:r>
          </a:p>
          <a:p>
            <a:r>
              <a:rPr lang="en-US" sz="2400" dirty="0"/>
              <a:t>Automode</a:t>
            </a:r>
          </a:p>
          <a:p>
            <a:r>
              <a:rPr lang="en-US" sz="2400" dirty="0"/>
              <a:t>Neurally Adjusted Ventilatory Assist </a:t>
            </a:r>
          </a:p>
          <a:p>
            <a:r>
              <a:rPr lang="en-US" sz="2400" dirty="0"/>
              <a:t>High Frequency Ventilation </a:t>
            </a:r>
          </a:p>
        </p:txBody>
      </p:sp>
    </p:spTree>
    <p:extLst>
      <p:ext uri="{BB962C8B-B14F-4D97-AF65-F5344CB8AC3E}">
        <p14:creationId xmlns:p14="http://schemas.microsoft.com/office/powerpoint/2010/main" val="6495815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8132"/>
            <a:ext cx="7886700" cy="1325563"/>
          </a:xfrm>
        </p:spPr>
        <p:txBody>
          <a:bodyPr>
            <a:normAutofit/>
          </a:bodyPr>
          <a:lstStyle/>
          <a:p>
            <a:r>
              <a:rPr lang="en-US" sz="4000" b="0" cap="none" dirty="0"/>
              <a:t>Adaptive Pressure Control (APC)</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315155"/>
                <a:ext cx="7648575" cy="4721931"/>
              </a:xfrm>
            </p:spPr>
            <p:txBody>
              <a:bodyPr>
                <a:noAutofit/>
              </a:bodyPr>
              <a:lstStyle/>
              <a:p>
                <a:pPr>
                  <a:lnSpc>
                    <a:spcPts val="2700"/>
                  </a:lnSpc>
                  <a:spcBef>
                    <a:spcPts val="0"/>
                  </a:spcBef>
                </a:pPr>
                <a:r>
                  <a:rPr lang="en-US" sz="2400" dirty="0"/>
                  <a:t>Adaptive feedback mechanism for pressure control or pressure support </a:t>
                </a:r>
              </a:p>
              <a:p>
                <a:pPr>
                  <a:lnSpc>
                    <a:spcPts val="2700"/>
                  </a:lnSpc>
                  <a:spcBef>
                    <a:spcPts val="0"/>
                  </a:spcBef>
                </a:pPr>
                <a:r>
                  <a:rPr lang="en-US" sz="2400" dirty="0"/>
                  <a:t>Clinician sets desired tidal volume, but the type of breath is pressure controlled or pressure supported </a:t>
                </a:r>
              </a:p>
              <a:p>
                <a:pPr>
                  <a:lnSpc>
                    <a:spcPts val="2700"/>
                  </a:lnSpc>
                  <a:spcBef>
                    <a:spcPts val="0"/>
                  </a:spcBef>
                </a:pPr>
                <a:r>
                  <a:rPr lang="en-US" sz="2400" dirty="0"/>
                  <a:t>The ventilator automatically adjusts the pressure level breath-to-breath to achieve the target tidal volume </a:t>
                </a:r>
              </a:p>
              <a:p>
                <a:pPr>
                  <a:lnSpc>
                    <a:spcPts val="2700"/>
                  </a:lnSpc>
                  <a:spcBef>
                    <a:spcPts val="0"/>
                  </a:spcBef>
                </a:pPr>
                <a:r>
                  <a:rPr lang="en-US" sz="2400" dirty="0"/>
                  <a:t>If the delivered tidal volume decreases, the ventilator will automatically increase the pressure provided </a:t>
                </a:r>
              </a:p>
              <a:p>
                <a:pPr>
                  <a:lnSpc>
                    <a:spcPts val="2700"/>
                  </a:lnSpc>
                  <a:spcBef>
                    <a:spcPts val="0"/>
                  </a:spcBef>
                </a:pPr>
                <a:r>
                  <a:rPr lang="en-US" sz="2400" dirty="0"/>
                  <a:t>Names vary by ventilator</a:t>
                </a:r>
              </a:p>
              <a:p>
                <a:pPr lvl="1">
                  <a:lnSpc>
                    <a:spcPts val="2700"/>
                  </a:lnSpc>
                  <a:spcBef>
                    <a:spcPts val="0"/>
                  </a:spcBef>
                </a:pPr>
                <a:r>
                  <a:rPr lang="en-US" dirty="0"/>
                  <a:t>Pressure-regulated volume control (PRVC): Maquet Servo-i and Servo-u, AVEA </a:t>
                </a:r>
              </a:p>
              <a:p>
                <a:pPr lvl="1">
                  <a:lnSpc>
                    <a:spcPts val="2700"/>
                  </a:lnSpc>
                  <a:spcBef>
                    <a:spcPts val="0"/>
                  </a:spcBef>
                </a:pPr>
                <a:r>
                  <a:rPr lang="en-US" dirty="0"/>
                  <a:t>Autoflow: Dr</a:t>
                </a:r>
                <a14:m>
                  <m:oMath xmlns:m="http://schemas.openxmlformats.org/officeDocument/2006/math">
                    <m:acc>
                      <m:accPr>
                        <m:chr m:val="̈"/>
                        <m:ctrlPr>
                          <a:rPr lang="en-US" i="1">
                            <a:latin typeface="Cambria Math"/>
                          </a:rPr>
                        </m:ctrlPr>
                      </m:accPr>
                      <m:e>
                        <m:r>
                          <m:rPr>
                            <m:sty m:val="p"/>
                          </m:rPr>
                          <a:rPr lang="en-US">
                            <a:latin typeface="Cambria Math" panose="02040503050406030204" pitchFamily="18" charset="0"/>
                          </a:rPr>
                          <m:t>a</m:t>
                        </m:r>
                      </m:e>
                    </m:acc>
                  </m:oMath>
                </a14:m>
                <a:r>
                  <a:rPr lang="en-US" dirty="0"/>
                  <a:t>ger Evita XL and Evita Infinity V500</a:t>
                </a:r>
              </a:p>
              <a:p>
                <a:pPr lvl="1">
                  <a:lnSpc>
                    <a:spcPts val="2700"/>
                  </a:lnSpc>
                  <a:spcBef>
                    <a:spcPts val="0"/>
                  </a:spcBef>
                </a:pPr>
                <a:r>
                  <a:rPr lang="en-US" dirty="0"/>
                  <a:t>Volume control plus: Covidien PB 840 and PB 980</a:t>
                </a:r>
              </a:p>
              <a:p>
                <a:pPr lvl="1">
                  <a:lnSpc>
                    <a:spcPts val="2700"/>
                  </a:lnSpc>
                  <a:spcBef>
                    <a:spcPts val="0"/>
                  </a:spcBef>
                </a:pPr>
                <a:r>
                  <a:rPr lang="en-US" dirty="0"/>
                  <a:t>Adaptive pressure ventilation: Hamilton G5 and C3</a:t>
                </a:r>
              </a:p>
              <a:p>
                <a:pPr lvl="1">
                  <a:lnSpc>
                    <a:spcPts val="2700"/>
                  </a:lnSpc>
                  <a:spcBef>
                    <a:spcPts val="0"/>
                  </a:spcBef>
                </a:pPr>
                <a:endParaRPr lang="en-US" dirty="0"/>
              </a:p>
              <a:p>
                <a:pPr>
                  <a:lnSpc>
                    <a:spcPts val="2700"/>
                  </a:lnSpc>
                  <a:spcBef>
                    <a:spcPts val="0"/>
                  </a:spcBef>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315155"/>
                <a:ext cx="7648575" cy="4721931"/>
              </a:xfrm>
              <a:blipFill>
                <a:blip r:embed="rId2"/>
                <a:stretch>
                  <a:fillRect l="-1036" t="-1421" b="-6718"/>
                </a:stretch>
              </a:blipFill>
            </p:spPr>
            <p:txBody>
              <a:bodyPr/>
              <a:lstStyle/>
              <a:p>
                <a:r>
                  <a:rPr lang="en-US">
                    <a:noFill/>
                  </a:rPr>
                  <a:t> </a:t>
                </a:r>
              </a:p>
            </p:txBody>
          </p:sp>
        </mc:Fallback>
      </mc:AlternateContent>
    </p:spTree>
    <p:extLst>
      <p:ext uri="{BB962C8B-B14F-4D97-AF65-F5344CB8AC3E}">
        <p14:creationId xmlns:p14="http://schemas.microsoft.com/office/powerpoint/2010/main" val="11872995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3397"/>
            <a:ext cx="7886700" cy="1329178"/>
          </a:xfrm>
        </p:spPr>
        <p:txBody>
          <a:bodyPr>
            <a:normAutofit/>
          </a:bodyPr>
          <a:lstStyle/>
          <a:p>
            <a:r>
              <a:rPr lang="en-US" sz="4000" b="0" cap="none" dirty="0"/>
              <a:t>Adaptive Pressure Control (APC) (cont’d)</a:t>
            </a:r>
          </a:p>
        </p:txBody>
      </p:sp>
      <p:sp>
        <p:nvSpPr>
          <p:cNvPr id="3" name="Content Placeholder 2"/>
          <p:cNvSpPr>
            <a:spLocks noGrp="1"/>
          </p:cNvSpPr>
          <p:nvPr>
            <p:ph idx="1"/>
          </p:nvPr>
        </p:nvSpPr>
        <p:spPr>
          <a:xfrm>
            <a:off x="628650" y="1403349"/>
            <a:ext cx="8058150" cy="4654197"/>
          </a:xfrm>
        </p:spPr>
        <p:txBody>
          <a:bodyPr>
            <a:noAutofit/>
          </a:bodyPr>
          <a:lstStyle/>
          <a:p>
            <a:pPr>
              <a:lnSpc>
                <a:spcPts val="2300"/>
              </a:lnSpc>
              <a:spcBef>
                <a:spcPts val="600"/>
              </a:spcBef>
            </a:pPr>
            <a:r>
              <a:rPr lang="en-US" sz="2600" dirty="0"/>
              <a:t>Advantages</a:t>
            </a:r>
          </a:p>
          <a:p>
            <a:pPr lvl="1">
              <a:lnSpc>
                <a:spcPts val="2300"/>
              </a:lnSpc>
              <a:spcBef>
                <a:spcPts val="600"/>
              </a:spcBef>
            </a:pPr>
            <a:r>
              <a:rPr lang="en-US" dirty="0"/>
              <a:t>Tidal volume remains relatively constant when patient effort changes, or when changes in compliance or resistance are present</a:t>
            </a:r>
          </a:p>
          <a:p>
            <a:pPr lvl="1">
              <a:lnSpc>
                <a:spcPts val="2300"/>
              </a:lnSpc>
              <a:spcBef>
                <a:spcPts val="600"/>
              </a:spcBef>
            </a:pPr>
            <a:r>
              <a:rPr lang="en-US" dirty="0"/>
              <a:t>Many advantages of pressure control ventilation are applied, while maintaining a relatively stable tidal volume </a:t>
            </a:r>
          </a:p>
          <a:p>
            <a:pPr>
              <a:lnSpc>
                <a:spcPts val="2300"/>
              </a:lnSpc>
              <a:spcBef>
                <a:spcPts val="600"/>
              </a:spcBef>
            </a:pPr>
            <a:r>
              <a:rPr lang="en-US" sz="2600" dirty="0"/>
              <a:t>Disadvantages</a:t>
            </a:r>
            <a:r>
              <a:rPr lang="en-US" sz="2400" dirty="0"/>
              <a:t> </a:t>
            </a:r>
          </a:p>
          <a:p>
            <a:pPr lvl="1">
              <a:lnSpc>
                <a:spcPts val="2300"/>
              </a:lnSpc>
              <a:spcBef>
                <a:spcPts val="600"/>
              </a:spcBef>
            </a:pPr>
            <a:r>
              <a:rPr lang="en-US" dirty="0"/>
              <a:t>If patient demand and effort increases, producing larger than desired tidal volumes, the ventilator may provide inappropriate pressure control </a:t>
            </a:r>
          </a:p>
          <a:p>
            <a:pPr lvl="1">
              <a:lnSpc>
                <a:spcPts val="2300"/>
              </a:lnSpc>
              <a:spcBef>
                <a:spcPts val="600"/>
              </a:spcBef>
            </a:pPr>
            <a:r>
              <a:rPr lang="en-US" dirty="0"/>
              <a:t>PIPs and P</a:t>
            </a:r>
            <a:r>
              <a:rPr lang="en-US" baseline="-25000" dirty="0"/>
              <a:t>plat</a:t>
            </a:r>
            <a:r>
              <a:rPr lang="en-US" dirty="0"/>
              <a:t> may increase as the ventilator attempts to automatically maintain a target tidal volume for changes in ventilatory mechanics or decreased patient effort</a:t>
            </a:r>
          </a:p>
          <a:p>
            <a:pPr lvl="1">
              <a:lnSpc>
                <a:spcPts val="2300"/>
              </a:lnSpc>
              <a:spcBef>
                <a:spcPts val="600"/>
              </a:spcBef>
            </a:pPr>
            <a:r>
              <a:rPr lang="en-US" dirty="0"/>
              <a:t>Increased patient effort may result in inappropriately decreased pressure support for patients in distress </a:t>
            </a:r>
          </a:p>
        </p:txBody>
      </p:sp>
    </p:spTree>
    <p:extLst>
      <p:ext uri="{BB962C8B-B14F-4D97-AF65-F5344CB8AC3E}">
        <p14:creationId xmlns:p14="http://schemas.microsoft.com/office/powerpoint/2010/main" val="8299251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32593"/>
            <a:ext cx="7886700" cy="1325563"/>
          </a:xfrm>
        </p:spPr>
        <p:txBody>
          <a:bodyPr>
            <a:normAutofit/>
          </a:bodyPr>
          <a:lstStyle/>
          <a:p>
            <a:r>
              <a:rPr lang="en-US" sz="4000" b="0" cap="none" dirty="0"/>
              <a:t>Pressure Regulated Volume Control (PRVC)</a:t>
            </a:r>
          </a:p>
        </p:txBody>
      </p:sp>
      <p:sp>
        <p:nvSpPr>
          <p:cNvPr id="3" name="Content Placeholder 2"/>
          <p:cNvSpPr>
            <a:spLocks noGrp="1"/>
          </p:cNvSpPr>
          <p:nvPr>
            <p:ph idx="1"/>
          </p:nvPr>
        </p:nvSpPr>
        <p:spPr>
          <a:xfrm>
            <a:off x="628650" y="2015066"/>
            <a:ext cx="7886700" cy="3747559"/>
          </a:xfrm>
        </p:spPr>
        <p:txBody>
          <a:bodyPr>
            <a:normAutofit/>
          </a:bodyPr>
          <a:lstStyle/>
          <a:p>
            <a:r>
              <a:rPr lang="en-US" sz="2400" dirty="0"/>
              <a:t>Breaths are patient or time triggered</a:t>
            </a:r>
          </a:p>
          <a:p>
            <a:r>
              <a:rPr lang="en-US" sz="2400" dirty="0"/>
              <a:t>Form of APC which provides volume targeted pressure control breaths using an adaptive targeting scheme </a:t>
            </a:r>
          </a:p>
          <a:p>
            <a:r>
              <a:rPr lang="en-US" sz="2400" dirty="0"/>
              <a:t>Pressure is automatically adjusted in between breaths to reach the target tidal volume, based on varying compliance, resistance, or patient effort</a:t>
            </a:r>
          </a:p>
          <a:p>
            <a:r>
              <a:rPr lang="en-US" sz="2400" dirty="0"/>
              <a:t>Decreasing flow waveforms and square pressure waveforms are used </a:t>
            </a:r>
          </a:p>
          <a:p>
            <a:r>
              <a:rPr lang="en-US" sz="2400" dirty="0"/>
              <a:t> Clinician sets: desired target volume </a:t>
            </a:r>
          </a:p>
        </p:txBody>
      </p:sp>
    </p:spTree>
    <p:extLst>
      <p:ext uri="{BB962C8B-B14F-4D97-AF65-F5344CB8AC3E}">
        <p14:creationId xmlns:p14="http://schemas.microsoft.com/office/powerpoint/2010/main" val="17666361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1441"/>
            <a:ext cx="7886700" cy="1325563"/>
          </a:xfrm>
        </p:spPr>
        <p:txBody>
          <a:bodyPr>
            <a:normAutofit/>
          </a:bodyPr>
          <a:lstStyle/>
          <a:p>
            <a:r>
              <a:rPr lang="en-US" sz="4000" b="0" cap="none" dirty="0"/>
              <a:t>Volume Support (VS)</a:t>
            </a:r>
          </a:p>
        </p:txBody>
      </p:sp>
      <p:sp>
        <p:nvSpPr>
          <p:cNvPr id="3" name="Content Placeholder 2"/>
          <p:cNvSpPr>
            <a:spLocks noGrp="1"/>
          </p:cNvSpPr>
          <p:nvPr>
            <p:ph idx="1"/>
          </p:nvPr>
        </p:nvSpPr>
        <p:spPr>
          <a:xfrm>
            <a:off x="628650" y="1649589"/>
            <a:ext cx="7886700" cy="4351338"/>
          </a:xfrm>
        </p:spPr>
        <p:txBody>
          <a:bodyPr>
            <a:normAutofit fontScale="85000" lnSpcReduction="10000"/>
          </a:bodyPr>
          <a:lstStyle/>
          <a:p>
            <a:pPr>
              <a:lnSpc>
                <a:spcPct val="110000"/>
              </a:lnSpc>
            </a:pPr>
            <a:r>
              <a:rPr lang="en-US" dirty="0"/>
              <a:t>All breaths are patient triggered, pressure limited, and flow cycled </a:t>
            </a:r>
          </a:p>
          <a:p>
            <a:pPr>
              <a:lnSpc>
                <a:spcPct val="110000"/>
              </a:lnSpc>
            </a:pPr>
            <a:r>
              <a:rPr lang="en-US" dirty="0"/>
              <a:t>Form of pressure control which provides volume targeted pressure control breaths using an adaptive targeting scheme </a:t>
            </a:r>
          </a:p>
          <a:p>
            <a:pPr>
              <a:lnSpc>
                <a:spcPct val="110000"/>
              </a:lnSpc>
            </a:pPr>
            <a:r>
              <a:rPr lang="en-US" dirty="0"/>
              <a:t>Pressure support is automatically adjusted breath-to-breath to achieve the desired tidal volume</a:t>
            </a:r>
          </a:p>
          <a:p>
            <a:pPr>
              <a:lnSpc>
                <a:spcPct val="110000"/>
              </a:lnSpc>
            </a:pPr>
            <a:r>
              <a:rPr lang="en-US" dirty="0"/>
              <a:t>Clinician sets desired tidal volume, but the type of breath is pressure controlled</a:t>
            </a:r>
          </a:p>
          <a:p>
            <a:pPr>
              <a:lnSpc>
                <a:spcPct val="110000"/>
              </a:lnSpc>
            </a:pPr>
            <a:r>
              <a:rPr lang="en-US" dirty="0"/>
              <a:t>Many advantages of pressure support ventilation are applied, while maintaining a relatively stable tidal volume </a:t>
            </a:r>
          </a:p>
          <a:p>
            <a:endParaRPr lang="en-US" dirty="0"/>
          </a:p>
          <a:p>
            <a:endParaRPr lang="en-US" dirty="0"/>
          </a:p>
          <a:p>
            <a:endParaRPr lang="en-US" dirty="0"/>
          </a:p>
        </p:txBody>
      </p:sp>
    </p:spTree>
    <p:extLst>
      <p:ext uri="{BB962C8B-B14F-4D97-AF65-F5344CB8AC3E}">
        <p14:creationId xmlns:p14="http://schemas.microsoft.com/office/powerpoint/2010/main" val="23408043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83470"/>
            <a:ext cx="7886700" cy="1325563"/>
          </a:xfrm>
        </p:spPr>
        <p:txBody>
          <a:bodyPr>
            <a:normAutofit/>
          </a:bodyPr>
          <a:lstStyle/>
          <a:p>
            <a:r>
              <a:rPr lang="en-US" sz="4000" b="0" cap="none" dirty="0"/>
              <a:t>Mandatory Minute Ventilation (MMV)</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825802"/>
                <a:ext cx="7886700" cy="4317823"/>
              </a:xfrm>
            </p:spPr>
            <p:txBody>
              <a:bodyPr>
                <a:normAutofit/>
              </a:bodyPr>
              <a:lstStyle/>
              <a:p>
                <a:pPr>
                  <a:lnSpc>
                    <a:spcPct val="110000"/>
                  </a:lnSpc>
                </a:pPr>
                <a:r>
                  <a:rPr lang="en-US" sz="2600" dirty="0"/>
                  <a:t>Breaths are patient or time triggered</a:t>
                </a:r>
              </a:p>
              <a:p>
                <a:pPr>
                  <a:lnSpc>
                    <a:spcPct val="110000"/>
                  </a:lnSpc>
                </a:pPr>
                <a:r>
                  <a:rPr lang="en-US" sz="2600" dirty="0"/>
                  <a:t>Older form of automated ventilation that compares the patient’s actual minute ventilation (</a:t>
                </a:r>
                <a14:m>
                  <m:oMath xmlns:m="http://schemas.openxmlformats.org/officeDocument/2006/math">
                    <m:acc>
                      <m:accPr>
                        <m:chr m:val="̇"/>
                        <m:ctrlPr>
                          <a:rPr lang="en-US" sz="2600" i="1">
                            <a:latin typeface="Cambria Math"/>
                          </a:rPr>
                        </m:ctrlPr>
                      </m:accPr>
                      <m:e>
                        <m:r>
                          <m:rPr>
                            <m:sty m:val="p"/>
                          </m:rPr>
                          <a:rPr lang="en-US" sz="2600">
                            <a:latin typeface="Cambria Math" panose="02040503050406030204" pitchFamily="18" charset="0"/>
                          </a:rPr>
                          <m:t>V</m:t>
                        </m:r>
                      </m:e>
                    </m:acc>
                  </m:oMath>
                </a14:m>
                <a:r>
                  <a:rPr lang="en-US" sz="2600" dirty="0"/>
                  <a:t>e) to a targeted value and automatically increases or decreases the level of support provided </a:t>
                </a:r>
              </a:p>
              <a:p>
                <a:pPr>
                  <a:lnSpc>
                    <a:spcPct val="110000"/>
                  </a:lnSpc>
                </a:pPr>
                <a:r>
                  <a:rPr lang="en-US" sz="2600" dirty="0"/>
                  <a:t>As the level of spontaneous ventilation increases, the ventilator reduces the amount of mandatory breaths delivered </a:t>
                </a:r>
              </a:p>
              <a:p>
                <a:pPr lvl="1"/>
                <a:endParaRPr lang="en-US" sz="2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825802"/>
                <a:ext cx="7886700" cy="4317823"/>
              </a:xfrm>
              <a:blipFill>
                <a:blip r:embed="rId2"/>
                <a:stretch>
                  <a:fillRect l="-1159" t="-1130" r="-927"/>
                </a:stretch>
              </a:blipFill>
            </p:spPr>
            <p:txBody>
              <a:bodyPr/>
              <a:lstStyle/>
              <a:p>
                <a:r>
                  <a:rPr lang="en-US">
                    <a:noFill/>
                  </a:rPr>
                  <a:t> </a:t>
                </a:r>
              </a:p>
            </p:txBody>
          </p:sp>
        </mc:Fallback>
      </mc:AlternateContent>
    </p:spTree>
    <p:extLst>
      <p:ext uri="{BB962C8B-B14F-4D97-AF65-F5344CB8AC3E}">
        <p14:creationId xmlns:p14="http://schemas.microsoft.com/office/powerpoint/2010/main" val="27614922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40493D-ACF7-4E43-A228-F7A9A378F12C}"/>
              </a:ext>
            </a:extLst>
          </p:cNvPr>
          <p:cNvSpPr>
            <a:spLocks noGrp="1"/>
          </p:cNvSpPr>
          <p:nvPr>
            <p:ph type="title"/>
          </p:nvPr>
        </p:nvSpPr>
        <p:spPr>
          <a:xfrm>
            <a:off x="628650" y="298451"/>
            <a:ext cx="7886700" cy="1325563"/>
          </a:xfrm>
        </p:spPr>
        <p:txBody>
          <a:bodyPr>
            <a:normAutofit/>
          </a:bodyPr>
          <a:lstStyle/>
          <a:p>
            <a:r>
              <a:rPr lang="en-US" sz="4000" b="0" cap="none" dirty="0"/>
              <a:t>Mandatory Minute Ventilation (MMV) (cont’d)</a:t>
            </a:r>
            <a:endParaRPr lang="en-US" sz="4000" dirty="0"/>
          </a:p>
        </p:txBody>
      </p:sp>
      <p:sp>
        <p:nvSpPr>
          <p:cNvPr id="3" name="Content Placeholder 2">
            <a:extLst>
              <a:ext uri="{FF2B5EF4-FFF2-40B4-BE49-F238E27FC236}">
                <a16:creationId xmlns:a16="http://schemas.microsoft.com/office/drawing/2014/main" xmlns="" id="{6CC9754B-6655-41C9-ADA5-6A74D1F86935}"/>
              </a:ext>
            </a:extLst>
          </p:cNvPr>
          <p:cNvSpPr>
            <a:spLocks noGrp="1"/>
          </p:cNvSpPr>
          <p:nvPr>
            <p:ph idx="1"/>
          </p:nvPr>
        </p:nvSpPr>
        <p:spPr>
          <a:xfrm>
            <a:off x="628650" y="1624014"/>
            <a:ext cx="7886700" cy="4351338"/>
          </a:xfrm>
        </p:spPr>
        <p:txBody>
          <a:bodyPr>
            <a:noAutofit/>
          </a:bodyPr>
          <a:lstStyle/>
          <a:p>
            <a:pPr>
              <a:lnSpc>
                <a:spcPct val="100000"/>
              </a:lnSpc>
              <a:spcBef>
                <a:spcPts val="0"/>
              </a:spcBef>
            </a:pPr>
            <a:r>
              <a:rPr lang="en-US" sz="2600" dirty="0"/>
              <a:t>Advantages</a:t>
            </a:r>
            <a:r>
              <a:rPr lang="en-US" sz="2400" dirty="0"/>
              <a:t> </a:t>
            </a:r>
          </a:p>
          <a:p>
            <a:pPr lvl="1">
              <a:lnSpc>
                <a:spcPct val="100000"/>
              </a:lnSpc>
              <a:spcBef>
                <a:spcPts val="0"/>
              </a:spcBef>
            </a:pPr>
            <a:r>
              <a:rPr lang="en-US" dirty="0"/>
              <a:t>Providing a more stable level of ventilation during IMV as the patient’s spontaneous breathing changes</a:t>
            </a:r>
          </a:p>
          <a:p>
            <a:pPr lvl="1">
              <a:lnSpc>
                <a:spcPct val="100000"/>
              </a:lnSpc>
              <a:spcBef>
                <a:spcPts val="0"/>
              </a:spcBef>
            </a:pPr>
            <a:r>
              <a:rPr lang="en-US" dirty="0"/>
              <a:t>Provides smooth, systematic, automated mode of weaning ventilatory support </a:t>
            </a:r>
          </a:p>
          <a:p>
            <a:pPr>
              <a:lnSpc>
                <a:spcPct val="100000"/>
              </a:lnSpc>
              <a:spcBef>
                <a:spcPts val="0"/>
              </a:spcBef>
            </a:pPr>
            <a:r>
              <a:rPr lang="en-US" sz="2600" dirty="0"/>
              <a:t>Disadvantages</a:t>
            </a:r>
          </a:p>
          <a:p>
            <a:pPr lvl="1">
              <a:lnSpc>
                <a:spcPct val="100000"/>
              </a:lnSpc>
              <a:spcBef>
                <a:spcPts val="0"/>
              </a:spcBef>
            </a:pPr>
            <a:r>
              <a:rPr lang="en-US" dirty="0"/>
              <a:t>Patients may develop rapid shallow spontaneous breathing, which may result in a high minute ventilation but inadequate alveolar ventilation </a:t>
            </a:r>
          </a:p>
          <a:p>
            <a:pPr lvl="1">
              <a:lnSpc>
                <a:spcPct val="100000"/>
              </a:lnSpc>
              <a:spcBef>
                <a:spcPts val="0"/>
              </a:spcBef>
            </a:pPr>
            <a:r>
              <a:rPr lang="en-US" dirty="0"/>
              <a:t>Has not been shown to consistently improve ventilator weaning success as compared to newer techniques and has not been shown to improve other important patient outcomes </a:t>
            </a:r>
          </a:p>
          <a:p>
            <a:pPr>
              <a:lnSpc>
                <a:spcPct val="100000"/>
              </a:lnSpc>
              <a:spcBef>
                <a:spcPts val="0"/>
              </a:spcBef>
            </a:pPr>
            <a:endParaRPr lang="en-US" sz="2400" dirty="0"/>
          </a:p>
        </p:txBody>
      </p:sp>
    </p:spTree>
    <p:extLst>
      <p:ext uri="{BB962C8B-B14F-4D97-AF65-F5344CB8AC3E}">
        <p14:creationId xmlns:p14="http://schemas.microsoft.com/office/powerpoint/2010/main" val="9595947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1926"/>
            <a:ext cx="7886700" cy="1325563"/>
          </a:xfrm>
        </p:spPr>
        <p:txBody>
          <a:bodyPr>
            <a:normAutofit/>
          </a:bodyPr>
          <a:lstStyle/>
          <a:p>
            <a:r>
              <a:rPr lang="en-US" sz="4000" b="0" cap="none" dirty="0"/>
              <a:t>Adaptive Support Ventilation (ASV)</a:t>
            </a:r>
          </a:p>
        </p:txBody>
      </p:sp>
      <p:sp>
        <p:nvSpPr>
          <p:cNvPr id="3" name="Content Placeholder 2"/>
          <p:cNvSpPr>
            <a:spLocks noGrp="1"/>
          </p:cNvSpPr>
          <p:nvPr>
            <p:ph idx="1"/>
          </p:nvPr>
        </p:nvSpPr>
        <p:spPr>
          <a:xfrm>
            <a:off x="628650" y="1487489"/>
            <a:ext cx="7886700" cy="5116511"/>
          </a:xfrm>
        </p:spPr>
        <p:txBody>
          <a:bodyPr>
            <a:noAutofit/>
          </a:bodyPr>
          <a:lstStyle/>
          <a:p>
            <a:pPr>
              <a:lnSpc>
                <a:spcPct val="100000"/>
              </a:lnSpc>
              <a:spcBef>
                <a:spcPts val="0"/>
              </a:spcBef>
            </a:pPr>
            <a:r>
              <a:rPr lang="en-US" sz="2400" dirty="0"/>
              <a:t>Breaths can be mandatory or spontaneous </a:t>
            </a:r>
          </a:p>
          <a:p>
            <a:pPr lvl="1">
              <a:lnSpc>
                <a:spcPct val="100000"/>
              </a:lnSpc>
              <a:spcBef>
                <a:spcPts val="0"/>
              </a:spcBef>
            </a:pPr>
            <a:r>
              <a:rPr lang="en-US" dirty="0"/>
              <a:t>Mandatory breaths: time triggered, pressure limited, and time cycled </a:t>
            </a:r>
          </a:p>
          <a:p>
            <a:pPr lvl="1">
              <a:lnSpc>
                <a:spcPct val="100000"/>
              </a:lnSpc>
              <a:spcBef>
                <a:spcPts val="0"/>
              </a:spcBef>
            </a:pPr>
            <a:r>
              <a:rPr lang="en-US" dirty="0"/>
              <a:t>Spontaneous breaths: patient triggered, pressure limited, and flow cycled </a:t>
            </a:r>
          </a:p>
          <a:p>
            <a:pPr>
              <a:lnSpc>
                <a:spcPct val="100000"/>
              </a:lnSpc>
              <a:spcBef>
                <a:spcPts val="0"/>
              </a:spcBef>
            </a:pPr>
            <a:r>
              <a:rPr lang="en-US" sz="2400" dirty="0"/>
              <a:t>Closed-loop, automatic ventilation mode that combines pressure control IMV with pressure support to achieve a target minute ventilation </a:t>
            </a:r>
          </a:p>
          <a:p>
            <a:pPr lvl="1">
              <a:lnSpc>
                <a:spcPct val="100000"/>
              </a:lnSpc>
              <a:spcBef>
                <a:spcPts val="0"/>
              </a:spcBef>
            </a:pPr>
            <a:r>
              <a:rPr lang="en-US" dirty="0"/>
              <a:t>Target minute ventilation is calculated by the ventilator based on patient’s ideal body weight </a:t>
            </a:r>
          </a:p>
          <a:p>
            <a:pPr>
              <a:lnSpc>
                <a:spcPct val="100000"/>
              </a:lnSpc>
              <a:spcBef>
                <a:spcPts val="0"/>
              </a:spcBef>
            </a:pPr>
            <a:r>
              <a:rPr lang="en-US" sz="2400" dirty="0"/>
              <a:t>Mandatory breaths: pressure control is automatically adjusted to achieve a specific tidal volume at a specific frequency</a:t>
            </a:r>
          </a:p>
        </p:txBody>
      </p:sp>
    </p:spTree>
    <p:extLst>
      <p:ext uri="{BB962C8B-B14F-4D97-AF65-F5344CB8AC3E}">
        <p14:creationId xmlns:p14="http://schemas.microsoft.com/office/powerpoint/2010/main" val="2341495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7972BE-542A-463E-A278-0C31227123B8}"/>
              </a:ext>
            </a:extLst>
          </p:cNvPr>
          <p:cNvSpPr>
            <a:spLocks noGrp="1"/>
          </p:cNvSpPr>
          <p:nvPr>
            <p:ph type="title"/>
          </p:nvPr>
        </p:nvSpPr>
        <p:spPr>
          <a:xfrm>
            <a:off x="628649" y="-76995"/>
            <a:ext cx="7886700" cy="1325563"/>
          </a:xfrm>
        </p:spPr>
        <p:txBody>
          <a:bodyPr>
            <a:normAutofit/>
          </a:bodyPr>
          <a:lstStyle/>
          <a:p>
            <a:r>
              <a:rPr lang="en-US" sz="4000" b="0" cap="none" dirty="0"/>
              <a:t>Introduction  </a:t>
            </a:r>
          </a:p>
        </p:txBody>
      </p:sp>
      <p:sp>
        <p:nvSpPr>
          <p:cNvPr id="3" name="Content Placeholder 2">
            <a:extLst>
              <a:ext uri="{FF2B5EF4-FFF2-40B4-BE49-F238E27FC236}">
                <a16:creationId xmlns:a16="http://schemas.microsoft.com/office/drawing/2014/main" xmlns="" id="{437D32A8-3E19-480C-954E-F535DFE2B6F8}"/>
              </a:ext>
            </a:extLst>
          </p:cNvPr>
          <p:cNvSpPr>
            <a:spLocks noGrp="1"/>
          </p:cNvSpPr>
          <p:nvPr>
            <p:ph idx="1"/>
          </p:nvPr>
        </p:nvSpPr>
        <p:spPr>
          <a:xfrm>
            <a:off x="628649" y="1115218"/>
            <a:ext cx="8143875" cy="5079560"/>
          </a:xfrm>
        </p:spPr>
        <p:txBody>
          <a:bodyPr>
            <a:noAutofit/>
          </a:bodyPr>
          <a:lstStyle/>
          <a:p>
            <a:pPr>
              <a:lnSpc>
                <a:spcPts val="2100"/>
              </a:lnSpc>
            </a:pPr>
            <a:r>
              <a:rPr lang="en-US" sz="2400" dirty="0"/>
              <a:t>The primary function of a mechanical ventilator is to augment or replace normal ventilation</a:t>
            </a:r>
          </a:p>
          <a:p>
            <a:pPr>
              <a:lnSpc>
                <a:spcPts val="2100"/>
              </a:lnSpc>
            </a:pPr>
            <a:r>
              <a:rPr lang="en-US" sz="2400" dirty="0"/>
              <a:t>Initiation of mechanical ventilation should be based on patient assessment, clinical judgement, and understanding appropriate use of the ventilator</a:t>
            </a:r>
          </a:p>
          <a:p>
            <a:pPr>
              <a:lnSpc>
                <a:spcPts val="2100"/>
              </a:lnSpc>
            </a:pPr>
            <a:r>
              <a:rPr lang="en-US" sz="2400" dirty="0"/>
              <a:t>Indications for ventilatory support include:</a:t>
            </a:r>
          </a:p>
          <a:p>
            <a:pPr lvl="1">
              <a:lnSpc>
                <a:spcPts val="2100"/>
              </a:lnSpc>
            </a:pPr>
            <a:r>
              <a:rPr lang="en-US" dirty="0"/>
              <a:t>Apnea</a:t>
            </a:r>
          </a:p>
          <a:p>
            <a:pPr lvl="1">
              <a:lnSpc>
                <a:spcPts val="2100"/>
              </a:lnSpc>
            </a:pPr>
            <a:r>
              <a:rPr lang="en-US" dirty="0"/>
              <a:t>Acute ventilatory failure (most common)</a:t>
            </a:r>
          </a:p>
          <a:p>
            <a:pPr lvl="1">
              <a:lnSpc>
                <a:spcPts val="2100"/>
              </a:lnSpc>
            </a:pPr>
            <a:r>
              <a:rPr lang="en-US" dirty="0"/>
              <a:t>Impending ventilatory failure</a:t>
            </a:r>
          </a:p>
          <a:p>
            <a:pPr lvl="1">
              <a:lnSpc>
                <a:spcPts val="2100"/>
              </a:lnSpc>
            </a:pPr>
            <a:r>
              <a:rPr lang="en-US" dirty="0"/>
              <a:t>Severe oxygenation problems/ refractory hypoxemia </a:t>
            </a:r>
          </a:p>
          <a:p>
            <a:pPr>
              <a:lnSpc>
                <a:spcPts val="2100"/>
              </a:lnSpc>
            </a:pPr>
            <a:r>
              <a:rPr lang="en-US" sz="2400" dirty="0"/>
              <a:t>Other possible indications may include administration of general anesthesia, airway protection in the absence of gag reflex, or use of deep sedation </a:t>
            </a:r>
          </a:p>
          <a:p>
            <a:pPr>
              <a:lnSpc>
                <a:spcPts val="2100"/>
              </a:lnSpc>
            </a:pPr>
            <a:r>
              <a:rPr lang="en-US" sz="2400" dirty="0"/>
              <a:t>Common diagnoses for requiring mechanical ventilation include acute exacerbations of COPD coma, multiple trauma, and neuromuscular disease </a:t>
            </a:r>
          </a:p>
        </p:txBody>
      </p:sp>
    </p:spTree>
    <p:extLst>
      <p:ext uri="{BB962C8B-B14F-4D97-AF65-F5344CB8AC3E}">
        <p14:creationId xmlns:p14="http://schemas.microsoft.com/office/powerpoint/2010/main" val="31866424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45B9AB-60D2-4363-9F3E-6B91A82DF87D}"/>
              </a:ext>
            </a:extLst>
          </p:cNvPr>
          <p:cNvSpPr>
            <a:spLocks noGrp="1"/>
          </p:cNvSpPr>
          <p:nvPr>
            <p:ph type="title"/>
          </p:nvPr>
        </p:nvSpPr>
        <p:spPr/>
        <p:txBody>
          <a:bodyPr>
            <a:normAutofit/>
          </a:bodyPr>
          <a:lstStyle/>
          <a:p>
            <a:r>
              <a:rPr lang="en-US" sz="4000" b="0" cap="none" dirty="0"/>
              <a:t>Adaptive Support Ventilation (ASV) (cont’d)</a:t>
            </a:r>
            <a:endParaRPr lang="en-US" sz="4000" dirty="0"/>
          </a:p>
        </p:txBody>
      </p:sp>
      <p:sp>
        <p:nvSpPr>
          <p:cNvPr id="3" name="Content Placeholder 2">
            <a:extLst>
              <a:ext uri="{FF2B5EF4-FFF2-40B4-BE49-F238E27FC236}">
                <a16:creationId xmlns:a16="http://schemas.microsoft.com/office/drawing/2014/main" xmlns="" id="{49BDC03B-08E8-4004-BEF5-58B09EBDAA51}"/>
              </a:ext>
            </a:extLst>
          </p:cNvPr>
          <p:cNvSpPr>
            <a:spLocks noGrp="1"/>
          </p:cNvSpPr>
          <p:nvPr>
            <p:ph idx="1"/>
          </p:nvPr>
        </p:nvSpPr>
        <p:spPr/>
        <p:txBody>
          <a:bodyPr>
            <a:noAutofit/>
          </a:bodyPr>
          <a:lstStyle/>
          <a:p>
            <a:pPr>
              <a:lnSpc>
                <a:spcPct val="110000"/>
              </a:lnSpc>
            </a:pPr>
            <a:r>
              <a:rPr lang="en-US" sz="2400" dirty="0"/>
              <a:t>Spontaneous breaths: target tidal volume is based on respiratory system mechanics and target minute ventilation </a:t>
            </a:r>
          </a:p>
          <a:p>
            <a:pPr>
              <a:lnSpc>
                <a:spcPct val="110000"/>
              </a:lnSpc>
            </a:pPr>
            <a:r>
              <a:rPr lang="en-US" sz="2400" dirty="0"/>
              <a:t>Clinician sets: patient’s ideal body weight, high pressure limit, PEEP, Fio</a:t>
            </a:r>
            <a:r>
              <a:rPr lang="en-US" sz="2400" baseline="-25000" dirty="0"/>
              <a:t>2</a:t>
            </a:r>
            <a:r>
              <a:rPr lang="en-US" sz="2400" dirty="0"/>
              <a:t>, rise time, flow cycle,  percent of predicted minute ventilation, inspiratory pressure support level, and sensitivity</a:t>
            </a:r>
          </a:p>
          <a:p>
            <a:pPr>
              <a:lnSpc>
                <a:spcPct val="110000"/>
              </a:lnSpc>
            </a:pPr>
            <a:r>
              <a:rPr lang="en-US" sz="2400" dirty="0"/>
              <a:t>The ventilator automatically adjusts respiratory rate, pressure limit, and tidal volume to optimize the patient’s WOB to maintain the appropriate level of support based on calculated minute ventilation </a:t>
            </a:r>
          </a:p>
          <a:p>
            <a:endParaRPr lang="en-US" sz="2400" dirty="0"/>
          </a:p>
        </p:txBody>
      </p:sp>
    </p:spTree>
    <p:extLst>
      <p:ext uri="{BB962C8B-B14F-4D97-AF65-F5344CB8AC3E}">
        <p14:creationId xmlns:p14="http://schemas.microsoft.com/office/powerpoint/2010/main" val="21555917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579"/>
            <a:ext cx="7886700" cy="1325563"/>
          </a:xfrm>
        </p:spPr>
        <p:txBody>
          <a:bodyPr>
            <a:normAutofit/>
          </a:bodyPr>
          <a:lstStyle/>
          <a:p>
            <a:r>
              <a:rPr lang="en-US" sz="4000" b="0" cap="none" dirty="0"/>
              <a:t>Adaptive Support Ventilation (ASV) (cont’d)</a:t>
            </a:r>
          </a:p>
        </p:txBody>
      </p:sp>
      <p:sp>
        <p:nvSpPr>
          <p:cNvPr id="3" name="Content Placeholder 2"/>
          <p:cNvSpPr>
            <a:spLocks noGrp="1"/>
          </p:cNvSpPr>
          <p:nvPr>
            <p:ph idx="1"/>
          </p:nvPr>
        </p:nvSpPr>
        <p:spPr>
          <a:xfrm>
            <a:off x="628650" y="1599142"/>
            <a:ext cx="7886700" cy="4351338"/>
          </a:xfrm>
        </p:spPr>
        <p:txBody>
          <a:bodyPr>
            <a:noAutofit/>
          </a:bodyPr>
          <a:lstStyle/>
          <a:p>
            <a:r>
              <a:rPr lang="en-US" sz="2600" dirty="0"/>
              <a:t>Advantages</a:t>
            </a:r>
            <a:r>
              <a:rPr lang="en-US" sz="2400" dirty="0"/>
              <a:t> </a:t>
            </a:r>
          </a:p>
          <a:p>
            <a:pPr lvl="1"/>
            <a:r>
              <a:rPr lang="en-US" dirty="0"/>
              <a:t>Can be effective for patients with acute respiratory failure </a:t>
            </a:r>
          </a:p>
          <a:p>
            <a:pPr lvl="1"/>
            <a:r>
              <a:rPr lang="en-US" dirty="0"/>
              <a:t>Provides a safe and effective method for automated ventilator weaning </a:t>
            </a:r>
          </a:p>
          <a:p>
            <a:pPr lvl="1"/>
            <a:r>
              <a:rPr lang="en-US" dirty="0"/>
              <a:t>Adjustments are made based on changing lung compliance and patient inspiratory effort </a:t>
            </a:r>
          </a:p>
          <a:p>
            <a:r>
              <a:rPr lang="en-US" sz="2600" dirty="0"/>
              <a:t>Disadvantages</a:t>
            </a:r>
            <a:r>
              <a:rPr lang="en-US" sz="2400" dirty="0"/>
              <a:t> </a:t>
            </a:r>
          </a:p>
          <a:p>
            <a:pPr lvl="1"/>
            <a:r>
              <a:rPr lang="en-US" dirty="0"/>
              <a:t>Patients with conditions which extend expiratory time  (e.g., COPD) may receive larger tidal volumes and lower frequencies as compared to patients with shorter expiratory time constants (e.g., ARDS)</a:t>
            </a:r>
          </a:p>
          <a:p>
            <a:pPr lvl="1"/>
            <a:endParaRPr lang="en-US" dirty="0"/>
          </a:p>
        </p:txBody>
      </p:sp>
    </p:spTree>
    <p:extLst>
      <p:ext uri="{BB962C8B-B14F-4D97-AF65-F5344CB8AC3E}">
        <p14:creationId xmlns:p14="http://schemas.microsoft.com/office/powerpoint/2010/main" val="15782655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9348"/>
            <a:ext cx="7886700" cy="1325563"/>
          </a:xfrm>
        </p:spPr>
        <p:txBody>
          <a:bodyPr>
            <a:normAutofit/>
          </a:bodyPr>
          <a:lstStyle/>
          <a:p>
            <a:r>
              <a:rPr lang="en-US" sz="4000" b="0" cap="none" dirty="0"/>
              <a:t>Airway Pressure Release Ventilation (APRV)</a:t>
            </a:r>
          </a:p>
        </p:txBody>
      </p:sp>
      <p:sp>
        <p:nvSpPr>
          <p:cNvPr id="3" name="Content Placeholder 2"/>
          <p:cNvSpPr>
            <a:spLocks noGrp="1"/>
          </p:cNvSpPr>
          <p:nvPr>
            <p:ph idx="1"/>
          </p:nvPr>
        </p:nvSpPr>
        <p:spPr>
          <a:xfrm>
            <a:off x="628650" y="1464911"/>
            <a:ext cx="7886700" cy="5278437"/>
          </a:xfrm>
        </p:spPr>
        <p:txBody>
          <a:bodyPr>
            <a:noAutofit/>
          </a:bodyPr>
          <a:lstStyle/>
          <a:p>
            <a:pPr>
              <a:lnSpc>
                <a:spcPts val="2500"/>
              </a:lnSpc>
              <a:spcBef>
                <a:spcPts val="0"/>
              </a:spcBef>
            </a:pPr>
            <a:r>
              <a:rPr lang="en-US" sz="2400" dirty="0"/>
              <a:t>Patients can spontaneously breath at two levels of pressure, which are time triggered and time cycled</a:t>
            </a:r>
          </a:p>
          <a:p>
            <a:pPr lvl="1">
              <a:lnSpc>
                <a:spcPts val="2500"/>
              </a:lnSpc>
              <a:spcBef>
                <a:spcPts val="0"/>
              </a:spcBef>
            </a:pPr>
            <a:r>
              <a:rPr lang="en-US" dirty="0"/>
              <a:t>High pressure promotes alveolar stabilization and alveolar recruitment for patients with hypoxemic respiratory failure </a:t>
            </a:r>
          </a:p>
          <a:p>
            <a:pPr lvl="1">
              <a:lnSpc>
                <a:spcPts val="2500"/>
              </a:lnSpc>
              <a:spcBef>
                <a:spcPts val="0"/>
              </a:spcBef>
            </a:pPr>
            <a:r>
              <a:rPr lang="en-US" dirty="0"/>
              <a:t>Low pressure aids in CO</a:t>
            </a:r>
            <a:r>
              <a:rPr lang="en-US" baseline="-25000" dirty="0"/>
              <a:t>2</a:t>
            </a:r>
            <a:r>
              <a:rPr lang="en-US" dirty="0"/>
              <a:t> removal, reduce mean airway pressures, and reduce the risk of cardiovascular compromise </a:t>
            </a:r>
          </a:p>
          <a:p>
            <a:pPr>
              <a:lnSpc>
                <a:spcPts val="2500"/>
              </a:lnSpc>
              <a:spcBef>
                <a:spcPts val="0"/>
              </a:spcBef>
            </a:pPr>
            <a:r>
              <a:rPr lang="en-US" sz="2400" dirty="0"/>
              <a:t>Commonly used for patients with ARDS</a:t>
            </a:r>
          </a:p>
          <a:p>
            <a:pPr>
              <a:lnSpc>
                <a:spcPts val="2500"/>
              </a:lnSpc>
              <a:spcBef>
                <a:spcPts val="0"/>
              </a:spcBef>
            </a:pPr>
            <a:r>
              <a:rPr lang="en-US" sz="2400" dirty="0"/>
              <a:t>Tidal volume provided by the ventilator is determined by the pressure gradient between the high pressure and low pressure settings, duration of high pressure, and patient’s pulmonary mechanics </a:t>
            </a:r>
          </a:p>
          <a:p>
            <a:pPr lvl="1">
              <a:lnSpc>
                <a:spcPts val="2500"/>
              </a:lnSpc>
              <a:spcBef>
                <a:spcPts val="0"/>
              </a:spcBef>
            </a:pPr>
            <a:r>
              <a:rPr lang="en-US" dirty="0"/>
              <a:t>P low </a:t>
            </a:r>
            <a:r>
              <a:rPr lang="en-US" dirty="0">
                <a:sym typeface="Wingdings" panose="05000000000000000000" pitchFamily="2" charset="2"/>
              </a:rPr>
              <a:t> P high inflates the lungs </a:t>
            </a:r>
          </a:p>
          <a:p>
            <a:pPr lvl="1">
              <a:lnSpc>
                <a:spcPts val="2500"/>
              </a:lnSpc>
              <a:spcBef>
                <a:spcPts val="0"/>
              </a:spcBef>
            </a:pPr>
            <a:r>
              <a:rPr lang="en-US" dirty="0">
                <a:sym typeface="Wingdings" panose="05000000000000000000" pitchFamily="2" charset="2"/>
              </a:rPr>
              <a:t>P high  P low allows the lungs to deflates </a:t>
            </a:r>
            <a:endParaRPr lang="en-US" dirty="0"/>
          </a:p>
          <a:p>
            <a:pPr>
              <a:lnSpc>
                <a:spcPts val="2500"/>
              </a:lnSpc>
              <a:spcBef>
                <a:spcPts val="0"/>
              </a:spcBef>
            </a:pPr>
            <a:endParaRPr lang="en-US" sz="2400" dirty="0"/>
          </a:p>
        </p:txBody>
      </p:sp>
    </p:spTree>
    <p:extLst>
      <p:ext uri="{BB962C8B-B14F-4D97-AF65-F5344CB8AC3E}">
        <p14:creationId xmlns:p14="http://schemas.microsoft.com/office/powerpoint/2010/main" val="17646469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7F3F51-420E-4AE0-A4F8-171A55A8DDB5}"/>
              </a:ext>
            </a:extLst>
          </p:cNvPr>
          <p:cNvSpPr>
            <a:spLocks noGrp="1"/>
          </p:cNvSpPr>
          <p:nvPr>
            <p:ph type="title"/>
          </p:nvPr>
        </p:nvSpPr>
        <p:spPr/>
        <p:txBody>
          <a:bodyPr>
            <a:normAutofit/>
          </a:bodyPr>
          <a:lstStyle/>
          <a:p>
            <a:r>
              <a:rPr lang="en-US" sz="4000" b="0" cap="none" dirty="0"/>
              <a:t>Airway Pressure Release Ventilation (APRV) (cont’d)</a:t>
            </a:r>
            <a:endParaRPr lang="en-US" sz="40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xmlns="" id="{76AA92A2-A755-4A33-A249-B7E34288F634}"/>
                  </a:ext>
                </a:extLst>
              </p:cNvPr>
              <p:cNvSpPr>
                <a:spLocks noGrp="1"/>
              </p:cNvSpPr>
              <p:nvPr>
                <p:ph idx="1"/>
              </p:nvPr>
            </p:nvSpPr>
            <p:spPr>
              <a:xfrm>
                <a:off x="628650" y="1958975"/>
                <a:ext cx="7886700" cy="4032250"/>
              </a:xfrm>
            </p:spPr>
            <p:txBody>
              <a:bodyPr/>
              <a:lstStyle/>
              <a:p>
                <a:pPr>
                  <a:lnSpc>
                    <a:spcPct val="110000"/>
                  </a:lnSpc>
                </a:pPr>
                <a:r>
                  <a:rPr lang="en-US" dirty="0"/>
                  <a:t>Clinician sets: high airway pressure, high pressure time, low airway pressure, and low pressure time </a:t>
                </a:r>
              </a:p>
              <a:p>
                <a:pPr>
                  <a:lnSpc>
                    <a:spcPct val="110000"/>
                  </a:lnSpc>
                </a:pPr>
                <a:r>
                  <a:rPr lang="en-US" dirty="0"/>
                  <a:t>Names vary by ventilator</a:t>
                </a:r>
              </a:p>
              <a:p>
                <a:pPr lvl="1">
                  <a:lnSpc>
                    <a:spcPct val="110000"/>
                  </a:lnSpc>
                </a:pPr>
                <a:r>
                  <a:rPr lang="en-US" dirty="0"/>
                  <a:t>APRV: Dr</a:t>
                </a:r>
                <a14:m>
                  <m:oMath xmlns:m="http://schemas.openxmlformats.org/officeDocument/2006/math">
                    <m:acc>
                      <m:accPr>
                        <m:chr m:val="̈"/>
                        <m:ctrlPr>
                          <a:rPr lang="en-US" i="1">
                            <a:latin typeface="Cambria Math"/>
                          </a:rPr>
                        </m:ctrlPr>
                      </m:accPr>
                      <m:e>
                        <m:r>
                          <m:rPr>
                            <m:sty m:val="p"/>
                          </m:rPr>
                          <a:rPr lang="en-US">
                            <a:latin typeface="Cambria Math" panose="02040503050406030204" pitchFamily="18" charset="0"/>
                          </a:rPr>
                          <m:t>a</m:t>
                        </m:r>
                      </m:e>
                    </m:acc>
                  </m:oMath>
                </a14:m>
                <a:r>
                  <a:rPr lang="en-US" dirty="0"/>
                  <a:t>ger Evita XL, Evita Infinity V500</a:t>
                </a:r>
              </a:p>
              <a:p>
                <a:pPr lvl="1">
                  <a:lnSpc>
                    <a:spcPct val="110000"/>
                  </a:lnSpc>
                </a:pPr>
                <a:r>
                  <a:rPr lang="en-US" dirty="0"/>
                  <a:t>Bi-level: Covidien PB 840 and PB 980</a:t>
                </a:r>
              </a:p>
              <a:p>
                <a:pPr lvl="1">
                  <a:lnSpc>
                    <a:spcPct val="110000"/>
                  </a:lnSpc>
                </a:pPr>
                <a:r>
                  <a:rPr lang="en-US" dirty="0"/>
                  <a:t>APRV and DuoPAP: Hamilton G5</a:t>
                </a:r>
              </a:p>
              <a:p>
                <a:pPr lvl="1">
                  <a:lnSpc>
                    <a:spcPct val="110000"/>
                  </a:lnSpc>
                </a:pPr>
                <a:r>
                  <a:rPr lang="en-US" dirty="0"/>
                  <a:t>BiPhasic: Avea</a:t>
                </a:r>
              </a:p>
            </p:txBody>
          </p:sp>
        </mc:Choice>
        <mc:Fallback xmlns="">
          <p:sp>
            <p:nvSpPr>
              <p:cNvPr id="3" name="Content Placeholder 2">
                <a:extLst>
                  <a:ext uri="{FF2B5EF4-FFF2-40B4-BE49-F238E27FC236}">
                    <a16:creationId xmlns:a16="http://schemas.microsoft.com/office/drawing/2014/main" id="{76AA92A2-A755-4A33-A249-B7E34288F634}"/>
                  </a:ext>
                </a:extLst>
              </p:cNvPr>
              <p:cNvSpPr>
                <a:spLocks noGrp="1" noRot="1" noChangeAspect="1" noMove="1" noResize="1" noEditPoints="1" noAdjustHandles="1" noChangeArrowheads="1" noChangeShapeType="1" noTextEdit="1"/>
              </p:cNvSpPr>
              <p:nvPr>
                <p:ph idx="1"/>
              </p:nvPr>
            </p:nvSpPr>
            <p:spPr>
              <a:xfrm>
                <a:off x="628650" y="1958975"/>
                <a:ext cx="7886700" cy="4032250"/>
              </a:xfrm>
              <a:blipFill>
                <a:blip r:embed="rId2"/>
                <a:stretch>
                  <a:fillRect l="-1391" t="-1208"/>
                </a:stretch>
              </a:blipFill>
            </p:spPr>
            <p:txBody>
              <a:bodyPr/>
              <a:lstStyle/>
              <a:p>
                <a:r>
                  <a:rPr lang="en-US">
                    <a:noFill/>
                  </a:rPr>
                  <a:t> </a:t>
                </a:r>
              </a:p>
            </p:txBody>
          </p:sp>
        </mc:Fallback>
      </mc:AlternateContent>
    </p:spTree>
    <p:extLst>
      <p:ext uri="{BB962C8B-B14F-4D97-AF65-F5344CB8AC3E}">
        <p14:creationId xmlns:p14="http://schemas.microsoft.com/office/powerpoint/2010/main" val="2248614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10.1.1.17\productions\ART\ART PROCESS\PPT Process\JBL_PPT\Shelledy_171101_Ancillaries\Images\Chapter 06\fg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521" y="903384"/>
            <a:ext cx="6518232" cy="443069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xmlns="" id="{15C3A21D-604D-4AD4-9E31-CDB7666B470E}"/>
              </a:ext>
            </a:extLst>
          </p:cNvPr>
          <p:cNvSpPr>
            <a:spLocks noGrp="1"/>
          </p:cNvSpPr>
          <p:nvPr>
            <p:ph idx="1"/>
          </p:nvPr>
        </p:nvSpPr>
        <p:spPr>
          <a:xfrm>
            <a:off x="3708413" y="5334077"/>
            <a:ext cx="1487269" cy="494728"/>
          </a:xfrm>
        </p:spPr>
        <p:txBody>
          <a:bodyPr>
            <a:normAutofit/>
          </a:bodyPr>
          <a:lstStyle/>
          <a:p>
            <a:pPr marL="0" indent="0">
              <a:buNone/>
            </a:pPr>
            <a:r>
              <a:rPr lang="en-US" sz="2000" dirty="0" smtClean="0">
                <a:latin typeface="+mn-lt"/>
                <a:cs typeface="Times New Roman" pitchFamily="18" charset="0"/>
              </a:rPr>
              <a:t>Figure 6.5</a:t>
            </a:r>
            <a:endParaRPr lang="en-US" sz="2000" dirty="0">
              <a:latin typeface="+mn-lt"/>
              <a:cs typeface="Times New Roman" pitchFamily="18" charset="0"/>
            </a:endParaRPr>
          </a:p>
        </p:txBody>
      </p:sp>
    </p:spTree>
    <p:extLst>
      <p:ext uri="{BB962C8B-B14F-4D97-AF65-F5344CB8AC3E}">
        <p14:creationId xmlns:p14="http://schemas.microsoft.com/office/powerpoint/2010/main" val="20985001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6861"/>
            <a:ext cx="7886700" cy="1325563"/>
          </a:xfrm>
        </p:spPr>
        <p:txBody>
          <a:bodyPr>
            <a:normAutofit/>
          </a:bodyPr>
          <a:lstStyle/>
          <a:p>
            <a:r>
              <a:rPr lang="en-US" sz="4000" b="0" cap="none" dirty="0"/>
              <a:t>Airway Pressure Release Ventilation (cont’d)</a:t>
            </a:r>
          </a:p>
        </p:txBody>
      </p:sp>
      <p:sp>
        <p:nvSpPr>
          <p:cNvPr id="3" name="Content Placeholder 2"/>
          <p:cNvSpPr>
            <a:spLocks noGrp="1"/>
          </p:cNvSpPr>
          <p:nvPr>
            <p:ph idx="1"/>
          </p:nvPr>
        </p:nvSpPr>
        <p:spPr>
          <a:xfrm>
            <a:off x="628650" y="1622424"/>
            <a:ext cx="7886700" cy="4789665"/>
          </a:xfrm>
        </p:spPr>
        <p:txBody>
          <a:bodyPr>
            <a:normAutofit/>
          </a:bodyPr>
          <a:lstStyle/>
          <a:p>
            <a:pPr>
              <a:lnSpc>
                <a:spcPct val="110000"/>
              </a:lnSpc>
            </a:pPr>
            <a:r>
              <a:rPr lang="en-US" sz="2600" dirty="0"/>
              <a:t>Advantages</a:t>
            </a:r>
            <a:r>
              <a:rPr lang="en-US" dirty="0"/>
              <a:t> </a:t>
            </a:r>
          </a:p>
          <a:p>
            <a:pPr lvl="1">
              <a:lnSpc>
                <a:spcPct val="110000"/>
              </a:lnSpc>
            </a:pPr>
            <a:r>
              <a:rPr lang="en-US" dirty="0"/>
              <a:t>Decreases peak airway pressures, improves alveolar recruitment, oxygenation, and ventilation for ARDS patients </a:t>
            </a:r>
          </a:p>
          <a:p>
            <a:pPr lvl="1">
              <a:lnSpc>
                <a:spcPct val="110000"/>
              </a:lnSpc>
            </a:pPr>
            <a:r>
              <a:rPr lang="en-US" dirty="0"/>
              <a:t>Spontaneous breathing may promote recruitment of dependent alveoli, improve gas change, and improve cardiac filling</a:t>
            </a:r>
          </a:p>
          <a:p>
            <a:pPr lvl="1">
              <a:lnSpc>
                <a:spcPct val="110000"/>
              </a:lnSpc>
            </a:pPr>
            <a:r>
              <a:rPr lang="en-US" dirty="0"/>
              <a:t>Some evidence suggests APRV may decrease the need for sedation and paralytics, time on the ventilator, and length of ICU stay, compared to conventional approaches </a:t>
            </a:r>
          </a:p>
        </p:txBody>
      </p:sp>
    </p:spTree>
    <p:extLst>
      <p:ext uri="{BB962C8B-B14F-4D97-AF65-F5344CB8AC3E}">
        <p14:creationId xmlns:p14="http://schemas.microsoft.com/office/powerpoint/2010/main" val="28813173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2CE852-6622-469B-AE43-04F9755D2966}"/>
              </a:ext>
            </a:extLst>
          </p:cNvPr>
          <p:cNvSpPr>
            <a:spLocks noGrp="1"/>
          </p:cNvSpPr>
          <p:nvPr>
            <p:ph type="title"/>
          </p:nvPr>
        </p:nvSpPr>
        <p:spPr/>
        <p:txBody>
          <a:bodyPr>
            <a:normAutofit/>
          </a:bodyPr>
          <a:lstStyle/>
          <a:p>
            <a:r>
              <a:rPr lang="en-US" sz="4000" b="0" cap="none" dirty="0"/>
              <a:t>Airway Pressure Release Ventilation (cont’d)</a:t>
            </a:r>
            <a:endParaRPr lang="en-US" sz="4000" dirty="0"/>
          </a:p>
        </p:txBody>
      </p:sp>
      <p:sp>
        <p:nvSpPr>
          <p:cNvPr id="3" name="Content Placeholder 2">
            <a:extLst>
              <a:ext uri="{FF2B5EF4-FFF2-40B4-BE49-F238E27FC236}">
                <a16:creationId xmlns:a16="http://schemas.microsoft.com/office/drawing/2014/main" xmlns="" id="{356253D5-70C8-4109-BC95-5D02A328A45F}"/>
              </a:ext>
            </a:extLst>
          </p:cNvPr>
          <p:cNvSpPr>
            <a:spLocks noGrp="1"/>
          </p:cNvSpPr>
          <p:nvPr>
            <p:ph idx="1"/>
          </p:nvPr>
        </p:nvSpPr>
        <p:spPr>
          <a:xfrm>
            <a:off x="628650" y="1787525"/>
            <a:ext cx="7886700" cy="4351338"/>
          </a:xfrm>
        </p:spPr>
        <p:txBody>
          <a:bodyPr>
            <a:noAutofit/>
          </a:bodyPr>
          <a:lstStyle/>
          <a:p>
            <a:pPr>
              <a:lnSpc>
                <a:spcPct val="100000"/>
              </a:lnSpc>
              <a:spcBef>
                <a:spcPts val="0"/>
              </a:spcBef>
            </a:pPr>
            <a:r>
              <a:rPr lang="en-US" sz="2600" dirty="0"/>
              <a:t>Disadvantages</a:t>
            </a:r>
            <a:r>
              <a:rPr lang="en-US" sz="2400" dirty="0"/>
              <a:t> </a:t>
            </a:r>
          </a:p>
          <a:p>
            <a:pPr lvl="1">
              <a:lnSpc>
                <a:spcPct val="100000"/>
              </a:lnSpc>
              <a:spcBef>
                <a:spcPts val="0"/>
              </a:spcBef>
            </a:pPr>
            <a:r>
              <a:rPr lang="en-US" dirty="0"/>
              <a:t>Tidal volumes vary based on changing patient condition</a:t>
            </a:r>
          </a:p>
          <a:p>
            <a:pPr lvl="1">
              <a:lnSpc>
                <a:spcPct val="100000"/>
              </a:lnSpc>
              <a:spcBef>
                <a:spcPts val="0"/>
              </a:spcBef>
            </a:pPr>
            <a:r>
              <a:rPr lang="en-US" dirty="0"/>
              <a:t>Minimum minute ventilation is not guaranteed </a:t>
            </a:r>
          </a:p>
          <a:p>
            <a:pPr lvl="1">
              <a:lnSpc>
                <a:spcPct val="100000"/>
              </a:lnSpc>
              <a:spcBef>
                <a:spcPts val="0"/>
              </a:spcBef>
            </a:pPr>
            <a:r>
              <a:rPr lang="en-US" dirty="0"/>
              <a:t>Short expiratory times can result in auto PEEP </a:t>
            </a:r>
          </a:p>
          <a:p>
            <a:pPr lvl="1">
              <a:lnSpc>
                <a:spcPct val="100000"/>
              </a:lnSpc>
              <a:spcBef>
                <a:spcPts val="0"/>
              </a:spcBef>
            </a:pPr>
            <a:r>
              <a:rPr lang="en-US" dirty="0"/>
              <a:t>High MAPs may reduce venous return and impede cardiac output in hemodynamically unstable patients</a:t>
            </a:r>
          </a:p>
          <a:p>
            <a:pPr lvl="1">
              <a:lnSpc>
                <a:spcPct val="100000"/>
              </a:lnSpc>
              <a:spcBef>
                <a:spcPts val="0"/>
              </a:spcBef>
            </a:pPr>
            <a:r>
              <a:rPr lang="en-US" dirty="0"/>
              <a:t>Not indicated for use in patients with severe obstructive lung disease due to potential for air trapping and barotrauma</a:t>
            </a:r>
          </a:p>
          <a:p>
            <a:pPr lvl="1">
              <a:lnSpc>
                <a:spcPct val="100000"/>
              </a:lnSpc>
              <a:spcBef>
                <a:spcPts val="0"/>
              </a:spcBef>
            </a:pPr>
            <a:r>
              <a:rPr lang="en-US" dirty="0"/>
              <a:t>Has not been shown to improve mortality or other important outcomes as compared to other more conventional modes of ventilation </a:t>
            </a:r>
          </a:p>
          <a:p>
            <a:pPr>
              <a:lnSpc>
                <a:spcPct val="100000"/>
              </a:lnSpc>
              <a:spcBef>
                <a:spcPts val="0"/>
              </a:spcBef>
            </a:pPr>
            <a:endParaRPr lang="en-US" sz="2400" dirty="0"/>
          </a:p>
        </p:txBody>
      </p:sp>
    </p:spTree>
    <p:extLst>
      <p:ext uri="{BB962C8B-B14F-4D97-AF65-F5344CB8AC3E}">
        <p14:creationId xmlns:p14="http://schemas.microsoft.com/office/powerpoint/2010/main" val="374931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0637"/>
            <a:ext cx="7886700" cy="1325563"/>
          </a:xfrm>
        </p:spPr>
        <p:txBody>
          <a:bodyPr>
            <a:normAutofit/>
          </a:bodyPr>
          <a:lstStyle/>
          <a:p>
            <a:r>
              <a:rPr lang="en-US" sz="4000" b="0" cap="none" dirty="0"/>
              <a:t>Proportional Assist Ventilation (PAV)</a:t>
            </a:r>
          </a:p>
        </p:txBody>
      </p:sp>
      <p:sp>
        <p:nvSpPr>
          <p:cNvPr id="3" name="Content Placeholder 2"/>
          <p:cNvSpPr>
            <a:spLocks noGrp="1"/>
          </p:cNvSpPr>
          <p:nvPr>
            <p:ph idx="1"/>
          </p:nvPr>
        </p:nvSpPr>
        <p:spPr>
          <a:xfrm>
            <a:off x="628650" y="1647650"/>
            <a:ext cx="7886700" cy="4648375"/>
          </a:xfrm>
        </p:spPr>
        <p:txBody>
          <a:bodyPr>
            <a:normAutofit lnSpcReduction="10000"/>
          </a:bodyPr>
          <a:lstStyle/>
          <a:p>
            <a:pPr>
              <a:lnSpc>
                <a:spcPct val="110000"/>
              </a:lnSpc>
            </a:pPr>
            <a:r>
              <a:rPr lang="en-US" sz="2400" dirty="0"/>
              <a:t>Automatically adjusts the level of ventilatory support based on estimated WOB and feedback measures associated with the neural output of the respiratory center </a:t>
            </a:r>
          </a:p>
          <a:p>
            <a:pPr>
              <a:lnSpc>
                <a:spcPct val="110000"/>
              </a:lnSpc>
            </a:pPr>
            <a:r>
              <a:rPr lang="en-US" sz="2400" dirty="0"/>
              <a:t>The ventilator calculates delivered volume and estimates resistance and compliance by applying a brief end-inspiratory pause and expiratory pause every few seconds </a:t>
            </a:r>
          </a:p>
          <a:p>
            <a:pPr>
              <a:lnSpc>
                <a:spcPct val="110000"/>
              </a:lnSpc>
            </a:pPr>
            <a:r>
              <a:rPr lang="en-US" sz="2400" dirty="0"/>
              <a:t>Inspiratory pressure is varied automatically depending on patient’s inspiratory effort, calculated WOB, and the clinician set percentage of support </a:t>
            </a:r>
          </a:p>
          <a:p>
            <a:pPr>
              <a:lnSpc>
                <a:spcPct val="110000"/>
              </a:lnSpc>
            </a:pPr>
            <a:r>
              <a:rPr lang="en-US" sz="2400" dirty="0"/>
              <a:t>Advantages: Patient-ventilator synchrony and patient comfort may be improved </a:t>
            </a:r>
          </a:p>
          <a:p>
            <a:pPr>
              <a:lnSpc>
                <a:spcPct val="110000"/>
              </a:lnSpc>
            </a:pPr>
            <a:endParaRPr lang="en-US" sz="2400" dirty="0"/>
          </a:p>
        </p:txBody>
      </p:sp>
    </p:spTree>
    <p:extLst>
      <p:ext uri="{BB962C8B-B14F-4D97-AF65-F5344CB8AC3E}">
        <p14:creationId xmlns:p14="http://schemas.microsoft.com/office/powerpoint/2010/main" val="40644703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833E6F-045E-4F8A-8FD5-2259B952F959}"/>
              </a:ext>
            </a:extLst>
          </p:cNvPr>
          <p:cNvSpPr>
            <a:spLocks noGrp="1"/>
          </p:cNvSpPr>
          <p:nvPr>
            <p:ph type="title"/>
          </p:nvPr>
        </p:nvSpPr>
        <p:spPr/>
        <p:txBody>
          <a:bodyPr>
            <a:normAutofit/>
          </a:bodyPr>
          <a:lstStyle/>
          <a:p>
            <a:r>
              <a:rPr lang="en-US" sz="4000" b="0" cap="none" dirty="0"/>
              <a:t>Proportional Assist Ventilation (PAV) (cont’d)</a:t>
            </a:r>
            <a:endParaRPr lang="en-US" sz="40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xmlns="" id="{67BCAA8B-547A-4641-BC35-38846127696B}"/>
                  </a:ext>
                </a:extLst>
              </p:cNvPr>
              <p:cNvSpPr>
                <a:spLocks noGrp="1"/>
              </p:cNvSpPr>
              <p:nvPr>
                <p:ph idx="1"/>
              </p:nvPr>
            </p:nvSpPr>
            <p:spPr>
              <a:xfrm>
                <a:off x="628650" y="1778000"/>
                <a:ext cx="7886700" cy="4351338"/>
              </a:xfrm>
            </p:spPr>
            <p:txBody>
              <a:bodyPr>
                <a:noAutofit/>
              </a:bodyPr>
              <a:lstStyle/>
              <a:p>
                <a:pPr>
                  <a:lnSpc>
                    <a:spcPct val="110000"/>
                  </a:lnSpc>
                  <a:spcBef>
                    <a:spcPts val="0"/>
                  </a:spcBef>
                </a:pPr>
                <a:r>
                  <a:rPr lang="en-US" sz="2400" dirty="0"/>
                  <a:t>Disadvantages: Automatic minimal support level is not provided, alarms and back up ventilation modes must be activated in the event of apnea, calculated WOB may not reflect patient effort, not useful in patients with weak ventilatory drive or weak respiratory muscles  </a:t>
                </a:r>
              </a:p>
              <a:p>
                <a:pPr>
                  <a:lnSpc>
                    <a:spcPct val="110000"/>
                  </a:lnSpc>
                  <a:spcBef>
                    <a:spcPts val="0"/>
                  </a:spcBef>
                </a:pPr>
                <a:r>
                  <a:rPr lang="en-US" sz="2400" dirty="0"/>
                  <a:t>Names vary by ventilator</a:t>
                </a:r>
              </a:p>
              <a:p>
                <a:pPr lvl="1">
                  <a:lnSpc>
                    <a:spcPct val="110000"/>
                  </a:lnSpc>
                  <a:spcBef>
                    <a:spcPts val="0"/>
                  </a:spcBef>
                </a:pPr>
                <a:r>
                  <a:rPr lang="en-US" dirty="0"/>
                  <a:t>Spontaneous proportional assist: Covidien PB 840 and PB 980</a:t>
                </a:r>
              </a:p>
              <a:p>
                <a:pPr lvl="1">
                  <a:lnSpc>
                    <a:spcPct val="110000"/>
                  </a:lnSpc>
                  <a:spcBef>
                    <a:spcPts val="0"/>
                  </a:spcBef>
                </a:pPr>
                <a:r>
                  <a:rPr lang="en-US" dirty="0"/>
                  <a:t>Spontaneous proportional pressure support: Dr</a:t>
                </a:r>
                <a14:m>
                  <m:oMath xmlns:m="http://schemas.openxmlformats.org/officeDocument/2006/math">
                    <m:acc>
                      <m:accPr>
                        <m:chr m:val="̈"/>
                        <m:ctrlPr>
                          <a:rPr lang="en-US" i="1">
                            <a:latin typeface="Cambria Math"/>
                          </a:rPr>
                        </m:ctrlPr>
                      </m:accPr>
                      <m:e>
                        <m:r>
                          <m:rPr>
                            <m:sty m:val="p"/>
                          </m:rPr>
                          <a:rPr lang="en-US">
                            <a:latin typeface="Cambria Math" panose="02040503050406030204" pitchFamily="18" charset="0"/>
                          </a:rPr>
                          <m:t>a</m:t>
                        </m:r>
                      </m:e>
                    </m:acc>
                  </m:oMath>
                </a14:m>
                <a:r>
                  <a:rPr lang="en-US" dirty="0"/>
                  <a:t>ger Evita V500</a:t>
                </a:r>
              </a:p>
              <a:p>
                <a:pPr lvl="1">
                  <a:lnSpc>
                    <a:spcPct val="110000"/>
                  </a:lnSpc>
                  <a:spcBef>
                    <a:spcPts val="0"/>
                  </a:spcBef>
                </a:pPr>
                <a:r>
                  <a:rPr lang="en-US" dirty="0"/>
                  <a:t>Proportional pressure support: Phillips Respironics V60 </a:t>
                </a:r>
              </a:p>
              <a:p>
                <a:pPr>
                  <a:spcBef>
                    <a:spcPts val="0"/>
                  </a:spcBef>
                </a:pPr>
                <a:endParaRPr lang="en-US" sz="2400" dirty="0"/>
              </a:p>
            </p:txBody>
          </p:sp>
        </mc:Choice>
        <mc:Fallback xmlns="">
          <p:sp>
            <p:nvSpPr>
              <p:cNvPr id="3" name="Content Placeholder 2">
                <a:extLst>
                  <a:ext uri="{FF2B5EF4-FFF2-40B4-BE49-F238E27FC236}">
                    <a16:creationId xmlns:a16="http://schemas.microsoft.com/office/drawing/2014/main" id="{67BCAA8B-547A-4641-BC35-38846127696B}"/>
                  </a:ext>
                </a:extLst>
              </p:cNvPr>
              <p:cNvSpPr>
                <a:spLocks noGrp="1" noRot="1" noChangeAspect="1" noMove="1" noResize="1" noEditPoints="1" noAdjustHandles="1" noChangeArrowheads="1" noChangeShapeType="1" noTextEdit="1"/>
              </p:cNvSpPr>
              <p:nvPr>
                <p:ph idx="1"/>
              </p:nvPr>
            </p:nvSpPr>
            <p:spPr>
              <a:xfrm>
                <a:off x="628650" y="1778000"/>
                <a:ext cx="7886700" cy="4351338"/>
              </a:xfrm>
              <a:blipFill>
                <a:blip r:embed="rId2"/>
                <a:stretch>
                  <a:fillRect l="-1005" t="-842" r="-1468" b="-6592"/>
                </a:stretch>
              </a:blipFill>
            </p:spPr>
            <p:txBody>
              <a:bodyPr/>
              <a:lstStyle/>
              <a:p>
                <a:r>
                  <a:rPr lang="en-US">
                    <a:noFill/>
                  </a:rPr>
                  <a:t> </a:t>
                </a:r>
              </a:p>
            </p:txBody>
          </p:sp>
        </mc:Fallback>
      </mc:AlternateContent>
    </p:spTree>
    <p:extLst>
      <p:ext uri="{BB962C8B-B14F-4D97-AF65-F5344CB8AC3E}">
        <p14:creationId xmlns:p14="http://schemas.microsoft.com/office/powerpoint/2010/main" val="28325266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10.1.1.17\productions\ART\ART PROCESS\PPT Process\JBL_PPT\Shelledy_171101_Ancillaries\Images\Chapter 06\Box06_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72" y="842178"/>
            <a:ext cx="8837613"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266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0095F7-7802-4014-934D-1B295EB41F36}"/>
              </a:ext>
            </a:extLst>
          </p:cNvPr>
          <p:cNvSpPr>
            <a:spLocks noGrp="1"/>
          </p:cNvSpPr>
          <p:nvPr>
            <p:ph type="title"/>
          </p:nvPr>
        </p:nvSpPr>
        <p:spPr>
          <a:xfrm>
            <a:off x="628650" y="116770"/>
            <a:ext cx="7886700" cy="1325563"/>
          </a:xfrm>
        </p:spPr>
        <p:txBody>
          <a:bodyPr>
            <a:normAutofit/>
          </a:bodyPr>
          <a:lstStyle/>
          <a:p>
            <a:r>
              <a:rPr lang="en-US" sz="4000" b="0" cap="none" dirty="0"/>
              <a:t>Introduction</a:t>
            </a:r>
          </a:p>
        </p:txBody>
      </p:sp>
      <p:sp>
        <p:nvSpPr>
          <p:cNvPr id="3" name="Content Placeholder 2">
            <a:extLst>
              <a:ext uri="{FF2B5EF4-FFF2-40B4-BE49-F238E27FC236}">
                <a16:creationId xmlns:a16="http://schemas.microsoft.com/office/drawing/2014/main" xmlns="" id="{E5C5FCF8-8A80-444F-A71B-A482A5A98545}"/>
              </a:ext>
            </a:extLst>
          </p:cNvPr>
          <p:cNvSpPr>
            <a:spLocks noGrp="1"/>
          </p:cNvSpPr>
          <p:nvPr>
            <p:ph idx="1"/>
          </p:nvPr>
        </p:nvSpPr>
        <p:spPr>
          <a:xfrm>
            <a:off x="628650" y="1611136"/>
            <a:ext cx="7886700" cy="4351338"/>
          </a:xfrm>
        </p:spPr>
        <p:txBody>
          <a:bodyPr/>
          <a:lstStyle/>
          <a:p>
            <a:r>
              <a:rPr lang="en-US" dirty="0"/>
              <a:t>Hazards/ complications to mechanical ventilation </a:t>
            </a:r>
          </a:p>
          <a:p>
            <a:pPr lvl="1"/>
            <a:r>
              <a:rPr lang="en-US" dirty="0"/>
              <a:t>Ventilator-associated lung injury (VALI)</a:t>
            </a:r>
          </a:p>
          <a:p>
            <a:pPr lvl="1"/>
            <a:r>
              <a:rPr lang="en-US" dirty="0"/>
              <a:t>Ventilator associated pneumonia (VAP)</a:t>
            </a:r>
          </a:p>
          <a:p>
            <a:pPr lvl="1"/>
            <a:r>
              <a:rPr lang="en-US" dirty="0"/>
              <a:t>Increased work of breathing (WOB)</a:t>
            </a:r>
          </a:p>
          <a:p>
            <a:pPr lvl="1"/>
            <a:r>
              <a:rPr lang="en-US" dirty="0"/>
              <a:t>Ventilatory muscle dysfunction </a:t>
            </a:r>
          </a:p>
          <a:p>
            <a:pPr lvl="1"/>
            <a:r>
              <a:rPr lang="en-US" dirty="0"/>
              <a:t>Barotrauma (e.g., pneumothorax, pneumomediastinum)</a:t>
            </a:r>
          </a:p>
          <a:p>
            <a:pPr lvl="1"/>
            <a:r>
              <a:rPr lang="en-US" dirty="0"/>
              <a:t>Airway problems (e.g., accidental bronchial intubation, airway occlusion)</a:t>
            </a:r>
          </a:p>
          <a:p>
            <a:pPr lvl="1"/>
            <a:r>
              <a:rPr lang="en-US" dirty="0"/>
              <a:t>Ventilator system failure </a:t>
            </a:r>
          </a:p>
        </p:txBody>
      </p:sp>
    </p:spTree>
    <p:extLst>
      <p:ext uri="{BB962C8B-B14F-4D97-AF65-F5344CB8AC3E}">
        <p14:creationId xmlns:p14="http://schemas.microsoft.com/office/powerpoint/2010/main" val="39342754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7115"/>
            <a:ext cx="7886700" cy="1227844"/>
          </a:xfrm>
        </p:spPr>
        <p:txBody>
          <a:bodyPr>
            <a:normAutofit/>
          </a:bodyPr>
          <a:lstStyle/>
          <a:p>
            <a:r>
              <a:rPr lang="en-US" sz="4000" b="0" cap="none" dirty="0"/>
              <a:t>Automode</a:t>
            </a:r>
          </a:p>
        </p:txBody>
      </p:sp>
      <p:sp>
        <p:nvSpPr>
          <p:cNvPr id="3" name="Content Placeholder 2"/>
          <p:cNvSpPr>
            <a:spLocks noGrp="1"/>
          </p:cNvSpPr>
          <p:nvPr>
            <p:ph idx="1"/>
          </p:nvPr>
        </p:nvSpPr>
        <p:spPr>
          <a:xfrm>
            <a:off x="628650" y="1467819"/>
            <a:ext cx="7886700" cy="5170048"/>
          </a:xfrm>
        </p:spPr>
        <p:txBody>
          <a:bodyPr>
            <a:normAutofit/>
          </a:bodyPr>
          <a:lstStyle/>
          <a:p>
            <a:pPr>
              <a:lnSpc>
                <a:spcPct val="110000"/>
              </a:lnSpc>
            </a:pPr>
            <a:r>
              <a:rPr lang="en-US" sz="2600" dirty="0"/>
              <a:t>Form of IMV that incorporates a targeting scheme for both primary and secondary breaths based on the modes selected</a:t>
            </a:r>
          </a:p>
          <a:p>
            <a:pPr>
              <a:lnSpc>
                <a:spcPct val="110000"/>
              </a:lnSpc>
            </a:pPr>
            <a:r>
              <a:rPr lang="en-US" sz="2600" dirty="0"/>
              <a:t>IMV is used to synchronized mandatory and spontaneous breaths by automatically switching between two modes of ventilation based on specific feedback measures </a:t>
            </a:r>
          </a:p>
          <a:p>
            <a:pPr>
              <a:lnSpc>
                <a:spcPct val="110000"/>
              </a:lnSpc>
            </a:pPr>
            <a:r>
              <a:rPr lang="en-US" sz="2600" dirty="0"/>
              <a:t>The ventilator automatically titrates the level of support provided between control and support modes dependent on the patient’s level of spontaneous ventilation </a:t>
            </a:r>
          </a:p>
        </p:txBody>
      </p:sp>
    </p:spTree>
    <p:extLst>
      <p:ext uri="{BB962C8B-B14F-4D97-AF65-F5344CB8AC3E}">
        <p14:creationId xmlns:p14="http://schemas.microsoft.com/office/powerpoint/2010/main" val="3842595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B2B5A8-2554-4EE6-B25D-080F792AE911}"/>
              </a:ext>
            </a:extLst>
          </p:cNvPr>
          <p:cNvSpPr>
            <a:spLocks noGrp="1"/>
          </p:cNvSpPr>
          <p:nvPr>
            <p:ph type="title"/>
          </p:nvPr>
        </p:nvSpPr>
        <p:spPr/>
        <p:txBody>
          <a:bodyPr>
            <a:normAutofit/>
          </a:bodyPr>
          <a:lstStyle/>
          <a:p>
            <a:r>
              <a:rPr lang="en-US" sz="4000" b="0" cap="none" dirty="0"/>
              <a:t>Automode (cont’d)</a:t>
            </a:r>
          </a:p>
        </p:txBody>
      </p:sp>
      <p:sp>
        <p:nvSpPr>
          <p:cNvPr id="3" name="Content Placeholder 2">
            <a:extLst>
              <a:ext uri="{FF2B5EF4-FFF2-40B4-BE49-F238E27FC236}">
                <a16:creationId xmlns:a16="http://schemas.microsoft.com/office/drawing/2014/main" xmlns="" id="{90ABA41D-43BA-437D-9F86-5749EF198521}"/>
              </a:ext>
            </a:extLst>
          </p:cNvPr>
          <p:cNvSpPr>
            <a:spLocks noGrp="1"/>
          </p:cNvSpPr>
          <p:nvPr>
            <p:ph idx="1"/>
          </p:nvPr>
        </p:nvSpPr>
        <p:spPr>
          <a:xfrm>
            <a:off x="428625" y="1606550"/>
            <a:ext cx="8001000" cy="4351338"/>
          </a:xfrm>
        </p:spPr>
        <p:txBody>
          <a:bodyPr>
            <a:noAutofit/>
          </a:bodyPr>
          <a:lstStyle/>
          <a:p>
            <a:pPr>
              <a:lnSpc>
                <a:spcPct val="100000"/>
              </a:lnSpc>
              <a:spcBef>
                <a:spcPts val="0"/>
              </a:spcBef>
            </a:pPr>
            <a:r>
              <a:rPr lang="en-US" sz="2400" dirty="0"/>
              <a:t>Automode can be set to titrate the level of ventilation provided between the following modes:</a:t>
            </a:r>
          </a:p>
          <a:p>
            <a:pPr lvl="1">
              <a:lnSpc>
                <a:spcPct val="100000"/>
              </a:lnSpc>
              <a:spcBef>
                <a:spcPts val="0"/>
              </a:spcBef>
            </a:pPr>
            <a:r>
              <a:rPr lang="en-US" dirty="0"/>
              <a:t>Volume control (VC) and volume support (VS). Used in this fashion, automode can be classified as VC-IMVd,a using dual targeting for VC and adaptive targeting for VS. </a:t>
            </a:r>
          </a:p>
          <a:p>
            <a:pPr lvl="1">
              <a:lnSpc>
                <a:spcPct val="100000"/>
              </a:lnSpc>
              <a:spcBef>
                <a:spcPts val="0"/>
              </a:spcBef>
            </a:pPr>
            <a:r>
              <a:rPr lang="en-US" dirty="0"/>
              <a:t>Pressure Control (PC) and Pressure Support (PS). Used in this fashion, automode can be classified as PC-IMVs,s using set-point targeting for PC and PS. </a:t>
            </a:r>
          </a:p>
          <a:p>
            <a:pPr lvl="1">
              <a:lnSpc>
                <a:spcPct val="100000"/>
              </a:lnSpc>
              <a:spcBef>
                <a:spcPts val="0"/>
              </a:spcBef>
            </a:pPr>
            <a:r>
              <a:rPr lang="en-US" dirty="0"/>
              <a:t>Pressure-regulated Volume Control (PRVC) and Volume Support (VS). Used in this fashion, auto mode can be classified as PC-IMVa,a using adaptive targeting for both PRVC and VS</a:t>
            </a:r>
          </a:p>
          <a:p>
            <a:pPr>
              <a:lnSpc>
                <a:spcPct val="100000"/>
              </a:lnSpc>
              <a:spcBef>
                <a:spcPts val="0"/>
              </a:spcBef>
            </a:pPr>
            <a:endParaRPr lang="en-US" sz="2400" dirty="0"/>
          </a:p>
        </p:txBody>
      </p:sp>
    </p:spTree>
    <p:extLst>
      <p:ext uri="{BB962C8B-B14F-4D97-AF65-F5344CB8AC3E}">
        <p14:creationId xmlns:p14="http://schemas.microsoft.com/office/powerpoint/2010/main" val="9569143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5482"/>
            <a:ext cx="7886700" cy="1325563"/>
          </a:xfrm>
        </p:spPr>
        <p:txBody>
          <a:bodyPr>
            <a:normAutofit/>
          </a:bodyPr>
          <a:lstStyle/>
          <a:p>
            <a:r>
              <a:rPr lang="en-US" sz="4000" b="0" cap="none" dirty="0"/>
              <a:t>Neurally Adjusted Ventilatory Assist (NAVA)</a:t>
            </a:r>
          </a:p>
        </p:txBody>
      </p:sp>
      <p:sp>
        <p:nvSpPr>
          <p:cNvPr id="3" name="Content Placeholder 2"/>
          <p:cNvSpPr>
            <a:spLocks noGrp="1"/>
          </p:cNvSpPr>
          <p:nvPr>
            <p:ph idx="1"/>
          </p:nvPr>
        </p:nvSpPr>
        <p:spPr>
          <a:xfrm>
            <a:off x="628650" y="1431045"/>
            <a:ext cx="7886700" cy="4823532"/>
          </a:xfrm>
        </p:spPr>
        <p:txBody>
          <a:bodyPr>
            <a:noAutofit/>
          </a:bodyPr>
          <a:lstStyle/>
          <a:p>
            <a:pPr>
              <a:lnSpc>
                <a:spcPts val="2500"/>
              </a:lnSpc>
              <a:spcBef>
                <a:spcPts val="0"/>
              </a:spcBef>
            </a:pPr>
            <a:r>
              <a:rPr lang="en-US" sz="2400" dirty="0"/>
              <a:t>An esophageal catheter with a multiple array electrode detects the electrical discharge from the diaphragm (Edi), which reflects the respiratory center’s neural output to the diaphragm</a:t>
            </a:r>
          </a:p>
          <a:p>
            <a:pPr>
              <a:lnSpc>
                <a:spcPts val="2500"/>
              </a:lnSpc>
              <a:spcBef>
                <a:spcPts val="0"/>
              </a:spcBef>
            </a:pPr>
            <a:r>
              <a:rPr lang="en-US" sz="2400" dirty="0"/>
              <a:t>The diaphragmatic signal is used to trigger, adjust flow, and cycle the ventilator </a:t>
            </a:r>
          </a:p>
          <a:p>
            <a:pPr>
              <a:lnSpc>
                <a:spcPts val="2500"/>
              </a:lnSpc>
              <a:spcBef>
                <a:spcPts val="0"/>
              </a:spcBef>
            </a:pPr>
            <a:r>
              <a:rPr lang="en-US" sz="2400" dirty="0"/>
              <a:t>Tidal volume varies breath to breath in proportion to the patient’s inspiratory demand</a:t>
            </a:r>
          </a:p>
          <a:p>
            <a:pPr>
              <a:lnSpc>
                <a:spcPts val="2500"/>
              </a:lnSpc>
              <a:spcBef>
                <a:spcPts val="0"/>
              </a:spcBef>
            </a:pPr>
            <a:r>
              <a:rPr lang="en-US" sz="2400" dirty="0"/>
              <a:t>As NAVA level increases, inspiratory pressure and tidal volume will increase   </a:t>
            </a:r>
          </a:p>
          <a:p>
            <a:pPr>
              <a:lnSpc>
                <a:spcPts val="2500"/>
              </a:lnSpc>
              <a:spcBef>
                <a:spcPts val="0"/>
              </a:spcBef>
            </a:pPr>
            <a:r>
              <a:rPr lang="en-US" sz="2400" dirty="0"/>
              <a:t>If the catheter signal is lost, the ventilator will automatically switched to a conventional, patient-triggered pressure support mode </a:t>
            </a:r>
          </a:p>
          <a:p>
            <a:pPr>
              <a:lnSpc>
                <a:spcPts val="2500"/>
              </a:lnSpc>
              <a:spcBef>
                <a:spcPts val="0"/>
              </a:spcBef>
            </a:pPr>
            <a:r>
              <a:rPr lang="en-US" sz="2400" dirty="0"/>
              <a:t>Clinician sets: NAVA level, inspiratory pressures should match the pressures from conventional ventilation</a:t>
            </a:r>
          </a:p>
        </p:txBody>
      </p:sp>
    </p:spTree>
    <p:extLst>
      <p:ext uri="{BB962C8B-B14F-4D97-AF65-F5344CB8AC3E}">
        <p14:creationId xmlns:p14="http://schemas.microsoft.com/office/powerpoint/2010/main" val="38629791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1546"/>
            <a:ext cx="7886700" cy="1325563"/>
          </a:xfrm>
        </p:spPr>
        <p:txBody>
          <a:bodyPr>
            <a:normAutofit/>
          </a:bodyPr>
          <a:lstStyle/>
          <a:p>
            <a:r>
              <a:rPr lang="en-US" sz="4000" b="0" cap="none" dirty="0"/>
              <a:t>Neurally Adjusted Ventilatory Assist (cont’d)</a:t>
            </a:r>
          </a:p>
        </p:txBody>
      </p:sp>
      <p:sp>
        <p:nvSpPr>
          <p:cNvPr id="3" name="Content Placeholder 2"/>
          <p:cNvSpPr>
            <a:spLocks noGrp="1"/>
          </p:cNvSpPr>
          <p:nvPr>
            <p:ph idx="1"/>
          </p:nvPr>
        </p:nvSpPr>
        <p:spPr>
          <a:xfrm>
            <a:off x="628650" y="1442334"/>
            <a:ext cx="7886700" cy="5004154"/>
          </a:xfrm>
        </p:spPr>
        <p:txBody>
          <a:bodyPr>
            <a:normAutofit lnSpcReduction="10000"/>
          </a:bodyPr>
          <a:lstStyle/>
          <a:p>
            <a:pPr>
              <a:lnSpc>
                <a:spcPct val="110000"/>
              </a:lnSpc>
            </a:pPr>
            <a:r>
              <a:rPr lang="en-US" sz="2600" dirty="0"/>
              <a:t>Advantages</a:t>
            </a:r>
          </a:p>
          <a:p>
            <a:pPr lvl="1">
              <a:lnSpc>
                <a:spcPct val="110000"/>
              </a:lnSpc>
            </a:pPr>
            <a:r>
              <a:rPr lang="en-US" dirty="0"/>
              <a:t>May improve patient-ventilator asynchrony</a:t>
            </a:r>
          </a:p>
          <a:p>
            <a:pPr lvl="1">
              <a:lnSpc>
                <a:spcPct val="110000"/>
              </a:lnSpc>
            </a:pPr>
            <a:r>
              <a:rPr lang="en-US" dirty="0"/>
              <a:t>Neural-ventilatory coupling (time between the spontaneous breath and the delivery of a mechanical breath) should improve trigger synchrony and cycle synchrony</a:t>
            </a:r>
          </a:p>
          <a:p>
            <a:pPr lvl="1">
              <a:lnSpc>
                <a:spcPct val="110000"/>
              </a:lnSpc>
            </a:pPr>
            <a:r>
              <a:rPr lang="en-US" dirty="0"/>
              <a:t>Useful for COPD patients </a:t>
            </a:r>
          </a:p>
          <a:p>
            <a:pPr>
              <a:lnSpc>
                <a:spcPct val="110000"/>
              </a:lnSpc>
            </a:pPr>
            <a:r>
              <a:rPr lang="en-US" sz="2600" dirty="0"/>
              <a:t>Disadvantages</a:t>
            </a:r>
            <a:r>
              <a:rPr lang="en-US" dirty="0"/>
              <a:t> </a:t>
            </a:r>
          </a:p>
          <a:p>
            <a:pPr lvl="1">
              <a:lnSpc>
                <a:spcPct val="110000"/>
              </a:lnSpc>
            </a:pPr>
            <a:r>
              <a:rPr lang="en-US" dirty="0"/>
              <a:t>Expensive</a:t>
            </a:r>
          </a:p>
          <a:p>
            <a:pPr lvl="1">
              <a:lnSpc>
                <a:spcPct val="110000"/>
              </a:lnSpc>
            </a:pPr>
            <a:r>
              <a:rPr lang="en-US" dirty="0"/>
              <a:t>Esophageal catheter is invasive, uncomfortable, and may be displaced</a:t>
            </a:r>
          </a:p>
        </p:txBody>
      </p:sp>
    </p:spTree>
    <p:extLst>
      <p:ext uri="{BB962C8B-B14F-4D97-AF65-F5344CB8AC3E}">
        <p14:creationId xmlns:p14="http://schemas.microsoft.com/office/powerpoint/2010/main" val="32680525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9C5088-816A-46EC-B362-241A4E90D53B}"/>
              </a:ext>
            </a:extLst>
          </p:cNvPr>
          <p:cNvSpPr>
            <a:spLocks noGrp="1"/>
          </p:cNvSpPr>
          <p:nvPr>
            <p:ph type="title"/>
          </p:nvPr>
        </p:nvSpPr>
        <p:spPr/>
        <p:txBody>
          <a:bodyPr>
            <a:normAutofit/>
          </a:bodyPr>
          <a:lstStyle/>
          <a:p>
            <a:r>
              <a:rPr lang="en-US" sz="4000" b="0" cap="none" dirty="0"/>
              <a:t>Neurally Adjusted Ventilatory Assist (cont’d)</a:t>
            </a:r>
            <a:endParaRPr lang="en-US" sz="4000" dirty="0"/>
          </a:p>
        </p:txBody>
      </p:sp>
      <p:sp>
        <p:nvSpPr>
          <p:cNvPr id="3" name="Content Placeholder 2">
            <a:extLst>
              <a:ext uri="{FF2B5EF4-FFF2-40B4-BE49-F238E27FC236}">
                <a16:creationId xmlns:a16="http://schemas.microsoft.com/office/drawing/2014/main" xmlns="" id="{23249B9F-2857-46D3-9189-B61A8A48A4E5}"/>
              </a:ext>
            </a:extLst>
          </p:cNvPr>
          <p:cNvSpPr>
            <a:spLocks noGrp="1"/>
          </p:cNvSpPr>
          <p:nvPr>
            <p:ph idx="1"/>
          </p:nvPr>
        </p:nvSpPr>
        <p:spPr>
          <a:xfrm>
            <a:off x="628650" y="1949450"/>
            <a:ext cx="7886700" cy="4351338"/>
          </a:xfrm>
        </p:spPr>
        <p:txBody>
          <a:bodyPr/>
          <a:lstStyle/>
          <a:p>
            <a:pPr>
              <a:lnSpc>
                <a:spcPct val="110000"/>
              </a:lnSpc>
            </a:pPr>
            <a:r>
              <a:rPr lang="en-US" dirty="0"/>
              <a:t>Contraindications</a:t>
            </a:r>
          </a:p>
          <a:p>
            <a:pPr lvl="1">
              <a:lnSpc>
                <a:spcPct val="110000"/>
              </a:lnSpc>
            </a:pPr>
            <a:r>
              <a:rPr lang="en-US" dirty="0"/>
              <a:t>Patients unable to spontaneously breathe</a:t>
            </a:r>
          </a:p>
          <a:p>
            <a:pPr lvl="1">
              <a:lnSpc>
                <a:spcPct val="110000"/>
              </a:lnSpc>
            </a:pPr>
            <a:r>
              <a:rPr lang="en-US" dirty="0"/>
              <a:t>Heavy sedation or respiratory center depression</a:t>
            </a:r>
          </a:p>
          <a:p>
            <a:pPr lvl="1">
              <a:lnSpc>
                <a:spcPct val="110000"/>
              </a:lnSpc>
            </a:pPr>
            <a:r>
              <a:rPr lang="en-US" dirty="0"/>
              <a:t>Spinal cord injury or brain center damage </a:t>
            </a:r>
          </a:p>
          <a:p>
            <a:pPr lvl="1">
              <a:lnSpc>
                <a:spcPct val="110000"/>
              </a:lnSpc>
            </a:pPr>
            <a:r>
              <a:rPr lang="en-US" dirty="0"/>
              <a:t>Absent phrenic nerve activity </a:t>
            </a:r>
          </a:p>
          <a:p>
            <a:pPr lvl="1">
              <a:lnSpc>
                <a:spcPct val="110000"/>
              </a:lnSpc>
            </a:pPr>
            <a:r>
              <a:rPr lang="en-US" dirty="0"/>
              <a:t>Neuromuscular transmission problems or blockade</a:t>
            </a:r>
          </a:p>
          <a:p>
            <a:pPr lvl="1">
              <a:lnSpc>
                <a:spcPct val="110000"/>
              </a:lnSpc>
            </a:pPr>
            <a:r>
              <a:rPr lang="en-US" dirty="0"/>
              <a:t>Lung transplant patients (may not have an intact vagal reflex)</a:t>
            </a:r>
          </a:p>
          <a:p>
            <a:endParaRPr lang="en-US" dirty="0"/>
          </a:p>
        </p:txBody>
      </p:sp>
    </p:spTree>
    <p:extLst>
      <p:ext uri="{BB962C8B-B14F-4D97-AF65-F5344CB8AC3E}">
        <p14:creationId xmlns:p14="http://schemas.microsoft.com/office/powerpoint/2010/main" val="22690473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8059"/>
            <a:ext cx="7886700" cy="1325563"/>
          </a:xfrm>
        </p:spPr>
        <p:txBody>
          <a:bodyPr>
            <a:normAutofit/>
          </a:bodyPr>
          <a:lstStyle/>
          <a:p>
            <a:r>
              <a:rPr lang="en-US" sz="4000" b="0" cap="none" dirty="0"/>
              <a:t>High-frequency Ventilation (HFV)</a:t>
            </a:r>
          </a:p>
        </p:txBody>
      </p:sp>
      <p:sp>
        <p:nvSpPr>
          <p:cNvPr id="3" name="Content Placeholder 2"/>
          <p:cNvSpPr>
            <a:spLocks noGrp="1"/>
          </p:cNvSpPr>
          <p:nvPr>
            <p:ph idx="1"/>
          </p:nvPr>
        </p:nvSpPr>
        <p:spPr>
          <a:xfrm>
            <a:off x="628650" y="1924580"/>
            <a:ext cx="7886700" cy="3914245"/>
          </a:xfrm>
        </p:spPr>
        <p:txBody>
          <a:bodyPr>
            <a:noAutofit/>
          </a:bodyPr>
          <a:lstStyle/>
          <a:p>
            <a:pPr>
              <a:lnSpc>
                <a:spcPct val="110000"/>
              </a:lnSpc>
            </a:pPr>
            <a:r>
              <a:rPr lang="en-US" sz="2400" dirty="0"/>
              <a:t>Very small tidal volumes are delivered at very rapid respiratory rates ( &gt; 60 - 3,000 breaths/min)</a:t>
            </a:r>
          </a:p>
          <a:p>
            <a:pPr>
              <a:lnSpc>
                <a:spcPct val="110000"/>
              </a:lnSpc>
            </a:pPr>
            <a:r>
              <a:rPr lang="en-US" sz="2400" dirty="0"/>
              <a:t>Used for neonatal, pediatric, and adults as a lung protective strategy </a:t>
            </a:r>
          </a:p>
          <a:p>
            <a:pPr lvl="1">
              <a:lnSpc>
                <a:spcPct val="110000"/>
              </a:lnSpc>
            </a:pPr>
            <a:r>
              <a:rPr lang="en-US" dirty="0"/>
              <a:t>Primarily serves as a rescue mode in adults for patients with severe ARDS who have failed to respond to conventional ventilation </a:t>
            </a:r>
          </a:p>
          <a:p>
            <a:pPr>
              <a:lnSpc>
                <a:spcPct val="110000"/>
              </a:lnSpc>
            </a:pPr>
            <a:endParaRPr lang="en-US" dirty="0"/>
          </a:p>
        </p:txBody>
      </p:sp>
    </p:spTree>
    <p:extLst>
      <p:ext uri="{BB962C8B-B14F-4D97-AF65-F5344CB8AC3E}">
        <p14:creationId xmlns:p14="http://schemas.microsoft.com/office/powerpoint/2010/main" val="4924067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783119-85FE-42D5-AD73-30B51624BB41}"/>
              </a:ext>
            </a:extLst>
          </p:cNvPr>
          <p:cNvSpPr>
            <a:spLocks noGrp="1"/>
          </p:cNvSpPr>
          <p:nvPr>
            <p:ph type="title"/>
          </p:nvPr>
        </p:nvSpPr>
        <p:spPr/>
        <p:txBody>
          <a:bodyPr>
            <a:normAutofit/>
          </a:bodyPr>
          <a:lstStyle/>
          <a:p>
            <a:r>
              <a:rPr lang="en-US" sz="4000" b="0" cap="none" dirty="0"/>
              <a:t>High-frequency Ventilation (HFV) (cont’d)</a:t>
            </a:r>
            <a:endParaRPr lang="en-US" sz="4000" dirty="0"/>
          </a:p>
        </p:txBody>
      </p:sp>
      <p:sp>
        <p:nvSpPr>
          <p:cNvPr id="3" name="Content Placeholder 2">
            <a:extLst>
              <a:ext uri="{FF2B5EF4-FFF2-40B4-BE49-F238E27FC236}">
                <a16:creationId xmlns:a16="http://schemas.microsoft.com/office/drawing/2014/main" xmlns="" id="{745175BC-26AB-413D-B6EC-DFF87C4BEDFA}"/>
              </a:ext>
            </a:extLst>
          </p:cNvPr>
          <p:cNvSpPr>
            <a:spLocks noGrp="1"/>
          </p:cNvSpPr>
          <p:nvPr>
            <p:ph idx="1"/>
          </p:nvPr>
        </p:nvSpPr>
        <p:spPr/>
        <p:txBody>
          <a:bodyPr/>
          <a:lstStyle/>
          <a:p>
            <a:pPr>
              <a:lnSpc>
                <a:spcPct val="110000"/>
              </a:lnSpc>
            </a:pPr>
            <a:r>
              <a:rPr lang="en-US" sz="2400" dirty="0"/>
              <a:t>Suggested use for: bronchopleural fistula, tracheoesophageal fistula, neonatal respiratory distress syndrome (RDS), burns with inhalational injury, and head trauma with increased intracranial pressure (ICP).</a:t>
            </a:r>
          </a:p>
          <a:p>
            <a:pPr>
              <a:lnSpc>
                <a:spcPct val="110000"/>
              </a:lnSpc>
            </a:pPr>
            <a:r>
              <a:rPr lang="en-US" sz="2400" dirty="0"/>
              <a:t>Types</a:t>
            </a:r>
          </a:p>
          <a:p>
            <a:pPr lvl="1">
              <a:lnSpc>
                <a:spcPct val="110000"/>
              </a:lnSpc>
            </a:pPr>
            <a:r>
              <a:rPr lang="en-US" dirty="0"/>
              <a:t>High-frequency positive pressure ventilation (HFPPV)</a:t>
            </a:r>
          </a:p>
          <a:p>
            <a:pPr lvl="1">
              <a:lnSpc>
                <a:spcPct val="110000"/>
              </a:lnSpc>
            </a:pPr>
            <a:r>
              <a:rPr lang="en-US" dirty="0"/>
              <a:t>High-frequency percussive ventilation (HFPV)</a:t>
            </a:r>
          </a:p>
          <a:p>
            <a:pPr lvl="1">
              <a:lnSpc>
                <a:spcPct val="110000"/>
              </a:lnSpc>
            </a:pPr>
            <a:r>
              <a:rPr lang="en-US" dirty="0"/>
              <a:t>High-frequency jet ventilation (HFJV)</a:t>
            </a:r>
          </a:p>
          <a:p>
            <a:pPr lvl="1">
              <a:lnSpc>
                <a:spcPct val="110000"/>
              </a:lnSpc>
            </a:pPr>
            <a:r>
              <a:rPr lang="en-US" dirty="0"/>
              <a:t>High-frequency oscillatory ventilation (HFOV)</a:t>
            </a:r>
          </a:p>
        </p:txBody>
      </p:sp>
    </p:spTree>
    <p:extLst>
      <p:ext uri="{BB962C8B-B14F-4D97-AF65-F5344CB8AC3E}">
        <p14:creationId xmlns:p14="http://schemas.microsoft.com/office/powerpoint/2010/main" val="36632982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5482"/>
            <a:ext cx="7886700" cy="1325563"/>
          </a:xfrm>
        </p:spPr>
        <p:txBody>
          <a:bodyPr>
            <a:normAutofit/>
          </a:bodyPr>
          <a:lstStyle/>
          <a:p>
            <a:r>
              <a:rPr lang="en-US" sz="4000" b="0" cap="none" dirty="0"/>
              <a:t>Types of High-frequency Ventilation</a:t>
            </a:r>
          </a:p>
        </p:txBody>
      </p:sp>
      <p:sp>
        <p:nvSpPr>
          <p:cNvPr id="3" name="Content Placeholder 2"/>
          <p:cNvSpPr>
            <a:spLocks noGrp="1"/>
          </p:cNvSpPr>
          <p:nvPr>
            <p:ph idx="1"/>
          </p:nvPr>
        </p:nvSpPr>
        <p:spPr>
          <a:xfrm>
            <a:off x="628650" y="1973263"/>
            <a:ext cx="7886700" cy="3951287"/>
          </a:xfrm>
        </p:spPr>
        <p:txBody>
          <a:bodyPr>
            <a:noAutofit/>
          </a:bodyPr>
          <a:lstStyle/>
          <a:p>
            <a:pPr>
              <a:lnSpc>
                <a:spcPct val="110000"/>
              </a:lnSpc>
            </a:pPr>
            <a:r>
              <a:rPr lang="en-US" sz="2400" dirty="0"/>
              <a:t>High-frequency positive pressure ventilation (HFPPV)</a:t>
            </a:r>
          </a:p>
          <a:p>
            <a:pPr lvl="1">
              <a:lnSpc>
                <a:spcPct val="110000"/>
              </a:lnSpc>
            </a:pPr>
            <a:r>
              <a:rPr lang="en-US" dirty="0"/>
              <a:t>Used for adults</a:t>
            </a:r>
          </a:p>
          <a:p>
            <a:pPr lvl="1">
              <a:lnSpc>
                <a:spcPct val="110000"/>
              </a:lnSpc>
            </a:pPr>
            <a:r>
              <a:rPr lang="en-US" dirty="0"/>
              <a:t>Tidal volumes: 100-200 mL </a:t>
            </a:r>
          </a:p>
          <a:p>
            <a:pPr lvl="1">
              <a:lnSpc>
                <a:spcPct val="110000"/>
              </a:lnSpc>
            </a:pPr>
            <a:r>
              <a:rPr lang="en-US" dirty="0"/>
              <a:t>Frequency: 60-120 breaths/min</a:t>
            </a:r>
          </a:p>
          <a:p>
            <a:pPr lvl="1">
              <a:lnSpc>
                <a:spcPct val="110000"/>
              </a:lnSpc>
            </a:pPr>
            <a:r>
              <a:rPr lang="en-US" dirty="0"/>
              <a:t>Can be accomplished with current conventional ventilators </a:t>
            </a:r>
          </a:p>
          <a:p>
            <a:pPr lvl="1">
              <a:lnSpc>
                <a:spcPct val="110000"/>
              </a:lnSpc>
            </a:pPr>
            <a:r>
              <a:rPr lang="en-US" dirty="0"/>
              <a:t>Effective for patients with large air leaks </a:t>
            </a:r>
          </a:p>
        </p:txBody>
      </p:sp>
    </p:spTree>
    <p:extLst>
      <p:ext uri="{BB962C8B-B14F-4D97-AF65-F5344CB8AC3E}">
        <p14:creationId xmlns:p14="http://schemas.microsoft.com/office/powerpoint/2010/main" val="26832011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DCBD0C-58C1-4FF5-B470-7B709EF2BECB}"/>
              </a:ext>
            </a:extLst>
          </p:cNvPr>
          <p:cNvSpPr>
            <a:spLocks noGrp="1"/>
          </p:cNvSpPr>
          <p:nvPr>
            <p:ph type="title"/>
          </p:nvPr>
        </p:nvSpPr>
        <p:spPr/>
        <p:txBody>
          <a:bodyPr>
            <a:normAutofit/>
          </a:bodyPr>
          <a:lstStyle/>
          <a:p>
            <a:r>
              <a:rPr lang="en-US" sz="4000" b="0" cap="none" dirty="0"/>
              <a:t>Types of High-frequency Ventilation (cont’d)</a:t>
            </a:r>
            <a:endParaRPr lang="en-US" sz="4000" dirty="0"/>
          </a:p>
        </p:txBody>
      </p:sp>
      <p:sp>
        <p:nvSpPr>
          <p:cNvPr id="3" name="Content Placeholder 2">
            <a:extLst>
              <a:ext uri="{FF2B5EF4-FFF2-40B4-BE49-F238E27FC236}">
                <a16:creationId xmlns:a16="http://schemas.microsoft.com/office/drawing/2014/main" xmlns="" id="{17D1BF76-3322-4792-A37F-42F476127AD2}"/>
              </a:ext>
            </a:extLst>
          </p:cNvPr>
          <p:cNvSpPr>
            <a:spLocks noGrp="1"/>
          </p:cNvSpPr>
          <p:nvPr>
            <p:ph idx="1"/>
          </p:nvPr>
        </p:nvSpPr>
        <p:spPr>
          <a:xfrm>
            <a:off x="628650" y="1806575"/>
            <a:ext cx="7886700" cy="4351338"/>
          </a:xfrm>
        </p:spPr>
        <p:txBody>
          <a:bodyPr>
            <a:noAutofit/>
          </a:bodyPr>
          <a:lstStyle/>
          <a:p>
            <a:pPr>
              <a:lnSpc>
                <a:spcPct val="100000"/>
              </a:lnSpc>
              <a:spcBef>
                <a:spcPts val="0"/>
              </a:spcBef>
            </a:pPr>
            <a:r>
              <a:rPr lang="en-US" sz="2400" dirty="0"/>
              <a:t>High-frequency percussive ventilation (HFPV) </a:t>
            </a:r>
          </a:p>
          <a:p>
            <a:pPr lvl="1">
              <a:lnSpc>
                <a:spcPct val="100000"/>
              </a:lnSpc>
              <a:spcBef>
                <a:spcPts val="0"/>
              </a:spcBef>
            </a:pPr>
            <a:r>
              <a:rPr lang="en-US" dirty="0"/>
              <a:t>Used for burn patients with inhalation injury to maintain lower peak airway pressures, facilitate clearance of soot and secretions, and for reinflation of collapsed alveoli </a:t>
            </a:r>
          </a:p>
          <a:p>
            <a:pPr lvl="1">
              <a:lnSpc>
                <a:spcPct val="100000"/>
              </a:lnSpc>
              <a:spcBef>
                <a:spcPts val="0"/>
              </a:spcBef>
            </a:pPr>
            <a:r>
              <a:rPr lang="en-US" dirty="0"/>
              <a:t>Small tidal volumes </a:t>
            </a:r>
          </a:p>
          <a:p>
            <a:pPr lvl="1">
              <a:lnSpc>
                <a:spcPct val="100000"/>
              </a:lnSpc>
              <a:spcBef>
                <a:spcPts val="0"/>
              </a:spcBef>
            </a:pPr>
            <a:r>
              <a:rPr lang="en-US" dirty="0"/>
              <a:t>Frequency: 200-900 beats per/min </a:t>
            </a:r>
          </a:p>
          <a:p>
            <a:pPr lvl="1">
              <a:lnSpc>
                <a:spcPct val="100000"/>
              </a:lnSpc>
              <a:spcBef>
                <a:spcPts val="0"/>
              </a:spcBef>
            </a:pPr>
            <a:r>
              <a:rPr lang="en-US" dirty="0"/>
              <a:t>May improve oxygenation and ventilation</a:t>
            </a:r>
          </a:p>
          <a:p>
            <a:pPr lvl="1">
              <a:lnSpc>
                <a:spcPct val="100000"/>
              </a:lnSpc>
              <a:spcBef>
                <a:spcPts val="0"/>
              </a:spcBef>
            </a:pPr>
            <a:r>
              <a:rPr lang="en-US" dirty="0"/>
              <a:t>Reduces risk of barotrauma and hemodynamic compromise </a:t>
            </a:r>
          </a:p>
          <a:p>
            <a:pPr lvl="1">
              <a:lnSpc>
                <a:spcPct val="100000"/>
              </a:lnSpc>
              <a:spcBef>
                <a:spcPts val="0"/>
              </a:spcBef>
            </a:pPr>
            <a:r>
              <a:rPr lang="en-US" dirty="0"/>
              <a:t>Promotes secretion clearance</a:t>
            </a:r>
          </a:p>
          <a:p>
            <a:pPr lvl="1">
              <a:lnSpc>
                <a:spcPct val="100000"/>
              </a:lnSpc>
              <a:spcBef>
                <a:spcPts val="0"/>
              </a:spcBef>
            </a:pPr>
            <a:r>
              <a:rPr lang="en-US" dirty="0"/>
              <a:t>May reduce incidence of pneumonia and ICPs in patients with head injuries </a:t>
            </a:r>
          </a:p>
          <a:p>
            <a:pPr>
              <a:lnSpc>
                <a:spcPct val="100000"/>
              </a:lnSpc>
              <a:spcBef>
                <a:spcPts val="0"/>
              </a:spcBef>
            </a:pPr>
            <a:endParaRPr lang="en-US" sz="2400" dirty="0"/>
          </a:p>
        </p:txBody>
      </p:sp>
    </p:spTree>
    <p:extLst>
      <p:ext uri="{BB962C8B-B14F-4D97-AF65-F5344CB8AC3E}">
        <p14:creationId xmlns:p14="http://schemas.microsoft.com/office/powerpoint/2010/main" val="4862136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7515"/>
            <a:ext cx="7886700" cy="1325563"/>
          </a:xfrm>
        </p:spPr>
        <p:txBody>
          <a:bodyPr>
            <a:normAutofit/>
          </a:bodyPr>
          <a:lstStyle/>
          <a:p>
            <a:r>
              <a:rPr lang="en-US" sz="4000" b="0" cap="none" dirty="0"/>
              <a:t>Types of High-frequency Ventilation (cont’d)</a:t>
            </a:r>
          </a:p>
        </p:txBody>
      </p:sp>
      <p:sp>
        <p:nvSpPr>
          <p:cNvPr id="3" name="Content Placeholder 2"/>
          <p:cNvSpPr>
            <a:spLocks noGrp="1"/>
          </p:cNvSpPr>
          <p:nvPr>
            <p:ph idx="1"/>
          </p:nvPr>
        </p:nvSpPr>
        <p:spPr>
          <a:xfrm>
            <a:off x="628650" y="1613078"/>
            <a:ext cx="7886700" cy="4902022"/>
          </a:xfrm>
        </p:spPr>
        <p:txBody>
          <a:bodyPr>
            <a:noAutofit/>
          </a:bodyPr>
          <a:lstStyle/>
          <a:p>
            <a:pPr>
              <a:lnSpc>
                <a:spcPts val="2800"/>
              </a:lnSpc>
              <a:spcBef>
                <a:spcPts val="400"/>
              </a:spcBef>
            </a:pPr>
            <a:r>
              <a:rPr lang="en-US" sz="2400" dirty="0"/>
              <a:t>High-frequency jet ventilation (HFJV)</a:t>
            </a:r>
          </a:p>
          <a:p>
            <a:pPr lvl="1">
              <a:lnSpc>
                <a:spcPts val="2800"/>
              </a:lnSpc>
              <a:spcBef>
                <a:spcPts val="400"/>
              </a:spcBef>
            </a:pPr>
            <a:r>
              <a:rPr lang="en-US" dirty="0"/>
              <a:t>Commonly used for preterm neonates with RDS </a:t>
            </a:r>
          </a:p>
          <a:p>
            <a:pPr lvl="1">
              <a:lnSpc>
                <a:spcPts val="2800"/>
              </a:lnSpc>
              <a:spcBef>
                <a:spcPts val="400"/>
              </a:spcBef>
            </a:pPr>
            <a:r>
              <a:rPr lang="en-US" dirty="0"/>
              <a:t>Tidal volume is dependent on amplitude, jet driving pressure, jet orifice size, length of inspiratory jet time, and patient’s compliance and resistance</a:t>
            </a:r>
          </a:p>
          <a:p>
            <a:pPr lvl="1">
              <a:lnSpc>
                <a:spcPts val="2800"/>
              </a:lnSpc>
              <a:spcBef>
                <a:spcPts val="400"/>
              </a:spcBef>
            </a:pPr>
            <a:r>
              <a:rPr lang="en-US" dirty="0"/>
              <a:t>Frequencies: 240 - 660 cycles/min </a:t>
            </a:r>
          </a:p>
          <a:p>
            <a:pPr lvl="1">
              <a:lnSpc>
                <a:spcPts val="2800"/>
              </a:lnSpc>
              <a:spcBef>
                <a:spcPts val="400"/>
              </a:spcBef>
            </a:pPr>
            <a:r>
              <a:rPr lang="en-US" dirty="0"/>
              <a:t>Constant gas flow interrupters that are time cycled and pressure limited</a:t>
            </a:r>
          </a:p>
          <a:p>
            <a:pPr lvl="1">
              <a:lnSpc>
                <a:spcPts val="2800"/>
              </a:lnSpc>
              <a:spcBef>
                <a:spcPts val="400"/>
              </a:spcBef>
            </a:pPr>
            <a:r>
              <a:rPr lang="en-US" dirty="0"/>
              <a:t>Clinician sets: PIP, jet frequency, and inspiratory jet valve time </a:t>
            </a:r>
          </a:p>
          <a:p>
            <a:pPr lvl="1">
              <a:lnSpc>
                <a:spcPts val="2800"/>
              </a:lnSpc>
              <a:spcBef>
                <a:spcPts val="400"/>
              </a:spcBef>
            </a:pPr>
            <a:r>
              <a:rPr lang="en-US" dirty="0"/>
              <a:t>Used in conjunction with a conventional ventilator, which provides, Fio</a:t>
            </a:r>
            <a:r>
              <a:rPr lang="en-US" baseline="-25000" dirty="0"/>
              <a:t>2</a:t>
            </a:r>
            <a:r>
              <a:rPr lang="en-US" dirty="0"/>
              <a:t>, PEEP, and 2-10 sigh breaths/min</a:t>
            </a:r>
          </a:p>
          <a:p>
            <a:pPr lvl="1">
              <a:lnSpc>
                <a:spcPts val="2800"/>
              </a:lnSpc>
              <a:spcBef>
                <a:spcPts val="400"/>
              </a:spcBef>
            </a:pPr>
            <a:endParaRPr lang="en-US" dirty="0"/>
          </a:p>
          <a:p>
            <a:pPr lvl="1">
              <a:lnSpc>
                <a:spcPts val="2800"/>
              </a:lnSpc>
              <a:spcBef>
                <a:spcPts val="400"/>
              </a:spcBef>
            </a:pPr>
            <a:endParaRPr lang="en-US" dirty="0"/>
          </a:p>
        </p:txBody>
      </p:sp>
    </p:spTree>
    <p:extLst>
      <p:ext uri="{BB962C8B-B14F-4D97-AF65-F5344CB8AC3E}">
        <p14:creationId xmlns:p14="http://schemas.microsoft.com/office/powerpoint/2010/main" val="48269849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74088</TotalTime>
  <Words>10437</Words>
  <Application>Microsoft Office PowerPoint</Application>
  <PresentationFormat>On-screen Show (4:3)</PresentationFormat>
  <Paragraphs>820</Paragraphs>
  <Slides>147</Slides>
  <Notes>0</Notes>
  <HiddenSlides>0</HiddenSlides>
  <MMClips>0</MMClips>
  <ScaleCrop>false</ScaleCrop>
  <HeadingPairs>
    <vt:vector size="4" baseType="variant">
      <vt:variant>
        <vt:lpstr>Theme</vt:lpstr>
      </vt:variant>
      <vt:variant>
        <vt:i4>1</vt:i4>
      </vt:variant>
      <vt:variant>
        <vt:lpstr>Slide Titles</vt:lpstr>
      </vt:variant>
      <vt:variant>
        <vt:i4>147</vt:i4>
      </vt:variant>
    </vt:vector>
  </HeadingPairs>
  <TitlesOfParts>
    <vt:vector size="148" baseType="lpstr">
      <vt:lpstr>Office Theme</vt:lpstr>
      <vt:lpstr>Chapter 6: Ventilator Initiation  </vt:lpstr>
      <vt:lpstr>Chapter Objectives</vt:lpstr>
      <vt:lpstr>Chapter Objectives (cont’d)</vt:lpstr>
      <vt:lpstr>Chapter Objectives (cont’d)</vt:lpstr>
      <vt:lpstr>Chapter Objectives (cont’d)</vt:lpstr>
      <vt:lpstr>Chapter Objectives (cont’d)</vt:lpstr>
      <vt:lpstr>Chapter Overview </vt:lpstr>
      <vt:lpstr>Introduction  </vt:lpstr>
      <vt:lpstr>Introduction</vt:lpstr>
      <vt:lpstr>Goals of Mechanical Ventilation </vt:lpstr>
      <vt:lpstr>Methods of Ventilation</vt:lpstr>
      <vt:lpstr>Negative Pressure Ventilation </vt:lpstr>
      <vt:lpstr>Negative Pressure Ventilation (cont’d)</vt:lpstr>
      <vt:lpstr>Positive Pressure Ventilation</vt:lpstr>
      <vt:lpstr>Positive Pressure Ventilation (cont’d)</vt:lpstr>
      <vt:lpstr>Terminology </vt:lpstr>
      <vt:lpstr>Terminology (cont’d) </vt:lpstr>
      <vt:lpstr>Terminology (cont’d) </vt:lpstr>
      <vt:lpstr>Terminology (cont’d) </vt:lpstr>
      <vt:lpstr>Terminology (cont’d) </vt:lpstr>
      <vt:lpstr>PowerPoint Presentation</vt:lpstr>
      <vt:lpstr>PowerPoint Presentation</vt:lpstr>
      <vt:lpstr>Noninvasive Ventilation (NIV)</vt:lpstr>
      <vt:lpstr>Noninvasive Ventilation (NIV) (cont’d)</vt:lpstr>
      <vt:lpstr>Invasive Ventilation</vt:lpstr>
      <vt:lpstr>Establishment of the Airway </vt:lpstr>
      <vt:lpstr>PowerPoint Presentation</vt:lpstr>
      <vt:lpstr>Rapid-sequence Intubation </vt:lpstr>
      <vt:lpstr>Rapid-sequence Intubation (cont’d)</vt:lpstr>
      <vt:lpstr>PowerPoint Presentation</vt:lpstr>
      <vt:lpstr>PowerPoint Presentation</vt:lpstr>
      <vt:lpstr>PowerPoint Presentation</vt:lpstr>
      <vt:lpstr>Choice of a Ventilator </vt:lpstr>
      <vt:lpstr>Choice of a Ventilator (cont’d)</vt:lpstr>
      <vt:lpstr>Choice of a Ventilator (cont’d)</vt:lpstr>
      <vt:lpstr>Choice Of Mode</vt:lpstr>
      <vt:lpstr>PowerPoint Presentation</vt:lpstr>
      <vt:lpstr>PowerPoint Presentation</vt:lpstr>
      <vt:lpstr>Full Ventilatory Support</vt:lpstr>
      <vt:lpstr>Full Ventilatory Support (cont’d)</vt:lpstr>
      <vt:lpstr>Partial Ventilatory Support</vt:lpstr>
      <vt:lpstr>Partial Ventilatory Support (cont’d)</vt:lpstr>
      <vt:lpstr>Major Modes of Ventilation</vt:lpstr>
      <vt:lpstr>Volume Control - Continuous Mandatory Ventilation</vt:lpstr>
      <vt:lpstr>PowerPoint Presentation</vt:lpstr>
      <vt:lpstr>Volume Control - Continuous Mandatory Ventilation (cont’d) </vt:lpstr>
      <vt:lpstr>Volume Control - Continuous Mandatory Ventilation (cont’d)</vt:lpstr>
      <vt:lpstr>Volume Control - Continuous Mandatory Ventilation (cont’d)</vt:lpstr>
      <vt:lpstr>Pressure Control - Continuous Mandatory Ventilation</vt:lpstr>
      <vt:lpstr>Pressure Control - Continuous Mandatory Ventilation (cont’d)</vt:lpstr>
      <vt:lpstr>Pressure Control - Continuous Mandatory Ventilation (cont’d) </vt:lpstr>
      <vt:lpstr>Pressure Control - Continuous Mandatory Ventilation (cont’d) </vt:lpstr>
      <vt:lpstr>Pressure Control - Continuous Mandatory Ventilation (cont’d)</vt:lpstr>
      <vt:lpstr>Pressure Control - Continuous Mandatory Ventilation (cont’d)</vt:lpstr>
      <vt:lpstr>Volume Control - Intermittent  Mandatory Ventilation</vt:lpstr>
      <vt:lpstr>Volume Control - Intermittent  Mandatory Ventilation (cont’d)</vt:lpstr>
      <vt:lpstr>Volume Control - Intermittent  Mandatory Ventilation (cont’d) </vt:lpstr>
      <vt:lpstr>Volume Control - Intermittent  Mandatory Ventilation (cont’d)</vt:lpstr>
      <vt:lpstr>Volume Control - Intermittent  Mandatory Ventilation (cont’d)</vt:lpstr>
      <vt:lpstr>Pressure Control - Intermittent Mandatory Ventilation</vt:lpstr>
      <vt:lpstr>Pressure Control - Intermittent Mandatory Ventilation (cont’d)</vt:lpstr>
      <vt:lpstr>Pressure Control - Intermittent Mandatory Ventilation (cont’d)</vt:lpstr>
      <vt:lpstr>Pressure Control - Intermittent Mandatory Ventilation (cont’d)</vt:lpstr>
      <vt:lpstr>Pressure Control - Intermittent Mandatory Ventilation (cont’d) </vt:lpstr>
      <vt:lpstr>Pressure Control - Continuous Spontaneous Ventilation</vt:lpstr>
      <vt:lpstr>Pressure Support Ventilation (PSV)</vt:lpstr>
      <vt:lpstr>Pressure Support Ventilation (PSV) (cont’d)</vt:lpstr>
      <vt:lpstr>PowerPoint Presentation</vt:lpstr>
      <vt:lpstr>Continuous Positive Airway Pressure (CPAP)</vt:lpstr>
      <vt:lpstr>Continuous Positive Airway Pressure (CPAP) (cont’d)</vt:lpstr>
      <vt:lpstr>PowerPoint Presentation</vt:lpstr>
      <vt:lpstr>Other Modes of Ventilation </vt:lpstr>
      <vt:lpstr>Adaptive Pressure Control (APC)</vt:lpstr>
      <vt:lpstr>Adaptive Pressure Control (APC) (cont’d)</vt:lpstr>
      <vt:lpstr>Pressure Regulated Volume Control (PRVC)</vt:lpstr>
      <vt:lpstr>Volume Support (VS)</vt:lpstr>
      <vt:lpstr>Mandatory Minute Ventilation (MMV)</vt:lpstr>
      <vt:lpstr>Mandatory Minute Ventilation (MMV) (cont’d)</vt:lpstr>
      <vt:lpstr>Adaptive Support Ventilation (ASV)</vt:lpstr>
      <vt:lpstr>Adaptive Support Ventilation (ASV) (cont’d)</vt:lpstr>
      <vt:lpstr>Adaptive Support Ventilation (ASV) (cont’d)</vt:lpstr>
      <vt:lpstr>Airway Pressure Release Ventilation (APRV)</vt:lpstr>
      <vt:lpstr>Airway Pressure Release Ventilation (APRV) (cont’d)</vt:lpstr>
      <vt:lpstr>PowerPoint Presentation</vt:lpstr>
      <vt:lpstr>Airway Pressure Release Ventilation (cont’d)</vt:lpstr>
      <vt:lpstr>Airway Pressure Release Ventilation (cont’d)</vt:lpstr>
      <vt:lpstr>Proportional Assist Ventilation (PAV)</vt:lpstr>
      <vt:lpstr>Proportional Assist Ventilation (PAV) (cont’d)</vt:lpstr>
      <vt:lpstr>PowerPoint Presentation</vt:lpstr>
      <vt:lpstr>Automode</vt:lpstr>
      <vt:lpstr>Automode (cont’d)</vt:lpstr>
      <vt:lpstr>Neurally Adjusted Ventilatory Assist (NAVA)</vt:lpstr>
      <vt:lpstr>Neurally Adjusted Ventilatory Assist (cont’d)</vt:lpstr>
      <vt:lpstr>Neurally Adjusted Ventilatory Assist (cont’d)</vt:lpstr>
      <vt:lpstr>High-frequency Ventilation (HFV)</vt:lpstr>
      <vt:lpstr>High-frequency Ventilation (HFV) (cont’d)</vt:lpstr>
      <vt:lpstr>Types of High-frequency Ventilation</vt:lpstr>
      <vt:lpstr>Types of High-frequency Ventilation (cont’d)</vt:lpstr>
      <vt:lpstr>Types of High-frequency Ventilation (cont’d)</vt:lpstr>
      <vt:lpstr>Types of High-frequency Ventilation (cont’d)</vt:lpstr>
      <vt:lpstr>Initial Ventilator Settings</vt:lpstr>
      <vt:lpstr>Mode</vt:lpstr>
      <vt:lpstr>Tidal Volume and Rate</vt:lpstr>
      <vt:lpstr>Tidal Volume and Rate (cont’d)</vt:lpstr>
      <vt:lpstr>PowerPoint Presentation</vt:lpstr>
      <vt:lpstr>Pressure  </vt:lpstr>
      <vt:lpstr>Pressure (cont’d)</vt:lpstr>
      <vt:lpstr>Intermittent Sigh Breaths </vt:lpstr>
      <vt:lpstr>Breath Trigger</vt:lpstr>
      <vt:lpstr>Peep and CPAP</vt:lpstr>
      <vt:lpstr>PowerPoint Presentation</vt:lpstr>
      <vt:lpstr>PowerPoint Presentation</vt:lpstr>
      <vt:lpstr>PowerPoint Presentation</vt:lpstr>
      <vt:lpstr>PowerPoint Presentation</vt:lpstr>
      <vt:lpstr>PowerPoint Presentation</vt:lpstr>
      <vt:lpstr>Humidification</vt:lpstr>
      <vt:lpstr>Assessment</vt:lpstr>
      <vt:lpstr>Management of Specific Disease States and Conditions </vt:lpstr>
      <vt:lpstr>Management of Specific Disease States and Conditions (cont’d)</vt:lpstr>
      <vt:lpstr>Management of Specific Disease States and Conditions (cont’d)</vt:lpstr>
      <vt:lpstr>Management of Specific Disease States and Conditions (cont’d)</vt:lpstr>
      <vt:lpstr>Management of Specific Disease States and Conditions (cont’d)</vt:lpstr>
      <vt:lpstr>Management of Specific Disease States and Conditions (cont’d)</vt:lpstr>
      <vt:lpstr>Management of Specific Disease States and Conditions (cont’d)</vt:lpstr>
      <vt:lpstr>Management of Specific Disease States and Conditions (cont’d)</vt:lpstr>
      <vt:lpstr>Summary </vt:lpstr>
      <vt:lpstr>Summary (cont’d) </vt:lpstr>
      <vt:lpstr>Summary (cont’d) </vt:lpstr>
      <vt:lpstr>Key Points</vt:lpstr>
      <vt:lpstr>Key Points (cont’d)</vt:lpstr>
      <vt:lpstr>Key Points (cont’d)</vt:lpstr>
      <vt:lpstr>Key Points (cont’d)</vt:lpstr>
      <vt:lpstr>Key Points (cont’d)</vt:lpstr>
      <vt:lpstr>Key Points (cont’d)</vt:lpstr>
      <vt:lpstr>Key Points (cont’d)</vt:lpstr>
      <vt:lpstr>Key Points (cont’d)</vt:lpstr>
      <vt:lpstr>Key Points (cont’d)</vt:lpstr>
      <vt:lpstr>Key Points (cont’d)</vt:lpstr>
      <vt:lpstr>Key Points (cont’d)</vt:lpstr>
      <vt:lpstr>Key Points (cont’d)</vt:lpstr>
      <vt:lpstr>Key Points (cont’d)</vt:lpstr>
      <vt:lpstr>Key Points (cont’d)</vt:lpstr>
      <vt:lpstr>Key Points (cont’d)</vt:lpstr>
      <vt:lpstr>Key Points (cont’d)</vt:lpstr>
      <vt:lpstr>Key Points (cont’d)</vt:lpstr>
      <vt:lpstr>Key Points (cont’d)</vt:lpstr>
      <vt:lpstr>Key Points (cont’d)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6: VENTILATOR INITIATION</dc:title>
  <dc:creator>Soucy, Victoria Lynn</dc:creator>
  <cp:lastModifiedBy>Malathy Madasamy</cp:lastModifiedBy>
  <cp:revision>268</cp:revision>
  <dcterms:created xsi:type="dcterms:W3CDTF">2018-11-08T18:56:40Z</dcterms:created>
  <dcterms:modified xsi:type="dcterms:W3CDTF">2019-03-28T11:41:59Z</dcterms:modified>
</cp:coreProperties>
</file>