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0" r:id="rId4"/>
    <p:sldId id="331" r:id="rId5"/>
    <p:sldId id="258" r:id="rId6"/>
    <p:sldId id="266" r:id="rId7"/>
    <p:sldId id="267" r:id="rId8"/>
    <p:sldId id="268" r:id="rId9"/>
    <p:sldId id="269" r:id="rId10"/>
    <p:sldId id="270" r:id="rId11"/>
    <p:sldId id="260" r:id="rId12"/>
    <p:sldId id="271" r:id="rId13"/>
    <p:sldId id="261" r:id="rId14"/>
    <p:sldId id="332" r:id="rId15"/>
    <p:sldId id="272" r:id="rId16"/>
    <p:sldId id="333" r:id="rId17"/>
    <p:sldId id="273" r:id="rId18"/>
    <p:sldId id="274" r:id="rId19"/>
    <p:sldId id="262" r:id="rId20"/>
    <p:sldId id="334" r:id="rId21"/>
    <p:sldId id="278" r:id="rId22"/>
    <p:sldId id="263" r:id="rId23"/>
    <p:sldId id="335" r:id="rId24"/>
    <p:sldId id="264" r:id="rId25"/>
    <p:sldId id="265" r:id="rId26"/>
    <p:sldId id="279" r:id="rId27"/>
    <p:sldId id="280" r:id="rId28"/>
    <p:sldId id="281" r:id="rId29"/>
    <p:sldId id="282" r:id="rId30"/>
    <p:sldId id="283" r:id="rId31"/>
    <p:sldId id="284" r:id="rId32"/>
    <p:sldId id="336" r:id="rId33"/>
    <p:sldId id="285" r:id="rId34"/>
    <p:sldId id="286" r:id="rId35"/>
    <p:sldId id="287" r:id="rId36"/>
    <p:sldId id="288" r:id="rId37"/>
    <p:sldId id="289" r:id="rId38"/>
    <p:sldId id="290" r:id="rId39"/>
    <p:sldId id="310" r:id="rId40"/>
    <p:sldId id="311" r:id="rId41"/>
    <p:sldId id="291" r:id="rId42"/>
    <p:sldId id="312" r:id="rId43"/>
    <p:sldId id="313" r:id="rId44"/>
    <p:sldId id="314" r:id="rId45"/>
    <p:sldId id="315" r:id="rId46"/>
    <p:sldId id="316" r:id="rId47"/>
    <p:sldId id="292" r:id="rId48"/>
    <p:sldId id="293" r:id="rId49"/>
    <p:sldId id="294" r:id="rId50"/>
    <p:sldId id="295" r:id="rId51"/>
    <p:sldId id="296" r:id="rId52"/>
    <p:sldId id="317" r:id="rId53"/>
    <p:sldId id="297" r:id="rId54"/>
    <p:sldId id="298" r:id="rId55"/>
    <p:sldId id="318" r:id="rId56"/>
    <p:sldId id="337" r:id="rId57"/>
    <p:sldId id="319" r:id="rId58"/>
    <p:sldId id="299" r:id="rId59"/>
    <p:sldId id="300" r:id="rId60"/>
    <p:sldId id="301" r:id="rId61"/>
    <p:sldId id="303" r:id="rId62"/>
    <p:sldId id="338" r:id="rId63"/>
    <p:sldId id="320" r:id="rId64"/>
    <p:sldId id="304" r:id="rId65"/>
    <p:sldId id="305" r:id="rId66"/>
    <p:sldId id="306" r:id="rId67"/>
    <p:sldId id="307" r:id="rId68"/>
    <p:sldId id="308" r:id="rId69"/>
    <p:sldId id="321" r:id="rId70"/>
    <p:sldId id="309" r:id="rId71"/>
    <p:sldId id="322" r:id="rId72"/>
    <p:sldId id="339" r:id="rId73"/>
    <p:sldId id="323" r:id="rId74"/>
    <p:sldId id="340" r:id="rId75"/>
    <p:sldId id="324" r:id="rId76"/>
    <p:sldId id="341" r:id="rId77"/>
    <p:sldId id="325" r:id="rId78"/>
    <p:sldId id="326" r:id="rId79"/>
    <p:sldId id="342" r:id="rId80"/>
    <p:sldId id="327" r:id="rId81"/>
    <p:sldId id="343" r:id="rId82"/>
    <p:sldId id="328" r:id="rId83"/>
    <p:sldId id="344" r:id="rId84"/>
    <p:sldId id="329" r:id="rId85"/>
    <p:sldId id="345"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60E64-B3EB-47AC-BD8A-692BEC5483D5}" v="433" dt="2019-02-05T17:06:07.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0" autoAdjust="0"/>
    <p:restoredTop sz="94660"/>
  </p:normalViewPr>
  <p:slideViewPr>
    <p:cSldViewPr snapToGrid="0">
      <p:cViewPr>
        <p:scale>
          <a:sx n="100" d="100"/>
          <a:sy n="100" d="100"/>
        </p:scale>
        <p:origin x="-98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7BD60E64-B3EB-47AC-BD8A-692BEC5483D5}"/>
    <pc:docChg chg="undo redo custSel addSld delSld modSld">
      <pc:chgData name="Kathy Moczerniak" userId="482eff44a8730993" providerId="LiveId" clId="{7BD60E64-B3EB-47AC-BD8A-692BEC5483D5}" dt="2019-02-05T17:07:02.503" v="1526" actId="20577"/>
      <pc:docMkLst>
        <pc:docMk/>
      </pc:docMkLst>
      <pc:sldChg chg="modSp">
        <pc:chgData name="Kathy Moczerniak" userId="482eff44a8730993" providerId="LiveId" clId="{7BD60E64-B3EB-47AC-BD8A-692BEC5483D5}" dt="2019-02-05T17:07:02.503" v="1526" actId="20577"/>
        <pc:sldMkLst>
          <pc:docMk/>
          <pc:sldMk cId="1688314656" sldId="256"/>
        </pc:sldMkLst>
        <pc:spChg chg="mod">
          <ac:chgData name="Kathy Moczerniak" userId="482eff44a8730993" providerId="LiveId" clId="{7BD60E64-B3EB-47AC-BD8A-692BEC5483D5}" dt="2019-02-05T17:07:02.503" v="1526" actId="20577"/>
          <ac:spMkLst>
            <pc:docMk/>
            <pc:sldMk cId="1688314656" sldId="256"/>
            <ac:spMk id="2" creationId="{EC46EEF2-C7C7-4F72-8DB8-FA90680F0F89}"/>
          </ac:spMkLst>
        </pc:spChg>
      </pc:sldChg>
      <pc:sldChg chg="modSp">
        <pc:chgData name="Kathy Moczerniak" userId="482eff44a8730993" providerId="LiveId" clId="{7BD60E64-B3EB-47AC-BD8A-692BEC5483D5}" dt="2019-02-05T17:03:26.900" v="1487"/>
        <pc:sldMkLst>
          <pc:docMk/>
          <pc:sldMk cId="537214277" sldId="257"/>
        </pc:sldMkLst>
        <pc:spChg chg="mod">
          <ac:chgData name="Kathy Moczerniak" userId="482eff44a8730993" providerId="LiveId" clId="{7BD60E64-B3EB-47AC-BD8A-692BEC5483D5}" dt="2019-01-28T18:33:24.824" v="10" actId="1076"/>
          <ac:spMkLst>
            <pc:docMk/>
            <pc:sldMk cId="537214277" sldId="257"/>
            <ac:spMk id="2" creationId="{298B6843-A787-4357-996D-0D5A0C43ACFA}"/>
          </ac:spMkLst>
        </pc:spChg>
        <pc:spChg chg="mod">
          <ac:chgData name="Kathy Moczerniak" userId="482eff44a8730993" providerId="LiveId" clId="{7BD60E64-B3EB-47AC-BD8A-692BEC5483D5}" dt="2019-02-05T17:03:26.900" v="1487"/>
          <ac:spMkLst>
            <pc:docMk/>
            <pc:sldMk cId="537214277" sldId="257"/>
            <ac:spMk id="3" creationId="{C054F440-8116-46B8-A3C1-DD4BCFD01F69}"/>
          </ac:spMkLst>
        </pc:spChg>
      </pc:sldChg>
      <pc:sldChg chg="modSp">
        <pc:chgData name="Kathy Moczerniak" userId="482eff44a8730993" providerId="LiveId" clId="{7BD60E64-B3EB-47AC-BD8A-692BEC5483D5}" dt="2019-01-28T18:36:58.416" v="59"/>
        <pc:sldMkLst>
          <pc:docMk/>
          <pc:sldMk cId="3647862670" sldId="258"/>
        </pc:sldMkLst>
        <pc:spChg chg="mod">
          <ac:chgData name="Kathy Moczerniak" userId="482eff44a8730993" providerId="LiveId" clId="{7BD60E64-B3EB-47AC-BD8A-692BEC5483D5}" dt="2019-01-28T18:36:58.416" v="59"/>
          <ac:spMkLst>
            <pc:docMk/>
            <pc:sldMk cId="3647862670" sldId="258"/>
            <ac:spMk id="2" creationId="{18791968-8D9A-40B2-B8A4-275C0531F3E8}"/>
          </ac:spMkLst>
        </pc:spChg>
      </pc:sldChg>
      <pc:sldChg chg="modSp">
        <pc:chgData name="Kathy Moczerniak" userId="482eff44a8730993" providerId="LiveId" clId="{7BD60E64-B3EB-47AC-BD8A-692BEC5483D5}" dt="2019-01-28T18:44:45.155" v="142" actId="1076"/>
        <pc:sldMkLst>
          <pc:docMk/>
          <pc:sldMk cId="568012888" sldId="260"/>
        </pc:sldMkLst>
        <pc:spChg chg="mod">
          <ac:chgData name="Kathy Moczerniak" userId="482eff44a8730993" providerId="LiveId" clId="{7BD60E64-B3EB-47AC-BD8A-692BEC5483D5}" dt="2019-01-28T18:44:45.155" v="142" actId="1076"/>
          <ac:spMkLst>
            <pc:docMk/>
            <pc:sldMk cId="568012888" sldId="260"/>
            <ac:spMk id="2" creationId="{0B7874D6-D1CD-4F80-B702-BDA6F23B5921}"/>
          </ac:spMkLst>
        </pc:spChg>
        <pc:spChg chg="mod">
          <ac:chgData name="Kathy Moczerniak" userId="482eff44a8730993" providerId="LiveId" clId="{7BD60E64-B3EB-47AC-BD8A-692BEC5483D5}" dt="2019-01-28T18:44:19.758" v="141" actId="20577"/>
          <ac:spMkLst>
            <pc:docMk/>
            <pc:sldMk cId="568012888" sldId="260"/>
            <ac:spMk id="3" creationId="{5313BF89-6655-4A5F-9920-28A63C17411C}"/>
          </ac:spMkLst>
        </pc:spChg>
      </pc:sldChg>
      <pc:sldChg chg="modSp">
        <pc:chgData name="Kathy Moczerniak" userId="482eff44a8730993" providerId="LiveId" clId="{7BD60E64-B3EB-47AC-BD8A-692BEC5483D5}" dt="2019-01-28T18:48:02.103" v="198" actId="20577"/>
        <pc:sldMkLst>
          <pc:docMk/>
          <pc:sldMk cId="3933705475" sldId="261"/>
        </pc:sldMkLst>
        <pc:spChg chg="mod">
          <ac:chgData name="Kathy Moczerniak" userId="482eff44a8730993" providerId="LiveId" clId="{7BD60E64-B3EB-47AC-BD8A-692BEC5483D5}" dt="2019-01-28T18:46:43.355" v="178"/>
          <ac:spMkLst>
            <pc:docMk/>
            <pc:sldMk cId="3933705475" sldId="261"/>
            <ac:spMk id="2" creationId="{70667140-5BC0-4FE3-8117-8A0137452CFC}"/>
          </ac:spMkLst>
        </pc:spChg>
        <pc:spChg chg="mod">
          <ac:chgData name="Kathy Moczerniak" userId="482eff44a8730993" providerId="LiveId" clId="{7BD60E64-B3EB-47AC-BD8A-692BEC5483D5}" dt="2019-01-28T18:48:02.103" v="198" actId="20577"/>
          <ac:spMkLst>
            <pc:docMk/>
            <pc:sldMk cId="3933705475" sldId="261"/>
            <ac:spMk id="3" creationId="{4A6C594D-CA1F-4019-9D36-F1B0E072F85F}"/>
          </ac:spMkLst>
        </pc:spChg>
      </pc:sldChg>
      <pc:sldChg chg="modSp">
        <pc:chgData name="Kathy Moczerniak" userId="482eff44a8730993" providerId="LiveId" clId="{7BD60E64-B3EB-47AC-BD8A-692BEC5483D5}" dt="2019-01-28T18:55:15.910" v="279" actId="948"/>
        <pc:sldMkLst>
          <pc:docMk/>
          <pc:sldMk cId="3898413367" sldId="262"/>
        </pc:sldMkLst>
        <pc:spChg chg="mod">
          <ac:chgData name="Kathy Moczerniak" userId="482eff44a8730993" providerId="LiveId" clId="{7BD60E64-B3EB-47AC-BD8A-692BEC5483D5}" dt="2019-01-28T18:54:37.612" v="268"/>
          <ac:spMkLst>
            <pc:docMk/>
            <pc:sldMk cId="3898413367" sldId="262"/>
            <ac:spMk id="2" creationId="{34218161-F65D-4A3E-BEC1-9617C651F110}"/>
          </ac:spMkLst>
        </pc:spChg>
        <pc:spChg chg="mod">
          <ac:chgData name="Kathy Moczerniak" userId="482eff44a8730993" providerId="LiveId" clId="{7BD60E64-B3EB-47AC-BD8A-692BEC5483D5}" dt="2019-01-28T18:55:15.910" v="279" actId="948"/>
          <ac:spMkLst>
            <pc:docMk/>
            <pc:sldMk cId="3898413367" sldId="262"/>
            <ac:spMk id="3" creationId="{206254CC-CE87-4378-AE1A-C02B3F7083D0}"/>
          </ac:spMkLst>
        </pc:spChg>
      </pc:sldChg>
      <pc:sldChg chg="modSp">
        <pc:chgData name="Kathy Moczerniak" userId="482eff44a8730993" providerId="LiveId" clId="{7BD60E64-B3EB-47AC-BD8A-692BEC5483D5}" dt="2019-01-28T18:58:51.723" v="350" actId="1076"/>
        <pc:sldMkLst>
          <pc:docMk/>
          <pc:sldMk cId="43882738" sldId="263"/>
        </pc:sldMkLst>
        <pc:spChg chg="mod">
          <ac:chgData name="Kathy Moczerniak" userId="482eff44a8730993" providerId="LiveId" clId="{7BD60E64-B3EB-47AC-BD8A-692BEC5483D5}" dt="2019-01-28T18:58:51.723" v="350" actId="1076"/>
          <ac:spMkLst>
            <pc:docMk/>
            <pc:sldMk cId="43882738" sldId="263"/>
            <ac:spMk id="2" creationId="{F664BB56-3A32-437F-8208-C8276EC7C348}"/>
          </ac:spMkLst>
        </pc:spChg>
        <pc:spChg chg="mod">
          <ac:chgData name="Kathy Moczerniak" userId="482eff44a8730993" providerId="LiveId" clId="{7BD60E64-B3EB-47AC-BD8A-692BEC5483D5}" dt="2019-01-28T18:58:09.327" v="324"/>
          <ac:spMkLst>
            <pc:docMk/>
            <pc:sldMk cId="43882738" sldId="263"/>
            <ac:spMk id="3" creationId="{343A03EC-8D5D-4DF5-980B-E1D632154908}"/>
          </ac:spMkLst>
        </pc:spChg>
      </pc:sldChg>
      <pc:sldChg chg="modSp">
        <pc:chgData name="Kathy Moczerniak" userId="482eff44a8730993" providerId="LiveId" clId="{7BD60E64-B3EB-47AC-BD8A-692BEC5483D5}" dt="2019-01-28T18:59:00.856" v="353"/>
        <pc:sldMkLst>
          <pc:docMk/>
          <pc:sldMk cId="2141324876" sldId="264"/>
        </pc:sldMkLst>
        <pc:spChg chg="mod">
          <ac:chgData name="Kathy Moczerniak" userId="482eff44a8730993" providerId="LiveId" clId="{7BD60E64-B3EB-47AC-BD8A-692BEC5483D5}" dt="2019-01-28T18:59:00.856" v="353"/>
          <ac:spMkLst>
            <pc:docMk/>
            <pc:sldMk cId="2141324876" sldId="264"/>
            <ac:spMk id="2" creationId="{96CA4787-7592-4D28-8A93-6DE3D821704D}"/>
          </ac:spMkLst>
        </pc:spChg>
      </pc:sldChg>
      <pc:sldChg chg="modSp">
        <pc:chgData name="Kathy Moczerniak" userId="482eff44a8730993" providerId="LiveId" clId="{7BD60E64-B3EB-47AC-BD8A-692BEC5483D5}" dt="2019-01-28T18:59:40.626" v="362" actId="20577"/>
        <pc:sldMkLst>
          <pc:docMk/>
          <pc:sldMk cId="3177363384" sldId="265"/>
        </pc:sldMkLst>
        <pc:spChg chg="mod">
          <ac:chgData name="Kathy Moczerniak" userId="482eff44a8730993" providerId="LiveId" clId="{7BD60E64-B3EB-47AC-BD8A-692BEC5483D5}" dt="2019-01-28T18:59:27.166" v="357" actId="1076"/>
          <ac:spMkLst>
            <pc:docMk/>
            <pc:sldMk cId="3177363384" sldId="265"/>
            <ac:spMk id="2" creationId="{83286F22-9EF1-49A3-A3A1-82DE54EF6A22}"/>
          </ac:spMkLst>
        </pc:spChg>
        <pc:spChg chg="mod">
          <ac:chgData name="Kathy Moczerniak" userId="482eff44a8730993" providerId="LiveId" clId="{7BD60E64-B3EB-47AC-BD8A-692BEC5483D5}" dt="2019-01-28T18:59:40.626" v="362" actId="20577"/>
          <ac:spMkLst>
            <pc:docMk/>
            <pc:sldMk cId="3177363384" sldId="265"/>
            <ac:spMk id="3" creationId="{4C23784E-3C22-458D-AF3A-56D6380D83D2}"/>
          </ac:spMkLst>
        </pc:spChg>
      </pc:sldChg>
      <pc:sldChg chg="modSp">
        <pc:chgData name="Kathy Moczerniak" userId="482eff44a8730993" providerId="LiveId" clId="{7BD60E64-B3EB-47AC-BD8A-692BEC5483D5}" dt="2019-02-05T17:03:51.954" v="1492" actId="20577"/>
        <pc:sldMkLst>
          <pc:docMk/>
          <pc:sldMk cId="1089764341" sldId="266"/>
        </pc:sldMkLst>
        <pc:spChg chg="mod">
          <ac:chgData name="Kathy Moczerniak" userId="482eff44a8730993" providerId="LiveId" clId="{7BD60E64-B3EB-47AC-BD8A-692BEC5483D5}" dt="2019-01-28T18:37:20.859" v="71" actId="20577"/>
          <ac:spMkLst>
            <pc:docMk/>
            <pc:sldMk cId="1089764341" sldId="266"/>
            <ac:spMk id="2" creationId="{E746CB65-B242-4F1D-8A7B-81AC8CCBABE5}"/>
          </ac:spMkLst>
        </pc:spChg>
        <pc:spChg chg="mod">
          <ac:chgData name="Kathy Moczerniak" userId="482eff44a8730993" providerId="LiveId" clId="{7BD60E64-B3EB-47AC-BD8A-692BEC5483D5}" dt="2019-02-05T17:03:51.954" v="1492" actId="20577"/>
          <ac:spMkLst>
            <pc:docMk/>
            <pc:sldMk cId="1089764341" sldId="266"/>
            <ac:spMk id="3" creationId="{86BA27FA-94D0-4CA9-B2AD-1580F635E117}"/>
          </ac:spMkLst>
        </pc:spChg>
      </pc:sldChg>
      <pc:sldChg chg="modSp">
        <pc:chgData name="Kathy Moczerniak" userId="482eff44a8730993" providerId="LiveId" clId="{7BD60E64-B3EB-47AC-BD8A-692BEC5483D5}" dt="2019-01-28T18:40:21.629" v="107" actId="404"/>
        <pc:sldMkLst>
          <pc:docMk/>
          <pc:sldMk cId="2551519429" sldId="267"/>
        </pc:sldMkLst>
        <pc:spChg chg="mod">
          <ac:chgData name="Kathy Moczerniak" userId="482eff44a8730993" providerId="LiveId" clId="{7BD60E64-B3EB-47AC-BD8A-692BEC5483D5}" dt="2019-01-28T18:40:21.629" v="107" actId="404"/>
          <ac:spMkLst>
            <pc:docMk/>
            <pc:sldMk cId="2551519429" sldId="267"/>
            <ac:spMk id="2" creationId="{796255F9-84EE-46C5-AC2D-DF9B0106E26C}"/>
          </ac:spMkLst>
        </pc:spChg>
      </pc:sldChg>
      <pc:sldChg chg="modSp">
        <pc:chgData name="Kathy Moczerniak" userId="482eff44a8730993" providerId="LiveId" clId="{7BD60E64-B3EB-47AC-BD8A-692BEC5483D5}" dt="2019-01-28T18:41:03.231" v="115" actId="27636"/>
        <pc:sldMkLst>
          <pc:docMk/>
          <pc:sldMk cId="3110440900" sldId="268"/>
        </pc:sldMkLst>
        <pc:spChg chg="mod">
          <ac:chgData name="Kathy Moczerniak" userId="482eff44a8730993" providerId="LiveId" clId="{7BD60E64-B3EB-47AC-BD8A-692BEC5483D5}" dt="2019-01-28T18:40:32.609" v="109" actId="404"/>
          <ac:spMkLst>
            <pc:docMk/>
            <pc:sldMk cId="3110440900" sldId="268"/>
            <ac:spMk id="2" creationId="{17C1A6D2-725F-40C1-A13E-F9F6C68AFE0B}"/>
          </ac:spMkLst>
        </pc:spChg>
        <pc:spChg chg="mod">
          <ac:chgData name="Kathy Moczerniak" userId="482eff44a8730993" providerId="LiveId" clId="{7BD60E64-B3EB-47AC-BD8A-692BEC5483D5}" dt="2019-01-28T18:41:03.231" v="115" actId="27636"/>
          <ac:spMkLst>
            <pc:docMk/>
            <pc:sldMk cId="3110440900" sldId="268"/>
            <ac:spMk id="3" creationId="{7FC3302F-1274-4704-B5E4-03E80149C50E}"/>
          </ac:spMkLst>
        </pc:spChg>
      </pc:sldChg>
      <pc:sldChg chg="modSp">
        <pc:chgData name="Kathy Moczerniak" userId="482eff44a8730993" providerId="LiveId" clId="{7BD60E64-B3EB-47AC-BD8A-692BEC5483D5}" dt="2019-01-28T18:42:08.415" v="123" actId="27636"/>
        <pc:sldMkLst>
          <pc:docMk/>
          <pc:sldMk cId="1309718125" sldId="269"/>
        </pc:sldMkLst>
        <pc:spChg chg="mod">
          <ac:chgData name="Kathy Moczerniak" userId="482eff44a8730993" providerId="LiveId" clId="{7BD60E64-B3EB-47AC-BD8A-692BEC5483D5}" dt="2019-01-28T18:41:21.125" v="117" actId="404"/>
          <ac:spMkLst>
            <pc:docMk/>
            <pc:sldMk cId="1309718125" sldId="269"/>
            <ac:spMk id="2" creationId="{457439DD-9C23-46CC-970E-B2C13F9975DA}"/>
          </ac:spMkLst>
        </pc:spChg>
        <pc:spChg chg="mod">
          <ac:chgData name="Kathy Moczerniak" userId="482eff44a8730993" providerId="LiveId" clId="{7BD60E64-B3EB-47AC-BD8A-692BEC5483D5}" dt="2019-01-28T18:42:08.415" v="123" actId="27636"/>
          <ac:spMkLst>
            <pc:docMk/>
            <pc:sldMk cId="1309718125" sldId="269"/>
            <ac:spMk id="3" creationId="{A0CF2D1B-0645-4C0D-A8C1-B3357C030951}"/>
          </ac:spMkLst>
        </pc:spChg>
      </pc:sldChg>
      <pc:sldChg chg="modSp">
        <pc:chgData name="Kathy Moczerniak" userId="482eff44a8730993" providerId="LiveId" clId="{7BD60E64-B3EB-47AC-BD8A-692BEC5483D5}" dt="2019-01-28T18:43:29.073" v="133" actId="947"/>
        <pc:sldMkLst>
          <pc:docMk/>
          <pc:sldMk cId="1725026847" sldId="270"/>
        </pc:sldMkLst>
        <pc:spChg chg="mod">
          <ac:chgData name="Kathy Moczerniak" userId="482eff44a8730993" providerId="LiveId" clId="{7BD60E64-B3EB-47AC-BD8A-692BEC5483D5}" dt="2019-01-28T18:42:27.071" v="126" actId="404"/>
          <ac:spMkLst>
            <pc:docMk/>
            <pc:sldMk cId="1725026847" sldId="270"/>
            <ac:spMk id="2" creationId="{7C70BB1C-C7F1-4E18-9FFD-5ECF505040E7}"/>
          </ac:spMkLst>
        </pc:spChg>
        <pc:spChg chg="mod">
          <ac:chgData name="Kathy Moczerniak" userId="482eff44a8730993" providerId="LiveId" clId="{7BD60E64-B3EB-47AC-BD8A-692BEC5483D5}" dt="2019-01-28T18:43:29.073" v="133" actId="947"/>
          <ac:spMkLst>
            <pc:docMk/>
            <pc:sldMk cId="1725026847" sldId="270"/>
            <ac:spMk id="3" creationId="{16D58B8F-33D6-430B-9503-7B0CE8FDC744}"/>
          </ac:spMkLst>
        </pc:spChg>
      </pc:sldChg>
      <pc:sldChg chg="modSp">
        <pc:chgData name="Kathy Moczerniak" userId="482eff44a8730993" providerId="LiveId" clId="{7BD60E64-B3EB-47AC-BD8A-692BEC5483D5}" dt="2019-01-28T18:46:10.282" v="175" actId="6549"/>
        <pc:sldMkLst>
          <pc:docMk/>
          <pc:sldMk cId="2762688077" sldId="271"/>
        </pc:sldMkLst>
        <pc:spChg chg="mod">
          <ac:chgData name="Kathy Moczerniak" userId="482eff44a8730993" providerId="LiveId" clId="{7BD60E64-B3EB-47AC-BD8A-692BEC5483D5}" dt="2019-01-28T18:45:07.973" v="157" actId="20577"/>
          <ac:spMkLst>
            <pc:docMk/>
            <pc:sldMk cId="2762688077" sldId="271"/>
            <ac:spMk id="2" creationId="{76CEB854-0398-4634-90EE-40AE9955E40F}"/>
          </ac:spMkLst>
        </pc:spChg>
        <pc:spChg chg="mod">
          <ac:chgData name="Kathy Moczerniak" userId="482eff44a8730993" providerId="LiveId" clId="{7BD60E64-B3EB-47AC-BD8A-692BEC5483D5}" dt="2019-01-28T18:46:10.282" v="175" actId="6549"/>
          <ac:spMkLst>
            <pc:docMk/>
            <pc:sldMk cId="2762688077" sldId="271"/>
            <ac:spMk id="3" creationId="{8F78F875-750D-4758-B69C-EEA02A0CCA36}"/>
          </ac:spMkLst>
        </pc:spChg>
      </pc:sldChg>
      <pc:sldChg chg="modSp">
        <pc:chgData name="Kathy Moczerniak" userId="482eff44a8730993" providerId="LiveId" clId="{7BD60E64-B3EB-47AC-BD8A-692BEC5483D5}" dt="2019-01-28T18:53:09.512" v="251" actId="255"/>
        <pc:sldMkLst>
          <pc:docMk/>
          <pc:sldMk cId="3615276564" sldId="272"/>
        </pc:sldMkLst>
        <pc:spChg chg="mod">
          <ac:chgData name="Kathy Moczerniak" userId="482eff44a8730993" providerId="LiveId" clId="{7BD60E64-B3EB-47AC-BD8A-692BEC5483D5}" dt="2019-01-28T18:50:21.644" v="226" actId="404"/>
          <ac:spMkLst>
            <pc:docMk/>
            <pc:sldMk cId="3615276564" sldId="272"/>
            <ac:spMk id="2" creationId="{2AD4F4D0-CC79-4CEA-BC11-231427CCB7A8}"/>
          </ac:spMkLst>
        </pc:spChg>
        <pc:spChg chg="mod">
          <ac:chgData name="Kathy Moczerniak" userId="482eff44a8730993" providerId="LiveId" clId="{7BD60E64-B3EB-47AC-BD8A-692BEC5483D5}" dt="2019-01-28T18:53:09.512" v="251" actId="255"/>
          <ac:spMkLst>
            <pc:docMk/>
            <pc:sldMk cId="3615276564" sldId="272"/>
            <ac:spMk id="3" creationId="{BD0EC0DB-4D10-453A-9336-CA07B9FD4392}"/>
          </ac:spMkLst>
        </pc:spChg>
      </pc:sldChg>
      <pc:sldChg chg="modSp">
        <pc:chgData name="Kathy Moczerniak" userId="482eff44a8730993" providerId="LiveId" clId="{7BD60E64-B3EB-47AC-BD8A-692BEC5483D5}" dt="2019-01-28T18:53:44.978" v="257" actId="20577"/>
        <pc:sldMkLst>
          <pc:docMk/>
          <pc:sldMk cId="2020764078" sldId="273"/>
        </pc:sldMkLst>
        <pc:spChg chg="mod">
          <ac:chgData name="Kathy Moczerniak" userId="482eff44a8730993" providerId="LiveId" clId="{7BD60E64-B3EB-47AC-BD8A-692BEC5483D5}" dt="2019-01-28T18:52:16.312" v="241" actId="1076"/>
          <ac:spMkLst>
            <pc:docMk/>
            <pc:sldMk cId="2020764078" sldId="273"/>
            <ac:spMk id="2" creationId="{E5608C09-EE97-4291-A513-892A8C1DEA4C}"/>
          </ac:spMkLst>
        </pc:spChg>
        <pc:spChg chg="mod">
          <ac:chgData name="Kathy Moczerniak" userId="482eff44a8730993" providerId="LiveId" clId="{7BD60E64-B3EB-47AC-BD8A-692BEC5483D5}" dt="2019-01-28T18:53:44.978" v="257" actId="20577"/>
          <ac:spMkLst>
            <pc:docMk/>
            <pc:sldMk cId="2020764078" sldId="273"/>
            <ac:spMk id="3" creationId="{74B5BA4A-F69E-4E7A-AA44-44B5BE352530}"/>
          </ac:spMkLst>
        </pc:spChg>
      </pc:sldChg>
      <pc:sldChg chg="modSp">
        <pc:chgData name="Kathy Moczerniak" userId="482eff44a8730993" providerId="LiveId" clId="{7BD60E64-B3EB-47AC-BD8A-692BEC5483D5}" dt="2019-01-28T18:54:23.414" v="265" actId="255"/>
        <pc:sldMkLst>
          <pc:docMk/>
          <pc:sldMk cId="1810904749" sldId="274"/>
        </pc:sldMkLst>
        <pc:spChg chg="mod">
          <ac:chgData name="Kathy Moczerniak" userId="482eff44a8730993" providerId="LiveId" clId="{7BD60E64-B3EB-47AC-BD8A-692BEC5483D5}" dt="2019-01-28T18:54:08.393" v="261" actId="404"/>
          <ac:spMkLst>
            <pc:docMk/>
            <pc:sldMk cId="1810904749" sldId="274"/>
            <ac:spMk id="2" creationId="{B6AF4D06-933C-4AB1-B8B9-E9F902554C52}"/>
          </ac:spMkLst>
        </pc:spChg>
        <pc:spChg chg="mod">
          <ac:chgData name="Kathy Moczerniak" userId="482eff44a8730993" providerId="LiveId" clId="{7BD60E64-B3EB-47AC-BD8A-692BEC5483D5}" dt="2019-01-28T18:54:23.414" v="265" actId="255"/>
          <ac:spMkLst>
            <pc:docMk/>
            <pc:sldMk cId="1810904749" sldId="274"/>
            <ac:spMk id="3" creationId="{523C1BAD-2402-4F9F-972A-B29B3A0FC14B}"/>
          </ac:spMkLst>
        </pc:spChg>
      </pc:sldChg>
      <pc:sldChg chg="modSp">
        <pc:chgData name="Kathy Moczerniak" userId="482eff44a8730993" providerId="LiveId" clId="{7BD60E64-B3EB-47AC-BD8A-692BEC5483D5}" dt="2019-01-28T19:00:12.947" v="377" actId="1076"/>
        <pc:sldMkLst>
          <pc:docMk/>
          <pc:sldMk cId="2933305837" sldId="279"/>
        </pc:sldMkLst>
        <pc:spChg chg="mod">
          <ac:chgData name="Kathy Moczerniak" userId="482eff44a8730993" providerId="LiveId" clId="{7BD60E64-B3EB-47AC-BD8A-692BEC5483D5}" dt="2019-01-28T19:00:12.947" v="377" actId="1076"/>
          <ac:spMkLst>
            <pc:docMk/>
            <pc:sldMk cId="2933305837" sldId="279"/>
            <ac:spMk id="2" creationId="{00000000-0000-0000-0000-000000000000}"/>
          </ac:spMkLst>
        </pc:spChg>
        <pc:spChg chg="mod">
          <ac:chgData name="Kathy Moczerniak" userId="482eff44a8730993" providerId="LiveId" clId="{7BD60E64-B3EB-47AC-BD8A-692BEC5483D5}" dt="2019-01-28T19:00:07.242" v="376" actId="404"/>
          <ac:spMkLst>
            <pc:docMk/>
            <pc:sldMk cId="2933305837" sldId="279"/>
            <ac:spMk id="3" creationId="{00000000-0000-0000-0000-000000000000}"/>
          </ac:spMkLst>
        </pc:spChg>
      </pc:sldChg>
      <pc:sldChg chg="modSp">
        <pc:chgData name="Kathy Moczerniak" userId="482eff44a8730993" providerId="LiveId" clId="{7BD60E64-B3EB-47AC-BD8A-692BEC5483D5}" dt="2019-01-28T19:00:50.131" v="385" actId="1076"/>
        <pc:sldMkLst>
          <pc:docMk/>
          <pc:sldMk cId="2419774680" sldId="280"/>
        </pc:sldMkLst>
        <pc:spChg chg="mod">
          <ac:chgData name="Kathy Moczerniak" userId="482eff44a8730993" providerId="LiveId" clId="{7BD60E64-B3EB-47AC-BD8A-692BEC5483D5}" dt="2019-01-28T19:00:44.864" v="384" actId="1076"/>
          <ac:spMkLst>
            <pc:docMk/>
            <pc:sldMk cId="2419774680" sldId="280"/>
            <ac:spMk id="2" creationId="{00000000-0000-0000-0000-000000000000}"/>
          </ac:spMkLst>
        </pc:spChg>
        <pc:spChg chg="mod">
          <ac:chgData name="Kathy Moczerniak" userId="482eff44a8730993" providerId="LiveId" clId="{7BD60E64-B3EB-47AC-BD8A-692BEC5483D5}" dt="2019-01-28T19:00:50.131" v="385" actId="1076"/>
          <ac:spMkLst>
            <pc:docMk/>
            <pc:sldMk cId="2419774680" sldId="280"/>
            <ac:spMk id="3" creationId="{00000000-0000-0000-0000-000000000000}"/>
          </ac:spMkLst>
        </pc:spChg>
      </pc:sldChg>
      <pc:sldChg chg="modSp">
        <pc:chgData name="Kathy Moczerniak" userId="482eff44a8730993" providerId="LiveId" clId="{7BD60E64-B3EB-47AC-BD8A-692BEC5483D5}" dt="2019-01-28T19:01:11.416" v="390" actId="20577"/>
        <pc:sldMkLst>
          <pc:docMk/>
          <pc:sldMk cId="3547692792" sldId="281"/>
        </pc:sldMkLst>
        <pc:spChg chg="mod">
          <ac:chgData name="Kathy Moczerniak" userId="482eff44a8730993" providerId="LiveId" clId="{7BD60E64-B3EB-47AC-BD8A-692BEC5483D5}" dt="2019-01-28T19:01:06.171" v="389" actId="1076"/>
          <ac:spMkLst>
            <pc:docMk/>
            <pc:sldMk cId="3547692792" sldId="281"/>
            <ac:spMk id="2" creationId="{00000000-0000-0000-0000-000000000000}"/>
          </ac:spMkLst>
        </pc:spChg>
        <pc:spChg chg="mod">
          <ac:chgData name="Kathy Moczerniak" userId="482eff44a8730993" providerId="LiveId" clId="{7BD60E64-B3EB-47AC-BD8A-692BEC5483D5}" dt="2019-01-28T19:01:11.416" v="390" actId="20577"/>
          <ac:spMkLst>
            <pc:docMk/>
            <pc:sldMk cId="3547692792" sldId="281"/>
            <ac:spMk id="3" creationId="{00000000-0000-0000-0000-000000000000}"/>
          </ac:spMkLst>
        </pc:spChg>
      </pc:sldChg>
      <pc:sldChg chg="modSp">
        <pc:chgData name="Kathy Moczerniak" userId="482eff44a8730993" providerId="LiveId" clId="{7BD60E64-B3EB-47AC-BD8A-692BEC5483D5}" dt="2019-01-28T19:01:45.902" v="400" actId="1076"/>
        <pc:sldMkLst>
          <pc:docMk/>
          <pc:sldMk cId="3837396129" sldId="282"/>
        </pc:sldMkLst>
        <pc:spChg chg="mod">
          <ac:chgData name="Kathy Moczerniak" userId="482eff44a8730993" providerId="LiveId" clId="{7BD60E64-B3EB-47AC-BD8A-692BEC5483D5}" dt="2019-01-28T19:01:28.626" v="394" actId="1076"/>
          <ac:spMkLst>
            <pc:docMk/>
            <pc:sldMk cId="3837396129" sldId="282"/>
            <ac:spMk id="2" creationId="{00000000-0000-0000-0000-000000000000}"/>
          </ac:spMkLst>
        </pc:spChg>
        <pc:spChg chg="mod">
          <ac:chgData name="Kathy Moczerniak" userId="482eff44a8730993" providerId="LiveId" clId="{7BD60E64-B3EB-47AC-BD8A-692BEC5483D5}" dt="2019-01-28T19:01:45.902" v="400" actId="1076"/>
          <ac:spMkLst>
            <pc:docMk/>
            <pc:sldMk cId="3837396129" sldId="282"/>
            <ac:spMk id="3" creationId="{00000000-0000-0000-0000-000000000000}"/>
          </ac:spMkLst>
        </pc:spChg>
      </pc:sldChg>
      <pc:sldChg chg="modSp">
        <pc:chgData name="Kathy Moczerniak" userId="482eff44a8730993" providerId="LiveId" clId="{7BD60E64-B3EB-47AC-BD8A-692BEC5483D5}" dt="2019-01-28T19:02:06.753" v="406" actId="14100"/>
        <pc:sldMkLst>
          <pc:docMk/>
          <pc:sldMk cId="1680589622" sldId="283"/>
        </pc:sldMkLst>
        <pc:spChg chg="mod">
          <ac:chgData name="Kathy Moczerniak" userId="482eff44a8730993" providerId="LiveId" clId="{7BD60E64-B3EB-47AC-BD8A-692BEC5483D5}" dt="2019-01-28T19:02:00.941" v="404" actId="1076"/>
          <ac:spMkLst>
            <pc:docMk/>
            <pc:sldMk cId="1680589622" sldId="283"/>
            <ac:spMk id="2" creationId="{00000000-0000-0000-0000-000000000000}"/>
          </ac:spMkLst>
        </pc:spChg>
        <pc:spChg chg="mod">
          <ac:chgData name="Kathy Moczerniak" userId="482eff44a8730993" providerId="LiveId" clId="{7BD60E64-B3EB-47AC-BD8A-692BEC5483D5}" dt="2019-01-28T19:02:06.753" v="406" actId="14100"/>
          <ac:spMkLst>
            <pc:docMk/>
            <pc:sldMk cId="1680589622" sldId="283"/>
            <ac:spMk id="3" creationId="{00000000-0000-0000-0000-000000000000}"/>
          </ac:spMkLst>
        </pc:spChg>
      </pc:sldChg>
      <pc:sldChg chg="modSp">
        <pc:chgData name="Kathy Moczerniak" userId="482eff44a8730993" providerId="LiveId" clId="{7BD60E64-B3EB-47AC-BD8A-692BEC5483D5}" dt="2019-02-05T16:58:25.922" v="1442" actId="1076"/>
        <pc:sldMkLst>
          <pc:docMk/>
          <pc:sldMk cId="3211547921" sldId="284"/>
        </pc:sldMkLst>
        <pc:spChg chg="mod">
          <ac:chgData name="Kathy Moczerniak" userId="482eff44a8730993" providerId="LiveId" clId="{7BD60E64-B3EB-47AC-BD8A-692BEC5483D5}" dt="2019-01-28T19:07:56.813" v="449" actId="1076"/>
          <ac:spMkLst>
            <pc:docMk/>
            <pc:sldMk cId="3211547921" sldId="284"/>
            <ac:spMk id="2" creationId="{B89AD625-B494-45BE-AD30-656F73A2FAB2}"/>
          </ac:spMkLst>
        </pc:spChg>
        <pc:spChg chg="mod">
          <ac:chgData name="Kathy Moczerniak" userId="482eff44a8730993" providerId="LiveId" clId="{7BD60E64-B3EB-47AC-BD8A-692BEC5483D5}" dt="2019-02-05T16:58:25.922" v="1442" actId="1076"/>
          <ac:spMkLst>
            <pc:docMk/>
            <pc:sldMk cId="3211547921" sldId="284"/>
            <ac:spMk id="3" creationId="{45DC821E-8B0C-47FC-864F-528DCA3EFB76}"/>
          </ac:spMkLst>
        </pc:spChg>
        <pc:spChg chg="mod">
          <ac:chgData name="Kathy Moczerniak" userId="482eff44a8730993" providerId="LiveId" clId="{7BD60E64-B3EB-47AC-BD8A-692BEC5483D5}" dt="2019-01-28T19:05:50.003" v="439"/>
          <ac:spMkLst>
            <pc:docMk/>
            <pc:sldMk cId="3211547921" sldId="284"/>
            <ac:spMk id="5" creationId="{861A1747-D700-4C2C-A292-94078B7108D7}"/>
          </ac:spMkLst>
        </pc:spChg>
      </pc:sldChg>
      <pc:sldChg chg="modSp">
        <pc:chgData name="Kathy Moczerniak" userId="482eff44a8730993" providerId="LiveId" clId="{7BD60E64-B3EB-47AC-BD8A-692BEC5483D5}" dt="2019-02-05T16:58:36.222" v="1443" actId="1076"/>
        <pc:sldMkLst>
          <pc:docMk/>
          <pc:sldMk cId="1844193322" sldId="285"/>
        </pc:sldMkLst>
        <pc:spChg chg="mod">
          <ac:chgData name="Kathy Moczerniak" userId="482eff44a8730993" providerId="LiveId" clId="{7BD60E64-B3EB-47AC-BD8A-692BEC5483D5}" dt="2019-01-28T19:09:34.116" v="457" actId="1076"/>
          <ac:spMkLst>
            <pc:docMk/>
            <pc:sldMk cId="1844193322" sldId="285"/>
            <ac:spMk id="2" creationId="{52D4272C-F39E-476B-8EDD-3FB0D47E8C63}"/>
          </ac:spMkLst>
        </pc:spChg>
        <pc:spChg chg="mod">
          <ac:chgData name="Kathy Moczerniak" userId="482eff44a8730993" providerId="LiveId" clId="{7BD60E64-B3EB-47AC-BD8A-692BEC5483D5}" dt="2019-02-05T16:58:36.222" v="1443" actId="1076"/>
          <ac:spMkLst>
            <pc:docMk/>
            <pc:sldMk cId="1844193322" sldId="285"/>
            <ac:spMk id="3" creationId="{C7D11208-D61A-4CDF-8E71-E180A066B874}"/>
          </ac:spMkLst>
        </pc:spChg>
      </pc:sldChg>
      <pc:sldChg chg="modSp">
        <pc:chgData name="Kathy Moczerniak" userId="482eff44a8730993" providerId="LiveId" clId="{7BD60E64-B3EB-47AC-BD8A-692BEC5483D5}" dt="2019-01-28T19:10:50.667" v="466" actId="20577"/>
        <pc:sldMkLst>
          <pc:docMk/>
          <pc:sldMk cId="574755023" sldId="286"/>
        </pc:sldMkLst>
        <pc:spChg chg="mod">
          <ac:chgData name="Kathy Moczerniak" userId="482eff44a8730993" providerId="LiveId" clId="{7BD60E64-B3EB-47AC-BD8A-692BEC5483D5}" dt="2019-01-28T19:10:50.667" v="466" actId="20577"/>
          <ac:spMkLst>
            <pc:docMk/>
            <pc:sldMk cId="574755023" sldId="286"/>
            <ac:spMk id="2" creationId="{35E1BA98-57D3-4921-B1A1-31F9C8FD403F}"/>
          </ac:spMkLst>
        </pc:spChg>
        <pc:spChg chg="mod">
          <ac:chgData name="Kathy Moczerniak" userId="482eff44a8730993" providerId="LiveId" clId="{7BD60E64-B3EB-47AC-BD8A-692BEC5483D5}" dt="2019-01-28T19:10:40.394" v="464" actId="948"/>
          <ac:spMkLst>
            <pc:docMk/>
            <pc:sldMk cId="574755023" sldId="286"/>
            <ac:spMk id="3" creationId="{6D815C0E-06ED-4C06-AFC6-2F9319136639}"/>
          </ac:spMkLst>
        </pc:spChg>
      </pc:sldChg>
      <pc:sldChg chg="modSp">
        <pc:chgData name="Kathy Moczerniak" userId="482eff44a8730993" providerId="LiveId" clId="{7BD60E64-B3EB-47AC-BD8A-692BEC5483D5}" dt="2019-01-28T19:11:20.910" v="472" actId="1076"/>
        <pc:sldMkLst>
          <pc:docMk/>
          <pc:sldMk cId="3873099856" sldId="287"/>
        </pc:sldMkLst>
        <pc:spChg chg="mod">
          <ac:chgData name="Kathy Moczerniak" userId="482eff44a8730993" providerId="LiveId" clId="{7BD60E64-B3EB-47AC-BD8A-692BEC5483D5}" dt="2019-01-28T19:11:13.761" v="470" actId="1076"/>
          <ac:spMkLst>
            <pc:docMk/>
            <pc:sldMk cId="3873099856" sldId="287"/>
            <ac:spMk id="2" creationId="{A970DC8F-C207-4D86-8131-85FFE85D4259}"/>
          </ac:spMkLst>
        </pc:spChg>
        <pc:spChg chg="mod">
          <ac:chgData name="Kathy Moczerniak" userId="482eff44a8730993" providerId="LiveId" clId="{7BD60E64-B3EB-47AC-BD8A-692BEC5483D5}" dt="2019-01-28T19:11:20.910" v="472" actId="1076"/>
          <ac:spMkLst>
            <pc:docMk/>
            <pc:sldMk cId="3873099856" sldId="287"/>
            <ac:spMk id="3" creationId="{BB08AE8F-0C78-421A-8566-657D696CB170}"/>
          </ac:spMkLst>
        </pc:spChg>
      </pc:sldChg>
      <pc:sldChg chg="modSp">
        <pc:chgData name="Kathy Moczerniak" userId="482eff44a8730993" providerId="LiveId" clId="{7BD60E64-B3EB-47AC-BD8A-692BEC5483D5}" dt="2019-01-28T19:12:34.467" v="490"/>
        <pc:sldMkLst>
          <pc:docMk/>
          <pc:sldMk cId="3629116171" sldId="288"/>
        </pc:sldMkLst>
        <pc:spChg chg="mod">
          <ac:chgData name="Kathy Moczerniak" userId="482eff44a8730993" providerId="LiveId" clId="{7BD60E64-B3EB-47AC-BD8A-692BEC5483D5}" dt="2019-01-28T19:11:39.821" v="475"/>
          <ac:spMkLst>
            <pc:docMk/>
            <pc:sldMk cId="3629116171" sldId="288"/>
            <ac:spMk id="2" creationId="{BA1C2AA8-607A-4EAB-9129-CACE86C425FB}"/>
          </ac:spMkLst>
        </pc:spChg>
        <pc:spChg chg="mod">
          <ac:chgData name="Kathy Moczerniak" userId="482eff44a8730993" providerId="LiveId" clId="{7BD60E64-B3EB-47AC-BD8A-692BEC5483D5}" dt="2019-01-28T19:12:34.467" v="490"/>
          <ac:spMkLst>
            <pc:docMk/>
            <pc:sldMk cId="3629116171" sldId="288"/>
            <ac:spMk id="3" creationId="{9B8B16FB-5D69-4EC5-A6F9-AF0264BCA172}"/>
          </ac:spMkLst>
        </pc:spChg>
      </pc:sldChg>
      <pc:sldChg chg="modSp">
        <pc:chgData name="Kathy Moczerniak" userId="482eff44a8730993" providerId="LiveId" clId="{7BD60E64-B3EB-47AC-BD8A-692BEC5483D5}" dt="2019-01-28T19:14:52.009" v="494" actId="1076"/>
        <pc:sldMkLst>
          <pc:docMk/>
          <pc:sldMk cId="2865739228" sldId="289"/>
        </pc:sldMkLst>
        <pc:spChg chg="mod">
          <ac:chgData name="Kathy Moczerniak" userId="482eff44a8730993" providerId="LiveId" clId="{7BD60E64-B3EB-47AC-BD8A-692BEC5483D5}" dt="2019-01-28T19:14:52.009" v="494" actId="1076"/>
          <ac:spMkLst>
            <pc:docMk/>
            <pc:sldMk cId="2865739228" sldId="289"/>
            <ac:spMk id="2" creationId="{D01A4A88-D5AE-43C7-85D6-B454D250687D}"/>
          </ac:spMkLst>
        </pc:spChg>
      </pc:sldChg>
      <pc:sldChg chg="modSp">
        <pc:chgData name="Kathy Moczerniak" userId="482eff44a8730993" providerId="LiveId" clId="{7BD60E64-B3EB-47AC-BD8A-692BEC5483D5}" dt="2019-02-05T17:04:26.486" v="1502"/>
        <pc:sldMkLst>
          <pc:docMk/>
          <pc:sldMk cId="1064454590" sldId="290"/>
        </pc:sldMkLst>
        <pc:spChg chg="mod">
          <ac:chgData name="Kathy Moczerniak" userId="482eff44a8730993" providerId="LiveId" clId="{7BD60E64-B3EB-47AC-BD8A-692BEC5483D5}" dt="2019-02-05T17:04:13.348" v="1500"/>
          <ac:spMkLst>
            <pc:docMk/>
            <pc:sldMk cId="1064454590" sldId="290"/>
            <ac:spMk id="2" creationId="{6EF73BDB-91B9-4DB5-81FE-9CFE3BA852F5}"/>
          </ac:spMkLst>
        </pc:spChg>
        <pc:spChg chg="mod">
          <ac:chgData name="Kathy Moczerniak" userId="482eff44a8730993" providerId="LiveId" clId="{7BD60E64-B3EB-47AC-BD8A-692BEC5483D5}" dt="2019-02-05T17:04:26.486" v="1502"/>
          <ac:spMkLst>
            <pc:docMk/>
            <pc:sldMk cId="1064454590" sldId="290"/>
            <ac:spMk id="3" creationId="{0887867D-B5D0-4BE5-BF25-4D06877C7D80}"/>
          </ac:spMkLst>
        </pc:spChg>
      </pc:sldChg>
      <pc:sldChg chg="modSp">
        <pc:chgData name="Kathy Moczerniak" userId="482eff44a8730993" providerId="LiveId" clId="{7BD60E64-B3EB-47AC-BD8A-692BEC5483D5}" dt="2019-02-05T17:05:11.888" v="1511" actId="20577"/>
        <pc:sldMkLst>
          <pc:docMk/>
          <pc:sldMk cId="3945583777" sldId="291"/>
        </pc:sldMkLst>
        <pc:spChg chg="mod">
          <ac:chgData name="Kathy Moczerniak" userId="482eff44a8730993" providerId="LiveId" clId="{7BD60E64-B3EB-47AC-BD8A-692BEC5483D5}" dt="2019-01-28T19:25:11.037" v="608" actId="1076"/>
          <ac:spMkLst>
            <pc:docMk/>
            <pc:sldMk cId="3945583777" sldId="291"/>
            <ac:spMk id="2" creationId="{D26DD8CB-6C32-44AF-B256-F270CD6C97EA}"/>
          </ac:spMkLst>
        </pc:spChg>
        <pc:spChg chg="mod">
          <ac:chgData name="Kathy Moczerniak" userId="482eff44a8730993" providerId="LiveId" clId="{7BD60E64-B3EB-47AC-BD8A-692BEC5483D5}" dt="2019-02-05T17:05:11.888" v="1511" actId="20577"/>
          <ac:spMkLst>
            <pc:docMk/>
            <pc:sldMk cId="3945583777" sldId="291"/>
            <ac:spMk id="3" creationId="{FEC91694-AFDD-4ACA-90A5-85469D133525}"/>
          </ac:spMkLst>
        </pc:spChg>
      </pc:sldChg>
      <pc:sldChg chg="modSp">
        <pc:chgData name="Kathy Moczerniak" userId="482eff44a8730993" providerId="LiveId" clId="{7BD60E64-B3EB-47AC-BD8A-692BEC5483D5}" dt="2019-01-28T19:31:42.311" v="679"/>
        <pc:sldMkLst>
          <pc:docMk/>
          <pc:sldMk cId="3128679006" sldId="292"/>
        </pc:sldMkLst>
        <pc:spChg chg="mod">
          <ac:chgData name="Kathy Moczerniak" userId="482eff44a8730993" providerId="LiveId" clId="{7BD60E64-B3EB-47AC-BD8A-692BEC5483D5}" dt="2019-01-28T19:31:10.868" v="675"/>
          <ac:spMkLst>
            <pc:docMk/>
            <pc:sldMk cId="3128679006" sldId="292"/>
            <ac:spMk id="2" creationId="{D4646AFE-5FBC-4D17-A7E0-15A060867816}"/>
          </ac:spMkLst>
        </pc:spChg>
        <pc:spChg chg="mod">
          <ac:chgData name="Kathy Moczerniak" userId="482eff44a8730993" providerId="LiveId" clId="{7BD60E64-B3EB-47AC-BD8A-692BEC5483D5}" dt="2019-01-28T19:31:42.311" v="679"/>
          <ac:spMkLst>
            <pc:docMk/>
            <pc:sldMk cId="3128679006" sldId="292"/>
            <ac:spMk id="3" creationId="{DFFE0BCB-3648-4767-9101-5EAD7D07DBD0}"/>
          </ac:spMkLst>
        </pc:spChg>
      </pc:sldChg>
      <pc:sldChg chg="modSp">
        <pc:chgData name="Kathy Moczerniak" userId="482eff44a8730993" providerId="LiveId" clId="{7BD60E64-B3EB-47AC-BD8A-692BEC5483D5}" dt="2019-02-05T17:06:03.025" v="1520"/>
        <pc:sldMkLst>
          <pc:docMk/>
          <pc:sldMk cId="3626583313" sldId="293"/>
        </pc:sldMkLst>
        <pc:spChg chg="mod">
          <ac:chgData name="Kathy Moczerniak" userId="482eff44a8730993" providerId="LiveId" clId="{7BD60E64-B3EB-47AC-BD8A-692BEC5483D5}" dt="2019-01-28T19:32:21.783" v="682"/>
          <ac:spMkLst>
            <pc:docMk/>
            <pc:sldMk cId="3626583313" sldId="293"/>
            <ac:spMk id="2" creationId="{7F3F6D35-F06E-4EE8-A7E0-794271CA3309}"/>
          </ac:spMkLst>
        </pc:spChg>
        <pc:spChg chg="mod">
          <ac:chgData name="Kathy Moczerniak" userId="482eff44a8730993" providerId="LiveId" clId="{7BD60E64-B3EB-47AC-BD8A-692BEC5483D5}" dt="2019-02-05T17:06:03.025" v="1520"/>
          <ac:spMkLst>
            <pc:docMk/>
            <pc:sldMk cId="3626583313" sldId="293"/>
            <ac:spMk id="3" creationId="{59D092C1-35D4-4956-B878-58042A3D6A39}"/>
          </ac:spMkLst>
        </pc:spChg>
      </pc:sldChg>
      <pc:sldChg chg="modSp">
        <pc:chgData name="Kathy Moczerniak" userId="482eff44a8730993" providerId="LiveId" clId="{7BD60E64-B3EB-47AC-BD8A-692BEC5483D5}" dt="2019-02-05T17:06:07.948" v="1521"/>
        <pc:sldMkLst>
          <pc:docMk/>
          <pc:sldMk cId="3187129485" sldId="294"/>
        </pc:sldMkLst>
        <pc:spChg chg="mod">
          <ac:chgData name="Kathy Moczerniak" userId="482eff44a8730993" providerId="LiveId" clId="{7BD60E64-B3EB-47AC-BD8A-692BEC5483D5}" dt="2019-01-28T19:33:38.350" v="708"/>
          <ac:spMkLst>
            <pc:docMk/>
            <pc:sldMk cId="3187129485" sldId="294"/>
            <ac:spMk id="2" creationId="{EF75281A-71F7-41B1-BE54-B44B0092807E}"/>
          </ac:spMkLst>
        </pc:spChg>
        <pc:spChg chg="mod">
          <ac:chgData name="Kathy Moczerniak" userId="482eff44a8730993" providerId="LiveId" clId="{7BD60E64-B3EB-47AC-BD8A-692BEC5483D5}" dt="2019-02-05T17:06:07.948" v="1521"/>
          <ac:spMkLst>
            <pc:docMk/>
            <pc:sldMk cId="3187129485" sldId="294"/>
            <ac:spMk id="3" creationId="{91812432-9179-41C3-B14B-C8F1D00FEA21}"/>
          </ac:spMkLst>
        </pc:spChg>
      </pc:sldChg>
      <pc:sldChg chg="modSp">
        <pc:chgData name="Kathy Moczerniak" userId="482eff44a8730993" providerId="LiveId" clId="{7BD60E64-B3EB-47AC-BD8A-692BEC5483D5}" dt="2019-01-28T19:35:00.495" v="729" actId="1076"/>
        <pc:sldMkLst>
          <pc:docMk/>
          <pc:sldMk cId="961564021" sldId="295"/>
        </pc:sldMkLst>
        <pc:spChg chg="mod">
          <ac:chgData name="Kathy Moczerniak" userId="482eff44a8730993" providerId="LiveId" clId="{7BD60E64-B3EB-47AC-BD8A-692BEC5483D5}" dt="2019-01-28T19:34:56.368" v="728" actId="1076"/>
          <ac:spMkLst>
            <pc:docMk/>
            <pc:sldMk cId="961564021" sldId="295"/>
            <ac:spMk id="2" creationId="{AEF28B4E-5E3C-4ACB-8126-35BBDBDAAA86}"/>
          </ac:spMkLst>
        </pc:spChg>
        <pc:spChg chg="mod">
          <ac:chgData name="Kathy Moczerniak" userId="482eff44a8730993" providerId="LiveId" clId="{7BD60E64-B3EB-47AC-BD8A-692BEC5483D5}" dt="2019-01-28T19:35:00.495" v="729" actId="1076"/>
          <ac:spMkLst>
            <pc:docMk/>
            <pc:sldMk cId="961564021" sldId="295"/>
            <ac:spMk id="3" creationId="{8D176AD5-AA77-4157-8373-4B2C096A059B}"/>
          </ac:spMkLst>
        </pc:spChg>
      </pc:sldChg>
      <pc:sldChg chg="modSp">
        <pc:chgData name="Kathy Moczerniak" userId="482eff44a8730993" providerId="LiveId" clId="{7BD60E64-B3EB-47AC-BD8A-692BEC5483D5}" dt="2019-02-05T17:01:04.873" v="1455"/>
        <pc:sldMkLst>
          <pc:docMk/>
          <pc:sldMk cId="665750103" sldId="296"/>
        </pc:sldMkLst>
        <pc:spChg chg="mod">
          <ac:chgData name="Kathy Moczerniak" userId="482eff44a8730993" providerId="LiveId" clId="{7BD60E64-B3EB-47AC-BD8A-692BEC5483D5}" dt="2019-01-28T19:35:11.290" v="734" actId="20577"/>
          <ac:spMkLst>
            <pc:docMk/>
            <pc:sldMk cId="665750103" sldId="296"/>
            <ac:spMk id="2" creationId="{9851D39E-0C64-4A33-AB78-8514DBD76CC1}"/>
          </ac:spMkLst>
        </pc:spChg>
        <pc:spChg chg="mod">
          <ac:chgData name="Kathy Moczerniak" userId="482eff44a8730993" providerId="LiveId" clId="{7BD60E64-B3EB-47AC-BD8A-692BEC5483D5}" dt="2019-02-05T17:01:04.873" v="1455"/>
          <ac:spMkLst>
            <pc:docMk/>
            <pc:sldMk cId="665750103" sldId="296"/>
            <ac:spMk id="3" creationId="{8F7B032D-23A1-4130-98EB-1207D529EF80}"/>
          </ac:spMkLst>
        </pc:spChg>
      </pc:sldChg>
      <pc:sldChg chg="modSp">
        <pc:chgData name="Kathy Moczerniak" userId="482eff44a8730993" providerId="LiveId" clId="{7BD60E64-B3EB-47AC-BD8A-692BEC5483D5}" dt="2019-02-05T17:01:31.424" v="1461" actId="20577"/>
        <pc:sldMkLst>
          <pc:docMk/>
          <pc:sldMk cId="3650505992" sldId="297"/>
        </pc:sldMkLst>
        <pc:spChg chg="mod">
          <ac:chgData name="Kathy Moczerniak" userId="482eff44a8730993" providerId="LiveId" clId="{7BD60E64-B3EB-47AC-BD8A-692BEC5483D5}" dt="2019-01-28T19:37:10.226" v="768"/>
          <ac:spMkLst>
            <pc:docMk/>
            <pc:sldMk cId="3650505992" sldId="297"/>
            <ac:spMk id="2" creationId="{9C2EC4AF-5AB6-4101-B0D6-88DE501D319A}"/>
          </ac:spMkLst>
        </pc:spChg>
        <pc:spChg chg="mod">
          <ac:chgData name="Kathy Moczerniak" userId="482eff44a8730993" providerId="LiveId" clId="{7BD60E64-B3EB-47AC-BD8A-692BEC5483D5}" dt="2019-02-05T17:01:31.424" v="1461" actId="20577"/>
          <ac:spMkLst>
            <pc:docMk/>
            <pc:sldMk cId="3650505992" sldId="297"/>
            <ac:spMk id="3" creationId="{443EBF2E-5234-4F33-8E0A-9B9DE8C7AD68}"/>
          </ac:spMkLst>
        </pc:spChg>
      </pc:sldChg>
      <pc:sldChg chg="modSp">
        <pc:chgData name="Kathy Moczerniak" userId="482eff44a8730993" providerId="LiveId" clId="{7BD60E64-B3EB-47AC-BD8A-692BEC5483D5}" dt="2019-02-05T17:01:43.268" v="1462"/>
        <pc:sldMkLst>
          <pc:docMk/>
          <pc:sldMk cId="3653233355" sldId="298"/>
        </pc:sldMkLst>
        <pc:spChg chg="mod">
          <ac:chgData name="Kathy Moczerniak" userId="482eff44a8730993" providerId="LiveId" clId="{7BD60E64-B3EB-47AC-BD8A-692BEC5483D5}" dt="2019-01-28T19:43:34.405" v="839" actId="404"/>
          <ac:spMkLst>
            <pc:docMk/>
            <pc:sldMk cId="3653233355" sldId="298"/>
            <ac:spMk id="2" creationId="{3CEFA947-534C-451D-8C6C-118B6688FD68}"/>
          </ac:spMkLst>
        </pc:spChg>
        <pc:spChg chg="mod">
          <ac:chgData name="Kathy Moczerniak" userId="482eff44a8730993" providerId="LiveId" clId="{7BD60E64-B3EB-47AC-BD8A-692BEC5483D5}" dt="2019-02-05T17:01:43.268" v="1462"/>
          <ac:spMkLst>
            <pc:docMk/>
            <pc:sldMk cId="3653233355" sldId="298"/>
            <ac:spMk id="3" creationId="{80E4E0B0-DA23-4B64-A8EC-B00F6147B346}"/>
          </ac:spMkLst>
        </pc:spChg>
      </pc:sldChg>
      <pc:sldChg chg="modSp">
        <pc:chgData name="Kathy Moczerniak" userId="482eff44a8730993" providerId="LiveId" clId="{7BD60E64-B3EB-47AC-BD8A-692BEC5483D5}" dt="2019-01-28T19:54:25.493" v="1015"/>
        <pc:sldMkLst>
          <pc:docMk/>
          <pc:sldMk cId="4263096272" sldId="299"/>
        </pc:sldMkLst>
        <pc:spChg chg="mod">
          <ac:chgData name="Kathy Moczerniak" userId="482eff44a8730993" providerId="LiveId" clId="{7BD60E64-B3EB-47AC-BD8A-692BEC5483D5}" dt="2019-01-28T19:54:25.493" v="1015"/>
          <ac:spMkLst>
            <pc:docMk/>
            <pc:sldMk cId="4263096272" sldId="299"/>
            <ac:spMk id="2" creationId="{C4A7CB0B-569C-4C5D-B001-C722D569BAA5}"/>
          </ac:spMkLst>
        </pc:spChg>
      </pc:sldChg>
      <pc:sldChg chg="modSp">
        <pc:chgData name="Kathy Moczerniak" userId="482eff44a8730993" providerId="LiveId" clId="{7BD60E64-B3EB-47AC-BD8A-692BEC5483D5}" dt="2019-02-05T17:02:58.821" v="1482" actId="20577"/>
        <pc:sldMkLst>
          <pc:docMk/>
          <pc:sldMk cId="1402863580" sldId="300"/>
        </pc:sldMkLst>
        <pc:spChg chg="mod">
          <ac:chgData name="Kathy Moczerniak" userId="482eff44a8730993" providerId="LiveId" clId="{7BD60E64-B3EB-47AC-BD8A-692BEC5483D5}" dt="2019-01-28T19:54:50.613" v="1026"/>
          <ac:spMkLst>
            <pc:docMk/>
            <pc:sldMk cId="1402863580" sldId="300"/>
            <ac:spMk id="2" creationId="{6B9500B4-737D-44BF-BA59-4D13BE72B1DF}"/>
          </ac:spMkLst>
        </pc:spChg>
        <pc:spChg chg="mod">
          <ac:chgData name="Kathy Moczerniak" userId="482eff44a8730993" providerId="LiveId" clId="{7BD60E64-B3EB-47AC-BD8A-692BEC5483D5}" dt="2019-02-05T17:02:58.821" v="1482" actId="20577"/>
          <ac:spMkLst>
            <pc:docMk/>
            <pc:sldMk cId="1402863580" sldId="300"/>
            <ac:spMk id="3" creationId="{1FECB493-073F-4531-99A7-57F638C2CCF1}"/>
          </ac:spMkLst>
        </pc:spChg>
      </pc:sldChg>
      <pc:sldChg chg="modSp">
        <pc:chgData name="Kathy Moczerniak" userId="482eff44a8730993" providerId="LiveId" clId="{7BD60E64-B3EB-47AC-BD8A-692BEC5483D5}" dt="2019-01-28T19:57:21.706" v="1057" actId="1076"/>
        <pc:sldMkLst>
          <pc:docMk/>
          <pc:sldMk cId="1403909120" sldId="301"/>
        </pc:sldMkLst>
        <pc:spChg chg="mod">
          <ac:chgData name="Kathy Moczerniak" userId="482eff44a8730993" providerId="LiveId" clId="{7BD60E64-B3EB-47AC-BD8A-692BEC5483D5}" dt="2019-01-28T19:57:06.552" v="1053"/>
          <ac:spMkLst>
            <pc:docMk/>
            <pc:sldMk cId="1403909120" sldId="301"/>
            <ac:spMk id="2" creationId="{74CD2EA8-7E50-44EF-A45D-E87348373FA9}"/>
          </ac:spMkLst>
        </pc:spChg>
        <pc:spChg chg="mod">
          <ac:chgData name="Kathy Moczerniak" userId="482eff44a8730993" providerId="LiveId" clId="{7BD60E64-B3EB-47AC-BD8A-692BEC5483D5}" dt="2019-01-28T19:57:21.706" v="1057" actId="1076"/>
          <ac:spMkLst>
            <pc:docMk/>
            <pc:sldMk cId="1403909120" sldId="301"/>
            <ac:spMk id="3" creationId="{896A864B-5C6F-44A7-B059-A460DEC34E77}"/>
          </ac:spMkLst>
        </pc:spChg>
      </pc:sldChg>
      <pc:sldChg chg="modSp">
        <pc:chgData name="Kathy Moczerniak" userId="482eff44a8730993" providerId="LiveId" clId="{7BD60E64-B3EB-47AC-BD8A-692BEC5483D5}" dt="2019-01-28T19:59:33.979" v="1081" actId="1076"/>
        <pc:sldMkLst>
          <pc:docMk/>
          <pc:sldMk cId="84016317" sldId="303"/>
        </pc:sldMkLst>
        <pc:spChg chg="mod">
          <ac:chgData name="Kathy Moczerniak" userId="482eff44a8730993" providerId="LiveId" clId="{7BD60E64-B3EB-47AC-BD8A-692BEC5483D5}" dt="2019-01-28T19:57:45.351" v="1060"/>
          <ac:spMkLst>
            <pc:docMk/>
            <pc:sldMk cId="84016317" sldId="303"/>
            <ac:spMk id="2" creationId="{460703D2-74F4-4510-A715-B0D6E1ED141E}"/>
          </ac:spMkLst>
        </pc:spChg>
        <pc:spChg chg="mod">
          <ac:chgData name="Kathy Moczerniak" userId="482eff44a8730993" providerId="LiveId" clId="{7BD60E64-B3EB-47AC-BD8A-692BEC5483D5}" dt="2019-01-28T19:59:33.979" v="1081" actId="1076"/>
          <ac:spMkLst>
            <pc:docMk/>
            <pc:sldMk cId="84016317" sldId="303"/>
            <ac:spMk id="4" creationId="{FD1E8EFF-FAA0-4F0B-AFC9-EF2D33FE85B4}"/>
          </ac:spMkLst>
        </pc:spChg>
      </pc:sldChg>
      <pc:sldChg chg="modSp">
        <pc:chgData name="Kathy Moczerniak" userId="482eff44a8730993" providerId="LiveId" clId="{7BD60E64-B3EB-47AC-BD8A-692BEC5483D5}" dt="2019-01-28T20:02:37.955" v="1128"/>
        <pc:sldMkLst>
          <pc:docMk/>
          <pc:sldMk cId="3485658940" sldId="304"/>
        </pc:sldMkLst>
        <pc:spChg chg="mod">
          <ac:chgData name="Kathy Moczerniak" userId="482eff44a8730993" providerId="LiveId" clId="{7BD60E64-B3EB-47AC-BD8A-692BEC5483D5}" dt="2019-01-28T20:02:16.544" v="1123"/>
          <ac:spMkLst>
            <pc:docMk/>
            <pc:sldMk cId="3485658940" sldId="304"/>
            <ac:spMk id="2" creationId="{87D0FA10-5A6A-4E7F-AD0E-EDD346F053DC}"/>
          </ac:spMkLst>
        </pc:spChg>
        <pc:spChg chg="mod">
          <ac:chgData name="Kathy Moczerniak" userId="482eff44a8730993" providerId="LiveId" clId="{7BD60E64-B3EB-47AC-BD8A-692BEC5483D5}" dt="2019-01-28T20:02:37.955" v="1128"/>
          <ac:spMkLst>
            <pc:docMk/>
            <pc:sldMk cId="3485658940" sldId="304"/>
            <ac:spMk id="3" creationId="{3DE1DB75-B110-48FE-BC7F-C1F2FE6F4B5C}"/>
          </ac:spMkLst>
        </pc:spChg>
      </pc:sldChg>
      <pc:sldChg chg="modSp">
        <pc:chgData name="Kathy Moczerniak" userId="482eff44a8730993" providerId="LiveId" clId="{7BD60E64-B3EB-47AC-BD8A-692BEC5483D5}" dt="2019-01-28T20:03:09.874" v="1152" actId="27636"/>
        <pc:sldMkLst>
          <pc:docMk/>
          <pc:sldMk cId="2904256835" sldId="305"/>
        </pc:sldMkLst>
        <pc:spChg chg="mod">
          <ac:chgData name="Kathy Moczerniak" userId="482eff44a8730993" providerId="LiveId" clId="{7BD60E64-B3EB-47AC-BD8A-692BEC5483D5}" dt="2019-01-28T20:02:57.999" v="1148" actId="20577"/>
          <ac:spMkLst>
            <pc:docMk/>
            <pc:sldMk cId="2904256835" sldId="305"/>
            <ac:spMk id="2" creationId="{358E8B38-3161-47EE-A656-6D5A7289EFD8}"/>
          </ac:spMkLst>
        </pc:spChg>
        <pc:spChg chg="mod">
          <ac:chgData name="Kathy Moczerniak" userId="482eff44a8730993" providerId="LiveId" clId="{7BD60E64-B3EB-47AC-BD8A-692BEC5483D5}" dt="2019-01-28T20:03:09.874" v="1152" actId="27636"/>
          <ac:spMkLst>
            <pc:docMk/>
            <pc:sldMk cId="2904256835" sldId="305"/>
            <ac:spMk id="3" creationId="{9652BBB4-24D6-44DF-81E3-BB0ACE7419AC}"/>
          </ac:spMkLst>
        </pc:spChg>
      </pc:sldChg>
      <pc:sldChg chg="modSp">
        <pc:chgData name="Kathy Moczerniak" userId="482eff44a8730993" providerId="LiveId" clId="{7BD60E64-B3EB-47AC-BD8A-692BEC5483D5}" dt="2019-01-28T20:04:42.152" v="1163" actId="20577"/>
        <pc:sldMkLst>
          <pc:docMk/>
          <pc:sldMk cId="2381002035" sldId="306"/>
        </pc:sldMkLst>
        <pc:spChg chg="mod">
          <ac:chgData name="Kathy Moczerniak" userId="482eff44a8730993" providerId="LiveId" clId="{7BD60E64-B3EB-47AC-BD8A-692BEC5483D5}" dt="2019-01-28T20:03:25.685" v="1155"/>
          <ac:spMkLst>
            <pc:docMk/>
            <pc:sldMk cId="2381002035" sldId="306"/>
            <ac:spMk id="2" creationId="{3EA17054-7FCD-4FA8-872A-2948BAA904A0}"/>
          </ac:spMkLst>
        </pc:spChg>
        <pc:spChg chg="mod">
          <ac:chgData name="Kathy Moczerniak" userId="482eff44a8730993" providerId="LiveId" clId="{7BD60E64-B3EB-47AC-BD8A-692BEC5483D5}" dt="2019-01-28T20:04:42.152" v="1163" actId="20577"/>
          <ac:spMkLst>
            <pc:docMk/>
            <pc:sldMk cId="2381002035" sldId="306"/>
            <ac:spMk id="3" creationId="{3C3A5AE1-BC3D-4BBB-8EDA-B5B67EB8E991}"/>
          </ac:spMkLst>
        </pc:spChg>
      </pc:sldChg>
      <pc:sldChg chg="modSp">
        <pc:chgData name="Kathy Moczerniak" userId="482eff44a8730993" providerId="LiveId" clId="{7BD60E64-B3EB-47AC-BD8A-692BEC5483D5}" dt="2019-01-28T20:05:35.608" v="1181" actId="20577"/>
        <pc:sldMkLst>
          <pc:docMk/>
          <pc:sldMk cId="3399636818" sldId="307"/>
        </pc:sldMkLst>
        <pc:spChg chg="mod">
          <ac:chgData name="Kathy Moczerniak" userId="482eff44a8730993" providerId="LiveId" clId="{7BD60E64-B3EB-47AC-BD8A-692BEC5483D5}" dt="2019-01-28T20:05:35.608" v="1181" actId="20577"/>
          <ac:spMkLst>
            <pc:docMk/>
            <pc:sldMk cId="3399636818" sldId="307"/>
            <ac:spMk id="2" creationId="{7B63C6FC-3D4B-406F-AD55-6620AA266C66}"/>
          </ac:spMkLst>
        </pc:spChg>
        <pc:spChg chg="mod">
          <ac:chgData name="Kathy Moczerniak" userId="482eff44a8730993" providerId="LiveId" clId="{7BD60E64-B3EB-47AC-BD8A-692BEC5483D5}" dt="2019-01-28T20:05:18.463" v="1171" actId="947"/>
          <ac:spMkLst>
            <pc:docMk/>
            <pc:sldMk cId="3399636818" sldId="307"/>
            <ac:spMk id="3" creationId="{768D036C-FAC8-4160-BE07-AF84F87BBAB6}"/>
          </ac:spMkLst>
        </pc:spChg>
      </pc:sldChg>
      <pc:sldChg chg="modSp">
        <pc:chgData name="Kathy Moczerniak" userId="482eff44a8730993" providerId="LiveId" clId="{7BD60E64-B3EB-47AC-BD8A-692BEC5483D5}" dt="2019-01-28T20:06:52.722" v="1187" actId="20577"/>
        <pc:sldMkLst>
          <pc:docMk/>
          <pc:sldMk cId="3473288599" sldId="308"/>
        </pc:sldMkLst>
        <pc:spChg chg="mod">
          <ac:chgData name="Kathy Moczerniak" userId="482eff44a8730993" providerId="LiveId" clId="{7BD60E64-B3EB-47AC-BD8A-692BEC5483D5}" dt="2019-01-28T20:06:52.722" v="1187" actId="20577"/>
          <ac:spMkLst>
            <pc:docMk/>
            <pc:sldMk cId="3473288599" sldId="308"/>
            <ac:spMk id="2" creationId="{075DF54C-BEB0-4BFC-B3EA-DEE8E371C4B6}"/>
          </ac:spMkLst>
        </pc:spChg>
      </pc:sldChg>
      <pc:sldChg chg="modSp">
        <pc:chgData name="Kathy Moczerniak" userId="482eff44a8730993" providerId="LiveId" clId="{7BD60E64-B3EB-47AC-BD8A-692BEC5483D5}" dt="2019-01-28T20:07:47.063" v="1216" actId="1076"/>
        <pc:sldMkLst>
          <pc:docMk/>
          <pc:sldMk cId="1101731663" sldId="309"/>
        </pc:sldMkLst>
        <pc:spChg chg="mod">
          <ac:chgData name="Kathy Moczerniak" userId="482eff44a8730993" providerId="LiveId" clId="{7BD60E64-B3EB-47AC-BD8A-692BEC5483D5}" dt="2019-01-28T20:07:37.928" v="1214" actId="14100"/>
          <ac:spMkLst>
            <pc:docMk/>
            <pc:sldMk cId="1101731663" sldId="309"/>
            <ac:spMk id="2" creationId="{AD22A3AB-2377-40FE-BC34-F7F33841FC10}"/>
          </ac:spMkLst>
        </pc:spChg>
        <pc:spChg chg="mod">
          <ac:chgData name="Kathy Moczerniak" userId="482eff44a8730993" providerId="LiveId" clId="{7BD60E64-B3EB-47AC-BD8A-692BEC5483D5}" dt="2019-01-28T20:07:47.063" v="1216" actId="1076"/>
          <ac:spMkLst>
            <pc:docMk/>
            <pc:sldMk cId="1101731663" sldId="309"/>
            <ac:spMk id="3" creationId="{4335DB92-8B70-41C4-8C75-8DAE015B2220}"/>
          </ac:spMkLst>
        </pc:spChg>
      </pc:sldChg>
      <pc:sldChg chg="modSp">
        <pc:chgData name="Kathy Moczerniak" userId="482eff44a8730993" providerId="LiveId" clId="{7BD60E64-B3EB-47AC-BD8A-692BEC5483D5}" dt="2019-02-05T17:04:55.034" v="1507"/>
        <pc:sldMkLst>
          <pc:docMk/>
          <pc:sldMk cId="3933141973" sldId="310"/>
        </pc:sldMkLst>
        <pc:spChg chg="mod">
          <ac:chgData name="Kathy Moczerniak" userId="482eff44a8730993" providerId="LiveId" clId="{7BD60E64-B3EB-47AC-BD8A-692BEC5483D5}" dt="2019-02-05T17:04:49.019" v="1506"/>
          <ac:spMkLst>
            <pc:docMk/>
            <pc:sldMk cId="3933141973" sldId="310"/>
            <ac:spMk id="2" creationId="{5D26CB9F-C3DC-44EE-ADF2-FE72A91C55B5}"/>
          </ac:spMkLst>
        </pc:spChg>
        <pc:spChg chg="mod">
          <ac:chgData name="Kathy Moczerniak" userId="482eff44a8730993" providerId="LiveId" clId="{7BD60E64-B3EB-47AC-BD8A-692BEC5483D5}" dt="2019-02-05T17:04:55.034" v="1507"/>
          <ac:spMkLst>
            <pc:docMk/>
            <pc:sldMk cId="3933141973" sldId="310"/>
            <ac:spMk id="7" creationId="{AEE7374B-8300-499F-A90D-9D35074905BE}"/>
          </ac:spMkLst>
        </pc:spChg>
      </pc:sldChg>
      <pc:sldChg chg="modSp">
        <pc:chgData name="Kathy Moczerniak" userId="482eff44a8730993" providerId="LiveId" clId="{7BD60E64-B3EB-47AC-BD8A-692BEC5483D5}" dt="2019-02-05T17:05:01.385" v="1509" actId="6549"/>
        <pc:sldMkLst>
          <pc:docMk/>
          <pc:sldMk cId="2501470435" sldId="311"/>
        </pc:sldMkLst>
        <pc:spChg chg="mod">
          <ac:chgData name="Kathy Moczerniak" userId="482eff44a8730993" providerId="LiveId" clId="{7BD60E64-B3EB-47AC-BD8A-692BEC5483D5}" dt="2019-01-28T19:23:45.620" v="587"/>
          <ac:spMkLst>
            <pc:docMk/>
            <pc:sldMk cId="2501470435" sldId="311"/>
            <ac:spMk id="2" creationId="{BA2F241D-9D2A-491A-9571-204F76D348C6}"/>
          </ac:spMkLst>
        </pc:spChg>
        <pc:spChg chg="mod">
          <ac:chgData name="Kathy Moczerniak" userId="482eff44a8730993" providerId="LiveId" clId="{7BD60E64-B3EB-47AC-BD8A-692BEC5483D5}" dt="2019-02-05T17:05:01.385" v="1509" actId="6549"/>
          <ac:spMkLst>
            <pc:docMk/>
            <pc:sldMk cId="2501470435" sldId="311"/>
            <ac:spMk id="3" creationId="{DB628AA3-AB1B-4890-ABD2-AD01CC641CBB}"/>
          </ac:spMkLst>
        </pc:spChg>
      </pc:sldChg>
      <pc:sldChg chg="modSp">
        <pc:chgData name="Kathy Moczerniak" userId="482eff44a8730993" providerId="LiveId" clId="{7BD60E64-B3EB-47AC-BD8A-692BEC5483D5}" dt="2019-02-05T17:05:28.245" v="1514" actId="2711"/>
        <pc:sldMkLst>
          <pc:docMk/>
          <pc:sldMk cId="4001403807" sldId="312"/>
        </pc:sldMkLst>
        <pc:spChg chg="mod">
          <ac:chgData name="Kathy Moczerniak" userId="482eff44a8730993" providerId="LiveId" clId="{7BD60E64-B3EB-47AC-BD8A-692BEC5483D5}" dt="2019-01-28T19:28:53.268" v="643" actId="1076"/>
          <ac:spMkLst>
            <pc:docMk/>
            <pc:sldMk cId="4001403807" sldId="312"/>
            <ac:spMk id="2" creationId="{5EAD397C-995B-4E88-9282-16BBB687ED6C}"/>
          </ac:spMkLst>
        </pc:spChg>
        <pc:spChg chg="mod">
          <ac:chgData name="Kathy Moczerniak" userId="482eff44a8730993" providerId="LiveId" clId="{7BD60E64-B3EB-47AC-BD8A-692BEC5483D5}" dt="2019-02-05T17:00:32.591" v="1448" actId="20577"/>
          <ac:spMkLst>
            <pc:docMk/>
            <pc:sldMk cId="4001403807" sldId="312"/>
            <ac:spMk id="3" creationId="{FA4AA5C7-FF05-4754-9725-EAE136EFD14A}"/>
          </ac:spMkLst>
        </pc:spChg>
        <pc:spChg chg="mod">
          <ac:chgData name="Kathy Moczerniak" userId="482eff44a8730993" providerId="LiveId" clId="{7BD60E64-B3EB-47AC-BD8A-692BEC5483D5}" dt="2019-02-05T17:05:28.245" v="1514" actId="2711"/>
          <ac:spMkLst>
            <pc:docMk/>
            <pc:sldMk cId="4001403807" sldId="312"/>
            <ac:spMk id="4" creationId="{9873AC6E-CC8A-4FCF-9885-F93FED0A3996}"/>
          </ac:spMkLst>
        </pc:spChg>
      </pc:sldChg>
      <pc:sldChg chg="modSp">
        <pc:chgData name="Kathy Moczerniak" userId="482eff44a8730993" providerId="LiveId" clId="{7BD60E64-B3EB-47AC-BD8A-692BEC5483D5}" dt="2019-01-28T19:29:28.709" v="648" actId="255"/>
        <pc:sldMkLst>
          <pc:docMk/>
          <pc:sldMk cId="2959608100" sldId="313"/>
        </pc:sldMkLst>
        <pc:spChg chg="mod">
          <ac:chgData name="Kathy Moczerniak" userId="482eff44a8730993" providerId="LiveId" clId="{7BD60E64-B3EB-47AC-BD8A-692BEC5483D5}" dt="2019-01-28T19:29:17.020" v="646"/>
          <ac:spMkLst>
            <pc:docMk/>
            <pc:sldMk cId="2959608100" sldId="313"/>
            <ac:spMk id="2" creationId="{1CF1C473-704A-4706-A888-E394306AA2EA}"/>
          </ac:spMkLst>
        </pc:spChg>
        <pc:spChg chg="mod">
          <ac:chgData name="Kathy Moczerniak" userId="482eff44a8730993" providerId="LiveId" clId="{7BD60E64-B3EB-47AC-BD8A-692BEC5483D5}" dt="2019-01-28T19:29:28.709" v="648" actId="255"/>
          <ac:spMkLst>
            <pc:docMk/>
            <pc:sldMk cId="2959608100" sldId="313"/>
            <ac:spMk id="3" creationId="{3796BF25-999D-4BCE-80C7-310144E8145F}"/>
          </ac:spMkLst>
        </pc:spChg>
      </pc:sldChg>
      <pc:sldChg chg="modSp">
        <pc:chgData name="Kathy Moczerniak" userId="482eff44a8730993" providerId="LiveId" clId="{7BD60E64-B3EB-47AC-BD8A-692BEC5483D5}" dt="2019-01-28T19:29:56.794" v="663" actId="20577"/>
        <pc:sldMkLst>
          <pc:docMk/>
          <pc:sldMk cId="2245964343" sldId="314"/>
        </pc:sldMkLst>
        <pc:spChg chg="mod">
          <ac:chgData name="Kathy Moczerniak" userId="482eff44a8730993" providerId="LiveId" clId="{7BD60E64-B3EB-47AC-BD8A-692BEC5483D5}" dt="2019-01-28T19:29:56.794" v="663" actId="20577"/>
          <ac:spMkLst>
            <pc:docMk/>
            <pc:sldMk cId="2245964343" sldId="314"/>
            <ac:spMk id="2" creationId="{DA4594E6-5E21-40F4-896A-3CA016AB1D32}"/>
          </ac:spMkLst>
        </pc:spChg>
      </pc:sldChg>
      <pc:sldChg chg="modSp">
        <pc:chgData name="Kathy Moczerniak" userId="482eff44a8730993" providerId="LiveId" clId="{7BD60E64-B3EB-47AC-BD8A-692BEC5483D5}" dt="2019-01-28T19:30:07.657" v="665"/>
        <pc:sldMkLst>
          <pc:docMk/>
          <pc:sldMk cId="2963743470" sldId="315"/>
        </pc:sldMkLst>
        <pc:spChg chg="mod">
          <ac:chgData name="Kathy Moczerniak" userId="482eff44a8730993" providerId="LiveId" clId="{7BD60E64-B3EB-47AC-BD8A-692BEC5483D5}" dt="2019-01-28T19:30:07.657" v="665"/>
          <ac:spMkLst>
            <pc:docMk/>
            <pc:sldMk cId="2963743470" sldId="315"/>
            <ac:spMk id="2" creationId="{474840D3-F741-4201-B5D8-06D4852CB7E3}"/>
          </ac:spMkLst>
        </pc:spChg>
      </pc:sldChg>
      <pc:sldChg chg="modSp">
        <pc:chgData name="Kathy Moczerniak" userId="482eff44a8730993" providerId="LiveId" clId="{7BD60E64-B3EB-47AC-BD8A-692BEC5483D5}" dt="2019-01-28T19:30:34.050" v="672" actId="947"/>
        <pc:sldMkLst>
          <pc:docMk/>
          <pc:sldMk cId="1304250978" sldId="316"/>
        </pc:sldMkLst>
        <pc:spChg chg="mod">
          <ac:chgData name="Kathy Moczerniak" userId="482eff44a8730993" providerId="LiveId" clId="{7BD60E64-B3EB-47AC-BD8A-692BEC5483D5}" dt="2019-01-28T19:30:20.266" v="670" actId="20577"/>
          <ac:spMkLst>
            <pc:docMk/>
            <pc:sldMk cId="1304250978" sldId="316"/>
            <ac:spMk id="2" creationId="{8A859A28-1B33-4348-B188-D61F67DA92E9}"/>
          </ac:spMkLst>
        </pc:spChg>
        <pc:spChg chg="mod">
          <ac:chgData name="Kathy Moczerniak" userId="482eff44a8730993" providerId="LiveId" clId="{7BD60E64-B3EB-47AC-BD8A-692BEC5483D5}" dt="2019-01-28T19:30:34.050" v="672" actId="947"/>
          <ac:spMkLst>
            <pc:docMk/>
            <pc:sldMk cId="1304250978" sldId="316"/>
            <ac:spMk id="3" creationId="{FF3C8F05-38F2-4F09-95BA-640A7117BB48}"/>
          </ac:spMkLst>
        </pc:spChg>
      </pc:sldChg>
      <pc:sldChg chg="modSp">
        <pc:chgData name="Kathy Moczerniak" userId="482eff44a8730993" providerId="LiveId" clId="{7BD60E64-B3EB-47AC-BD8A-692BEC5483D5}" dt="2019-01-28T19:36:53.062" v="765" actId="20577"/>
        <pc:sldMkLst>
          <pc:docMk/>
          <pc:sldMk cId="3015287017" sldId="317"/>
        </pc:sldMkLst>
        <pc:spChg chg="mod">
          <ac:chgData name="Kathy Moczerniak" userId="482eff44a8730993" providerId="LiveId" clId="{7BD60E64-B3EB-47AC-BD8A-692BEC5483D5}" dt="2019-01-28T19:36:53.062" v="765" actId="20577"/>
          <ac:spMkLst>
            <pc:docMk/>
            <pc:sldMk cId="3015287017" sldId="317"/>
            <ac:spMk id="2" creationId="{C5AB9427-537C-46EC-BD45-BAC280BCEE51}"/>
          </ac:spMkLst>
        </pc:spChg>
      </pc:sldChg>
      <pc:sldChg chg="modSp">
        <pc:chgData name="Kathy Moczerniak" userId="482eff44a8730993" providerId="LiveId" clId="{7BD60E64-B3EB-47AC-BD8A-692BEC5483D5}" dt="2019-01-28T19:47:30.616" v="920" actId="404"/>
        <pc:sldMkLst>
          <pc:docMk/>
          <pc:sldMk cId="1419697103" sldId="318"/>
        </pc:sldMkLst>
        <pc:spChg chg="mod">
          <ac:chgData name="Kathy Moczerniak" userId="482eff44a8730993" providerId="LiveId" clId="{7BD60E64-B3EB-47AC-BD8A-692BEC5483D5}" dt="2019-01-28T19:44:50.970" v="878" actId="20577"/>
          <ac:spMkLst>
            <pc:docMk/>
            <pc:sldMk cId="1419697103" sldId="318"/>
            <ac:spMk id="2" creationId="{5CC20AE5-2E19-4D64-9F05-1754A85D9D2E}"/>
          </ac:spMkLst>
        </pc:spChg>
        <pc:spChg chg="mod">
          <ac:chgData name="Kathy Moczerniak" userId="482eff44a8730993" providerId="LiveId" clId="{7BD60E64-B3EB-47AC-BD8A-692BEC5483D5}" dt="2019-01-28T19:47:30.616" v="920" actId="404"/>
          <ac:spMkLst>
            <pc:docMk/>
            <pc:sldMk cId="1419697103" sldId="318"/>
            <ac:spMk id="3" creationId="{9BBE5A5D-5BFF-4F39-ADE7-043D0F4A19E6}"/>
          </ac:spMkLst>
        </pc:spChg>
      </pc:sldChg>
      <pc:sldChg chg="modSp">
        <pc:chgData name="Kathy Moczerniak" userId="482eff44a8730993" providerId="LiveId" clId="{7BD60E64-B3EB-47AC-BD8A-692BEC5483D5}" dt="2019-02-05T17:02:26.080" v="1472"/>
        <pc:sldMkLst>
          <pc:docMk/>
          <pc:sldMk cId="2885658008" sldId="319"/>
        </pc:sldMkLst>
        <pc:spChg chg="mod">
          <ac:chgData name="Kathy Moczerniak" userId="482eff44a8730993" providerId="LiveId" clId="{7BD60E64-B3EB-47AC-BD8A-692BEC5483D5}" dt="2019-01-28T19:51:47.772" v="971" actId="947"/>
          <ac:spMkLst>
            <pc:docMk/>
            <pc:sldMk cId="2885658008" sldId="319"/>
            <ac:spMk id="2" creationId="{2D40061E-5A83-41F5-9D45-138FB971303E}"/>
          </ac:spMkLst>
        </pc:spChg>
        <pc:spChg chg="mod">
          <ac:chgData name="Kathy Moczerniak" userId="482eff44a8730993" providerId="LiveId" clId="{7BD60E64-B3EB-47AC-BD8A-692BEC5483D5}" dt="2019-02-05T17:02:26.080" v="1472"/>
          <ac:spMkLst>
            <pc:docMk/>
            <pc:sldMk cId="2885658008" sldId="319"/>
            <ac:spMk id="3" creationId="{A059E4A2-9E77-48E9-B63D-ECB250191526}"/>
          </ac:spMkLst>
        </pc:spChg>
      </pc:sldChg>
      <pc:sldChg chg="modSp">
        <pc:chgData name="Kathy Moczerniak" userId="482eff44a8730993" providerId="LiveId" clId="{7BD60E64-B3EB-47AC-BD8A-692BEC5483D5}" dt="2019-01-28T20:01:39.274" v="1120" actId="20577"/>
        <pc:sldMkLst>
          <pc:docMk/>
          <pc:sldMk cId="1268464516" sldId="320"/>
        </pc:sldMkLst>
        <pc:spChg chg="mod">
          <ac:chgData name="Kathy Moczerniak" userId="482eff44a8730993" providerId="LiveId" clId="{7BD60E64-B3EB-47AC-BD8A-692BEC5483D5}" dt="2019-01-28T20:00:49.667" v="1109" actId="1076"/>
          <ac:spMkLst>
            <pc:docMk/>
            <pc:sldMk cId="1268464516" sldId="320"/>
            <ac:spMk id="2" creationId="{38D651AB-6FC1-4F36-8134-72F4811B4904}"/>
          </ac:spMkLst>
        </pc:spChg>
        <pc:spChg chg="mod">
          <ac:chgData name="Kathy Moczerniak" userId="482eff44a8730993" providerId="LiveId" clId="{7BD60E64-B3EB-47AC-BD8A-692BEC5483D5}" dt="2019-01-28T20:01:39.274" v="1120" actId="20577"/>
          <ac:spMkLst>
            <pc:docMk/>
            <pc:sldMk cId="1268464516" sldId="320"/>
            <ac:spMk id="3" creationId="{98B56667-CA2B-4ACD-84F1-7DE85176D72D}"/>
          </ac:spMkLst>
        </pc:spChg>
      </pc:sldChg>
      <pc:sldChg chg="modSp">
        <pc:chgData name="Kathy Moczerniak" userId="482eff44a8730993" providerId="LiveId" clId="{7BD60E64-B3EB-47AC-BD8A-692BEC5483D5}" dt="2019-01-28T20:07:17.007" v="1207" actId="20577"/>
        <pc:sldMkLst>
          <pc:docMk/>
          <pc:sldMk cId="373549487" sldId="321"/>
        </pc:sldMkLst>
        <pc:spChg chg="mod">
          <ac:chgData name="Kathy Moczerniak" userId="482eff44a8730993" providerId="LiveId" clId="{7BD60E64-B3EB-47AC-BD8A-692BEC5483D5}" dt="2019-01-28T20:07:17.007" v="1207" actId="20577"/>
          <ac:spMkLst>
            <pc:docMk/>
            <pc:sldMk cId="373549487" sldId="321"/>
            <ac:spMk id="2" creationId="{B3C7D26A-FAFB-45E2-A6F0-469AD3C7B225}"/>
          </ac:spMkLst>
        </pc:spChg>
      </pc:sldChg>
      <pc:sldChg chg="modSp">
        <pc:chgData name="Kathy Moczerniak" userId="482eff44a8730993" providerId="LiveId" clId="{7BD60E64-B3EB-47AC-BD8A-692BEC5483D5}" dt="2019-01-28T20:08:25.950" v="1221"/>
        <pc:sldMkLst>
          <pc:docMk/>
          <pc:sldMk cId="1630459687" sldId="322"/>
        </pc:sldMkLst>
        <pc:spChg chg="mod">
          <ac:chgData name="Kathy Moczerniak" userId="482eff44a8730993" providerId="LiveId" clId="{7BD60E64-B3EB-47AC-BD8A-692BEC5483D5}" dt="2019-01-28T20:08:03.766" v="1219" actId="113"/>
          <ac:spMkLst>
            <pc:docMk/>
            <pc:sldMk cId="1630459687" sldId="322"/>
            <ac:spMk id="2" creationId="{7CEC4886-AD2A-4A20-9D54-F4A2A3668EE2}"/>
          </ac:spMkLst>
        </pc:spChg>
        <pc:spChg chg="mod">
          <ac:chgData name="Kathy Moczerniak" userId="482eff44a8730993" providerId="LiveId" clId="{7BD60E64-B3EB-47AC-BD8A-692BEC5483D5}" dt="2019-01-28T20:08:25.950" v="1221"/>
          <ac:spMkLst>
            <pc:docMk/>
            <pc:sldMk cId="1630459687" sldId="322"/>
            <ac:spMk id="3" creationId="{A1F4B5B9-3F35-4A01-8588-A9A7BD640B65}"/>
          </ac:spMkLst>
        </pc:spChg>
      </pc:sldChg>
      <pc:sldChg chg="modSp">
        <pc:chgData name="Kathy Moczerniak" userId="482eff44a8730993" providerId="LiveId" clId="{7BD60E64-B3EB-47AC-BD8A-692BEC5483D5}" dt="2019-01-28T20:09:33.514" v="1251" actId="27636"/>
        <pc:sldMkLst>
          <pc:docMk/>
          <pc:sldMk cId="725094551" sldId="323"/>
        </pc:sldMkLst>
        <pc:spChg chg="mod">
          <ac:chgData name="Kathy Moczerniak" userId="482eff44a8730993" providerId="LiveId" clId="{7BD60E64-B3EB-47AC-BD8A-692BEC5483D5}" dt="2019-01-28T20:09:06.236" v="1243" actId="404"/>
          <ac:spMkLst>
            <pc:docMk/>
            <pc:sldMk cId="725094551" sldId="323"/>
            <ac:spMk id="2" creationId="{A3E90E5C-0216-4A0B-92AC-7BC4CECA55AE}"/>
          </ac:spMkLst>
        </pc:spChg>
        <pc:spChg chg="mod">
          <ac:chgData name="Kathy Moczerniak" userId="482eff44a8730993" providerId="LiveId" clId="{7BD60E64-B3EB-47AC-BD8A-692BEC5483D5}" dt="2019-01-28T20:09:33.514" v="1251" actId="27636"/>
          <ac:spMkLst>
            <pc:docMk/>
            <pc:sldMk cId="725094551" sldId="323"/>
            <ac:spMk id="3" creationId="{25344123-A7F8-4466-9AFD-47E98FDFD923}"/>
          </ac:spMkLst>
        </pc:spChg>
      </pc:sldChg>
      <pc:sldChg chg="modSp">
        <pc:chgData name="Kathy Moczerniak" userId="482eff44a8730993" providerId="LiveId" clId="{7BD60E64-B3EB-47AC-BD8A-692BEC5483D5}" dt="2019-01-28T20:10:39.873" v="1262" actId="255"/>
        <pc:sldMkLst>
          <pc:docMk/>
          <pc:sldMk cId="113658710" sldId="324"/>
        </pc:sldMkLst>
        <pc:spChg chg="mod">
          <ac:chgData name="Kathy Moczerniak" userId="482eff44a8730993" providerId="LiveId" clId="{7BD60E64-B3EB-47AC-BD8A-692BEC5483D5}" dt="2019-01-28T20:10:20.670" v="1256" actId="404"/>
          <ac:spMkLst>
            <pc:docMk/>
            <pc:sldMk cId="113658710" sldId="324"/>
            <ac:spMk id="2" creationId="{EF880777-55C2-42D6-BF27-D04845EE75AA}"/>
          </ac:spMkLst>
        </pc:spChg>
        <pc:spChg chg="mod">
          <ac:chgData name="Kathy Moczerniak" userId="482eff44a8730993" providerId="LiveId" clId="{7BD60E64-B3EB-47AC-BD8A-692BEC5483D5}" dt="2019-01-28T20:10:39.873" v="1262" actId="255"/>
          <ac:spMkLst>
            <pc:docMk/>
            <pc:sldMk cId="113658710" sldId="324"/>
            <ac:spMk id="3" creationId="{B076D178-1DB0-4711-A31C-AF31D9ED022F}"/>
          </ac:spMkLst>
        </pc:spChg>
      </pc:sldChg>
      <pc:sldChg chg="modSp">
        <pc:chgData name="Kathy Moczerniak" userId="482eff44a8730993" providerId="LiveId" clId="{7BD60E64-B3EB-47AC-BD8A-692BEC5483D5}" dt="2019-02-05T17:03:16.236" v="1484"/>
        <pc:sldMkLst>
          <pc:docMk/>
          <pc:sldMk cId="1088347992" sldId="325"/>
        </pc:sldMkLst>
        <pc:spChg chg="mod">
          <ac:chgData name="Kathy Moczerniak" userId="482eff44a8730993" providerId="LiveId" clId="{7BD60E64-B3EB-47AC-BD8A-692BEC5483D5}" dt="2019-01-28T20:11:33.755" v="1278" actId="404"/>
          <ac:spMkLst>
            <pc:docMk/>
            <pc:sldMk cId="1088347992" sldId="325"/>
            <ac:spMk id="2" creationId="{84A5A36B-6B08-4877-A8AC-2B252BC6A964}"/>
          </ac:spMkLst>
        </pc:spChg>
        <pc:spChg chg="mod">
          <ac:chgData name="Kathy Moczerniak" userId="482eff44a8730993" providerId="LiveId" clId="{7BD60E64-B3EB-47AC-BD8A-692BEC5483D5}" dt="2019-02-05T17:03:16.236" v="1484"/>
          <ac:spMkLst>
            <pc:docMk/>
            <pc:sldMk cId="1088347992" sldId="325"/>
            <ac:spMk id="3" creationId="{26998597-D208-480B-9480-B7AAC4F9804D}"/>
          </ac:spMkLst>
        </pc:spChg>
      </pc:sldChg>
      <pc:sldChg chg="modSp">
        <pc:chgData name="Kathy Moczerniak" userId="482eff44a8730993" providerId="LiveId" clId="{7BD60E64-B3EB-47AC-BD8A-692BEC5483D5}" dt="2019-02-05T17:03:23.503" v="1486"/>
        <pc:sldMkLst>
          <pc:docMk/>
          <pc:sldMk cId="405776821" sldId="326"/>
        </pc:sldMkLst>
        <pc:spChg chg="mod">
          <ac:chgData name="Kathy Moczerniak" userId="482eff44a8730993" providerId="LiveId" clId="{7BD60E64-B3EB-47AC-BD8A-692BEC5483D5}" dt="2019-01-28T20:12:51.188" v="1301" actId="404"/>
          <ac:spMkLst>
            <pc:docMk/>
            <pc:sldMk cId="405776821" sldId="326"/>
            <ac:spMk id="2" creationId="{2261EF8B-6ADE-4B0D-8BCD-334FAE701DD1}"/>
          </ac:spMkLst>
        </pc:spChg>
        <pc:spChg chg="mod">
          <ac:chgData name="Kathy Moczerniak" userId="482eff44a8730993" providerId="LiveId" clId="{7BD60E64-B3EB-47AC-BD8A-692BEC5483D5}" dt="2019-02-05T17:03:23.503" v="1486"/>
          <ac:spMkLst>
            <pc:docMk/>
            <pc:sldMk cId="405776821" sldId="326"/>
            <ac:spMk id="3" creationId="{6AF668A1-66C2-4620-AB22-5CABAC03FF32}"/>
          </ac:spMkLst>
        </pc:spChg>
      </pc:sldChg>
      <pc:sldChg chg="modSp">
        <pc:chgData name="Kathy Moczerniak" userId="482eff44a8730993" providerId="LiveId" clId="{7BD60E64-B3EB-47AC-BD8A-692BEC5483D5}" dt="2019-01-28T20:16:47.925" v="1363" actId="1076"/>
        <pc:sldMkLst>
          <pc:docMk/>
          <pc:sldMk cId="830104865" sldId="327"/>
        </pc:sldMkLst>
        <pc:spChg chg="mod">
          <ac:chgData name="Kathy Moczerniak" userId="482eff44a8730993" providerId="LiveId" clId="{7BD60E64-B3EB-47AC-BD8A-692BEC5483D5}" dt="2019-01-28T20:16:21.749" v="1355" actId="404"/>
          <ac:spMkLst>
            <pc:docMk/>
            <pc:sldMk cId="830104865" sldId="327"/>
            <ac:spMk id="2" creationId="{999A848E-C494-44DC-89F3-FE9D2E389691}"/>
          </ac:spMkLst>
        </pc:spChg>
        <pc:spChg chg="mod">
          <ac:chgData name="Kathy Moczerniak" userId="482eff44a8730993" providerId="LiveId" clId="{7BD60E64-B3EB-47AC-BD8A-692BEC5483D5}" dt="2019-01-28T20:16:47.925" v="1363" actId="1076"/>
          <ac:spMkLst>
            <pc:docMk/>
            <pc:sldMk cId="830104865" sldId="327"/>
            <ac:spMk id="3" creationId="{E02E86F6-995F-47B7-BE12-823DAE08FA3F}"/>
          </ac:spMkLst>
        </pc:spChg>
      </pc:sldChg>
      <pc:sldChg chg="modSp">
        <pc:chgData name="Kathy Moczerniak" userId="482eff44a8730993" providerId="LiveId" clId="{7BD60E64-B3EB-47AC-BD8A-692BEC5483D5}" dt="2019-01-28T20:29:16.477" v="1406" actId="1076"/>
        <pc:sldMkLst>
          <pc:docMk/>
          <pc:sldMk cId="3363878700" sldId="328"/>
        </pc:sldMkLst>
        <pc:spChg chg="mod">
          <ac:chgData name="Kathy Moczerniak" userId="482eff44a8730993" providerId="LiveId" clId="{7BD60E64-B3EB-47AC-BD8A-692BEC5483D5}" dt="2019-01-28T20:18:54.549" v="1374" actId="404"/>
          <ac:spMkLst>
            <pc:docMk/>
            <pc:sldMk cId="3363878700" sldId="328"/>
            <ac:spMk id="2" creationId="{03209BE8-A097-4533-99B4-3F756D9634AE}"/>
          </ac:spMkLst>
        </pc:spChg>
        <pc:spChg chg="mod">
          <ac:chgData name="Kathy Moczerniak" userId="482eff44a8730993" providerId="LiveId" clId="{7BD60E64-B3EB-47AC-BD8A-692BEC5483D5}" dt="2019-01-28T20:29:16.477" v="1406" actId="1076"/>
          <ac:spMkLst>
            <pc:docMk/>
            <pc:sldMk cId="3363878700" sldId="328"/>
            <ac:spMk id="3" creationId="{F2FAD4FD-3B9B-4324-A6C0-235226D8EF02}"/>
          </ac:spMkLst>
        </pc:spChg>
      </pc:sldChg>
      <pc:sldChg chg="modSp">
        <pc:chgData name="Kathy Moczerniak" userId="482eff44a8730993" providerId="LiveId" clId="{7BD60E64-B3EB-47AC-BD8A-692BEC5483D5}" dt="2019-01-28T20:30:52.999" v="1425" actId="113"/>
        <pc:sldMkLst>
          <pc:docMk/>
          <pc:sldMk cId="1954367894" sldId="329"/>
        </pc:sldMkLst>
        <pc:spChg chg="mod">
          <ac:chgData name="Kathy Moczerniak" userId="482eff44a8730993" providerId="LiveId" clId="{7BD60E64-B3EB-47AC-BD8A-692BEC5483D5}" dt="2019-01-28T20:29:45.953" v="1413" actId="404"/>
          <ac:spMkLst>
            <pc:docMk/>
            <pc:sldMk cId="1954367894" sldId="329"/>
            <ac:spMk id="2" creationId="{64F563D7-E265-41AE-A854-BFF0CDA49059}"/>
          </ac:spMkLst>
        </pc:spChg>
        <pc:spChg chg="mod">
          <ac:chgData name="Kathy Moczerniak" userId="482eff44a8730993" providerId="LiveId" clId="{7BD60E64-B3EB-47AC-BD8A-692BEC5483D5}" dt="2019-01-28T20:30:52.999" v="1425" actId="113"/>
          <ac:spMkLst>
            <pc:docMk/>
            <pc:sldMk cId="1954367894" sldId="329"/>
            <ac:spMk id="3" creationId="{C73DDB83-28C1-4333-BC9F-8AE280CFEFFF}"/>
          </ac:spMkLst>
        </pc:spChg>
      </pc:sldChg>
      <pc:sldChg chg="modSp add">
        <pc:chgData name="Kathy Moczerniak" userId="482eff44a8730993" providerId="LiveId" clId="{7BD60E64-B3EB-47AC-BD8A-692BEC5483D5}" dt="2019-01-28T18:36:35.806" v="55" actId="404"/>
        <pc:sldMkLst>
          <pc:docMk/>
          <pc:sldMk cId="1923125773" sldId="330"/>
        </pc:sldMkLst>
        <pc:spChg chg="mod">
          <ac:chgData name="Kathy Moczerniak" userId="482eff44a8730993" providerId="LiveId" clId="{7BD60E64-B3EB-47AC-BD8A-692BEC5483D5}" dt="2019-01-28T18:36:35.806" v="55" actId="404"/>
          <ac:spMkLst>
            <pc:docMk/>
            <pc:sldMk cId="1923125773" sldId="330"/>
            <ac:spMk id="2" creationId="{5D99378F-3E0B-463A-85B1-C5DC34B72793}"/>
          </ac:spMkLst>
        </pc:spChg>
        <pc:spChg chg="mod">
          <ac:chgData name="Kathy Moczerniak" userId="482eff44a8730993" providerId="LiveId" clId="{7BD60E64-B3EB-47AC-BD8A-692BEC5483D5}" dt="2019-01-28T18:36:16.586" v="53"/>
          <ac:spMkLst>
            <pc:docMk/>
            <pc:sldMk cId="1923125773" sldId="330"/>
            <ac:spMk id="3" creationId="{E5CAD007-FC9F-47DF-858C-D0AD24BC8631}"/>
          </ac:spMkLst>
        </pc:spChg>
      </pc:sldChg>
      <pc:sldChg chg="modSp add">
        <pc:chgData name="Kathy Moczerniak" userId="482eff44a8730993" providerId="LiveId" clId="{7BD60E64-B3EB-47AC-BD8A-692BEC5483D5}" dt="2019-01-28T18:36:44.435" v="56" actId="404"/>
        <pc:sldMkLst>
          <pc:docMk/>
          <pc:sldMk cId="1617094674" sldId="331"/>
        </pc:sldMkLst>
        <pc:spChg chg="mod">
          <ac:chgData name="Kathy Moczerniak" userId="482eff44a8730993" providerId="LiveId" clId="{7BD60E64-B3EB-47AC-BD8A-692BEC5483D5}" dt="2019-01-28T18:36:44.435" v="56" actId="404"/>
          <ac:spMkLst>
            <pc:docMk/>
            <pc:sldMk cId="1617094674" sldId="331"/>
            <ac:spMk id="2" creationId="{ACCD61F3-11FD-43AC-AAED-D8F0CF1D2BEC}"/>
          </ac:spMkLst>
        </pc:spChg>
        <pc:spChg chg="mod">
          <ac:chgData name="Kathy Moczerniak" userId="482eff44a8730993" providerId="LiveId" clId="{7BD60E64-B3EB-47AC-BD8A-692BEC5483D5}" dt="2019-01-28T18:35:30.808" v="39"/>
          <ac:spMkLst>
            <pc:docMk/>
            <pc:sldMk cId="1617094674" sldId="331"/>
            <ac:spMk id="3" creationId="{03152E7A-C62A-4123-84A6-79ACABB5A416}"/>
          </ac:spMkLst>
        </pc:spChg>
      </pc:sldChg>
      <pc:sldChg chg="modSp add">
        <pc:chgData name="Kathy Moczerniak" userId="482eff44a8730993" providerId="LiveId" clId="{7BD60E64-B3EB-47AC-BD8A-692BEC5483D5}" dt="2019-01-28T18:52:59.875" v="250" actId="255"/>
        <pc:sldMkLst>
          <pc:docMk/>
          <pc:sldMk cId="714321398" sldId="332"/>
        </pc:sldMkLst>
        <pc:spChg chg="mod">
          <ac:chgData name="Kathy Moczerniak" userId="482eff44a8730993" providerId="LiveId" clId="{7BD60E64-B3EB-47AC-BD8A-692BEC5483D5}" dt="2019-01-28T18:48:20.092" v="214" actId="20577"/>
          <ac:spMkLst>
            <pc:docMk/>
            <pc:sldMk cId="714321398" sldId="332"/>
            <ac:spMk id="2" creationId="{9A4B2F56-9358-4D1F-BEC9-B1428EB160CF}"/>
          </ac:spMkLst>
        </pc:spChg>
        <pc:spChg chg="mod">
          <ac:chgData name="Kathy Moczerniak" userId="482eff44a8730993" providerId="LiveId" clId="{7BD60E64-B3EB-47AC-BD8A-692BEC5483D5}" dt="2019-01-28T18:52:59.875" v="250" actId="255"/>
          <ac:spMkLst>
            <pc:docMk/>
            <pc:sldMk cId="714321398" sldId="332"/>
            <ac:spMk id="3" creationId="{AADA75CE-46FF-463F-929E-EABE1D3C7900}"/>
          </ac:spMkLst>
        </pc:spChg>
      </pc:sldChg>
      <pc:sldChg chg="modSp add">
        <pc:chgData name="Kathy Moczerniak" userId="482eff44a8730993" providerId="LiveId" clId="{7BD60E64-B3EB-47AC-BD8A-692BEC5483D5}" dt="2019-01-28T18:53:27.566" v="252" actId="255"/>
        <pc:sldMkLst>
          <pc:docMk/>
          <pc:sldMk cId="1014956977" sldId="333"/>
        </pc:sldMkLst>
        <pc:spChg chg="mod">
          <ac:chgData name="Kathy Moczerniak" userId="482eff44a8730993" providerId="LiveId" clId="{7BD60E64-B3EB-47AC-BD8A-692BEC5483D5}" dt="2019-01-28T18:51:29.730" v="237" actId="404"/>
          <ac:spMkLst>
            <pc:docMk/>
            <pc:sldMk cId="1014956977" sldId="333"/>
            <ac:spMk id="2" creationId="{11C2971E-A5A4-455E-8912-2C16596A597D}"/>
          </ac:spMkLst>
        </pc:spChg>
        <pc:spChg chg="mod">
          <ac:chgData name="Kathy Moczerniak" userId="482eff44a8730993" providerId="LiveId" clId="{7BD60E64-B3EB-47AC-BD8A-692BEC5483D5}" dt="2019-01-28T18:53:27.566" v="252" actId="255"/>
          <ac:spMkLst>
            <pc:docMk/>
            <pc:sldMk cId="1014956977" sldId="333"/>
            <ac:spMk id="3" creationId="{AF4A8F39-F27E-4880-81CD-4D27A3EA820B}"/>
          </ac:spMkLst>
        </pc:spChg>
      </pc:sldChg>
      <pc:sldChg chg="modSp add">
        <pc:chgData name="Kathy Moczerniak" userId="482eff44a8730993" providerId="LiveId" clId="{7BD60E64-B3EB-47AC-BD8A-692BEC5483D5}" dt="2019-01-28T18:55:55.885" v="293" actId="948"/>
        <pc:sldMkLst>
          <pc:docMk/>
          <pc:sldMk cId="2416380972" sldId="334"/>
        </pc:sldMkLst>
        <pc:spChg chg="mod">
          <ac:chgData name="Kathy Moczerniak" userId="482eff44a8730993" providerId="LiveId" clId="{7BD60E64-B3EB-47AC-BD8A-692BEC5483D5}" dt="2019-01-28T18:55:40.815" v="291" actId="404"/>
          <ac:spMkLst>
            <pc:docMk/>
            <pc:sldMk cId="2416380972" sldId="334"/>
            <ac:spMk id="2" creationId="{42DD28CE-E49D-4FFE-916A-843DE6DEF8BF}"/>
          </ac:spMkLst>
        </pc:spChg>
        <pc:spChg chg="mod">
          <ac:chgData name="Kathy Moczerniak" userId="482eff44a8730993" providerId="LiveId" clId="{7BD60E64-B3EB-47AC-BD8A-692BEC5483D5}" dt="2019-01-28T18:55:55.885" v="293" actId="948"/>
          <ac:spMkLst>
            <pc:docMk/>
            <pc:sldMk cId="2416380972" sldId="334"/>
            <ac:spMk id="3" creationId="{953708F2-1F96-4F1B-B2BC-A4D841AE7DF9}"/>
          </ac:spMkLst>
        </pc:spChg>
      </pc:sldChg>
      <pc:sldChg chg="modSp add">
        <pc:chgData name="Kathy Moczerniak" userId="482eff44a8730993" providerId="LiveId" clId="{7BD60E64-B3EB-47AC-BD8A-692BEC5483D5}" dt="2019-01-28T18:58:36.666" v="349" actId="1076"/>
        <pc:sldMkLst>
          <pc:docMk/>
          <pc:sldMk cId="3242567531" sldId="335"/>
        </pc:sldMkLst>
        <pc:spChg chg="mod">
          <ac:chgData name="Kathy Moczerniak" userId="482eff44a8730993" providerId="LiveId" clId="{7BD60E64-B3EB-47AC-BD8A-692BEC5483D5}" dt="2019-01-28T18:58:27.983" v="346" actId="404"/>
          <ac:spMkLst>
            <pc:docMk/>
            <pc:sldMk cId="3242567531" sldId="335"/>
            <ac:spMk id="2" creationId="{1B176ECE-FEEA-4173-AEDE-9ED3CFFC2347}"/>
          </ac:spMkLst>
        </pc:spChg>
        <pc:spChg chg="mod">
          <ac:chgData name="Kathy Moczerniak" userId="482eff44a8730993" providerId="LiveId" clId="{7BD60E64-B3EB-47AC-BD8A-692BEC5483D5}" dt="2019-01-28T18:58:36.666" v="349" actId="1076"/>
          <ac:spMkLst>
            <pc:docMk/>
            <pc:sldMk cId="3242567531" sldId="335"/>
            <ac:spMk id="3" creationId="{6E20DEB7-E817-44C9-9959-E8B52CFB2BB9}"/>
          </ac:spMkLst>
        </pc:spChg>
      </pc:sldChg>
      <pc:sldChg chg="modSp add del">
        <pc:chgData name="Kathy Moczerniak" userId="482eff44a8730993" providerId="LiveId" clId="{7BD60E64-B3EB-47AC-BD8A-692BEC5483D5}" dt="2019-01-28T19:08:03.407" v="450"/>
        <pc:sldMkLst>
          <pc:docMk/>
          <pc:sldMk cId="4206089578" sldId="336"/>
        </pc:sldMkLst>
        <pc:spChg chg="mod">
          <ac:chgData name="Kathy Moczerniak" userId="482eff44a8730993" providerId="LiveId" clId="{7BD60E64-B3EB-47AC-BD8A-692BEC5483D5}" dt="2019-01-28T19:06:57.308" v="448" actId="404"/>
          <ac:spMkLst>
            <pc:docMk/>
            <pc:sldMk cId="4206089578" sldId="336"/>
            <ac:spMk id="2" creationId="{4947A3BE-957D-404B-99B1-080AC83D2925}"/>
          </ac:spMkLst>
        </pc:spChg>
        <pc:spChg chg="mod">
          <ac:chgData name="Kathy Moczerniak" userId="482eff44a8730993" providerId="LiveId" clId="{7BD60E64-B3EB-47AC-BD8A-692BEC5483D5}" dt="2019-01-28T19:08:03.407" v="450"/>
          <ac:spMkLst>
            <pc:docMk/>
            <pc:sldMk cId="4206089578" sldId="336"/>
            <ac:spMk id="3" creationId="{E5797D1C-A9F1-4A08-842D-DEA4EFDD1394}"/>
          </ac:spMkLst>
        </pc:spChg>
      </pc:sldChg>
      <pc:sldChg chg="modSp add">
        <pc:chgData name="Kathy Moczerniak" userId="482eff44a8730993" providerId="LiveId" clId="{7BD60E64-B3EB-47AC-BD8A-692BEC5483D5}" dt="2019-02-05T17:01:57.663" v="1465"/>
        <pc:sldMkLst>
          <pc:docMk/>
          <pc:sldMk cId="2382742270" sldId="337"/>
        </pc:sldMkLst>
        <pc:spChg chg="mod">
          <ac:chgData name="Kathy Moczerniak" userId="482eff44a8730993" providerId="LiveId" clId="{7BD60E64-B3EB-47AC-BD8A-692BEC5483D5}" dt="2019-01-28T19:47:53.048" v="922" actId="404"/>
          <ac:spMkLst>
            <pc:docMk/>
            <pc:sldMk cId="2382742270" sldId="337"/>
            <ac:spMk id="2" creationId="{B0EB2281-524D-4D50-933F-88809A97B8A2}"/>
          </ac:spMkLst>
        </pc:spChg>
        <pc:spChg chg="mod">
          <ac:chgData name="Kathy Moczerniak" userId="482eff44a8730993" providerId="LiveId" clId="{7BD60E64-B3EB-47AC-BD8A-692BEC5483D5}" dt="2019-02-05T17:01:57.663" v="1465"/>
          <ac:spMkLst>
            <pc:docMk/>
            <pc:sldMk cId="2382742270" sldId="337"/>
            <ac:spMk id="3" creationId="{FEE3B541-EB7E-4861-B0DD-425D63F15CBA}"/>
          </ac:spMkLst>
        </pc:spChg>
      </pc:sldChg>
      <pc:sldChg chg="modSp add">
        <pc:chgData name="Kathy Moczerniak" userId="482eff44a8730993" providerId="LiveId" clId="{7BD60E64-B3EB-47AC-BD8A-692BEC5483D5}" dt="2019-01-28T20:00:30.562" v="1095" actId="20577"/>
        <pc:sldMkLst>
          <pc:docMk/>
          <pc:sldMk cId="3233073844" sldId="338"/>
        </pc:sldMkLst>
        <pc:spChg chg="mod">
          <ac:chgData name="Kathy Moczerniak" userId="482eff44a8730993" providerId="LiveId" clId="{7BD60E64-B3EB-47AC-BD8A-692BEC5483D5}" dt="2019-01-28T20:00:30.562" v="1095" actId="20577"/>
          <ac:spMkLst>
            <pc:docMk/>
            <pc:sldMk cId="3233073844" sldId="338"/>
            <ac:spMk id="2" creationId="{C9BE9AC4-5000-4C82-92A1-FE4AF2514FC5}"/>
          </ac:spMkLst>
        </pc:spChg>
        <pc:spChg chg="mod">
          <ac:chgData name="Kathy Moczerniak" userId="482eff44a8730993" providerId="LiveId" clId="{7BD60E64-B3EB-47AC-BD8A-692BEC5483D5}" dt="2019-01-28T20:00:00.305" v="1085" actId="27636"/>
          <ac:spMkLst>
            <pc:docMk/>
            <pc:sldMk cId="3233073844" sldId="338"/>
            <ac:spMk id="3" creationId="{FEDA6B8D-208D-4965-BA94-AFED8603CB5F}"/>
          </ac:spMkLst>
        </pc:spChg>
      </pc:sldChg>
      <pc:sldChg chg="modSp add">
        <pc:chgData name="Kathy Moczerniak" userId="482eff44a8730993" providerId="LiveId" clId="{7BD60E64-B3EB-47AC-BD8A-692BEC5483D5}" dt="2019-01-28T20:09:12.468" v="1244" actId="404"/>
        <pc:sldMkLst>
          <pc:docMk/>
          <pc:sldMk cId="1208657158" sldId="339"/>
        </pc:sldMkLst>
        <pc:spChg chg="mod">
          <ac:chgData name="Kathy Moczerniak" userId="482eff44a8730993" providerId="LiveId" clId="{7BD60E64-B3EB-47AC-BD8A-692BEC5483D5}" dt="2019-01-28T20:09:12.468" v="1244" actId="404"/>
          <ac:spMkLst>
            <pc:docMk/>
            <pc:sldMk cId="1208657158" sldId="339"/>
            <ac:spMk id="2" creationId="{7AF9F502-1E6C-498A-B4DA-E1AFCA6D7AFB}"/>
          </ac:spMkLst>
        </pc:spChg>
        <pc:spChg chg="mod">
          <ac:chgData name="Kathy Moczerniak" userId="482eff44a8730993" providerId="LiveId" clId="{7BD60E64-B3EB-47AC-BD8A-692BEC5483D5}" dt="2019-01-28T20:08:29.025" v="1224" actId="27636"/>
          <ac:spMkLst>
            <pc:docMk/>
            <pc:sldMk cId="1208657158" sldId="339"/>
            <ac:spMk id="3" creationId="{2C816082-0959-42D4-B8D5-116A0A709ADF}"/>
          </ac:spMkLst>
        </pc:spChg>
      </pc:sldChg>
      <pc:sldChg chg="modSp add">
        <pc:chgData name="Kathy Moczerniak" userId="482eff44a8730993" providerId="LiveId" clId="{7BD60E64-B3EB-47AC-BD8A-692BEC5483D5}" dt="2019-01-28T20:09:56.089" v="1254" actId="947"/>
        <pc:sldMkLst>
          <pc:docMk/>
          <pc:sldMk cId="2185790085" sldId="340"/>
        </pc:sldMkLst>
        <pc:spChg chg="mod">
          <ac:chgData name="Kathy Moczerniak" userId="482eff44a8730993" providerId="LiveId" clId="{7BD60E64-B3EB-47AC-BD8A-692BEC5483D5}" dt="2019-01-28T20:09:45.786" v="1253" actId="404"/>
          <ac:spMkLst>
            <pc:docMk/>
            <pc:sldMk cId="2185790085" sldId="340"/>
            <ac:spMk id="2" creationId="{F6C051ED-D85C-44DA-927C-8D3F98295834}"/>
          </ac:spMkLst>
        </pc:spChg>
        <pc:spChg chg="mod">
          <ac:chgData name="Kathy Moczerniak" userId="482eff44a8730993" providerId="LiveId" clId="{7BD60E64-B3EB-47AC-BD8A-692BEC5483D5}" dt="2019-01-28T20:09:56.089" v="1254" actId="947"/>
          <ac:spMkLst>
            <pc:docMk/>
            <pc:sldMk cId="2185790085" sldId="340"/>
            <ac:spMk id="3" creationId="{BFE3F469-F5C1-4ADC-B875-7C167176E6FB}"/>
          </ac:spMkLst>
        </pc:spChg>
      </pc:sldChg>
      <pc:sldChg chg="modSp add">
        <pc:chgData name="Kathy Moczerniak" userId="482eff44a8730993" providerId="LiveId" clId="{7BD60E64-B3EB-47AC-BD8A-692BEC5483D5}" dt="2019-01-28T20:11:14.254" v="1273" actId="27636"/>
        <pc:sldMkLst>
          <pc:docMk/>
          <pc:sldMk cId="378607861" sldId="341"/>
        </pc:sldMkLst>
        <pc:spChg chg="mod">
          <ac:chgData name="Kathy Moczerniak" userId="482eff44a8730993" providerId="LiveId" clId="{7BD60E64-B3EB-47AC-BD8A-692BEC5483D5}" dt="2019-01-28T20:10:55.945" v="1264" actId="404"/>
          <ac:spMkLst>
            <pc:docMk/>
            <pc:sldMk cId="378607861" sldId="341"/>
            <ac:spMk id="2" creationId="{AAB5D53C-4A47-4D8F-B4BF-104147820810}"/>
          </ac:spMkLst>
        </pc:spChg>
        <pc:spChg chg="mod">
          <ac:chgData name="Kathy Moczerniak" userId="482eff44a8730993" providerId="LiveId" clId="{7BD60E64-B3EB-47AC-BD8A-692BEC5483D5}" dt="2019-01-28T20:11:14.254" v="1273" actId="27636"/>
          <ac:spMkLst>
            <pc:docMk/>
            <pc:sldMk cId="378607861" sldId="341"/>
            <ac:spMk id="3" creationId="{1E670F0B-732F-43BB-873C-8C922615170A}"/>
          </ac:spMkLst>
        </pc:spChg>
      </pc:sldChg>
      <pc:sldChg chg="modSp add">
        <pc:chgData name="Kathy Moczerniak" userId="482eff44a8730993" providerId="LiveId" clId="{7BD60E64-B3EB-47AC-BD8A-692BEC5483D5}" dt="2019-01-28T20:16:06.986" v="1353" actId="948"/>
        <pc:sldMkLst>
          <pc:docMk/>
          <pc:sldMk cId="656655299" sldId="342"/>
        </pc:sldMkLst>
        <pc:spChg chg="mod">
          <ac:chgData name="Kathy Moczerniak" userId="482eff44a8730993" providerId="LiveId" clId="{7BD60E64-B3EB-47AC-BD8A-692BEC5483D5}" dt="2019-01-28T20:15:28.287" v="1339" actId="404"/>
          <ac:spMkLst>
            <pc:docMk/>
            <pc:sldMk cId="656655299" sldId="342"/>
            <ac:spMk id="2" creationId="{479E11D4-CE36-4FCA-AE56-FF11AE92DDBE}"/>
          </ac:spMkLst>
        </pc:spChg>
        <pc:spChg chg="mod">
          <ac:chgData name="Kathy Moczerniak" userId="482eff44a8730993" providerId="LiveId" clId="{7BD60E64-B3EB-47AC-BD8A-692BEC5483D5}" dt="2019-01-28T20:16:06.986" v="1353" actId="948"/>
          <ac:spMkLst>
            <pc:docMk/>
            <pc:sldMk cId="656655299" sldId="342"/>
            <ac:spMk id="3" creationId="{6FCD6BDB-7D83-4115-9665-ACB57732729B}"/>
          </ac:spMkLst>
        </pc:spChg>
      </pc:sldChg>
      <pc:sldChg chg="modSp add">
        <pc:chgData name="Kathy Moczerniak" userId="482eff44a8730993" providerId="LiveId" clId="{7BD60E64-B3EB-47AC-BD8A-692BEC5483D5}" dt="2019-01-28T20:18:36.079" v="1372" actId="27636"/>
        <pc:sldMkLst>
          <pc:docMk/>
          <pc:sldMk cId="4043362357" sldId="343"/>
        </pc:sldMkLst>
        <pc:spChg chg="mod">
          <ac:chgData name="Kathy Moczerniak" userId="482eff44a8730993" providerId="LiveId" clId="{7BD60E64-B3EB-47AC-BD8A-692BEC5483D5}" dt="2019-01-28T20:17:58.871" v="1365" actId="404"/>
          <ac:spMkLst>
            <pc:docMk/>
            <pc:sldMk cId="4043362357" sldId="343"/>
            <ac:spMk id="2" creationId="{CF4A5436-13D7-4E34-81C6-4EDF77F54461}"/>
          </ac:spMkLst>
        </pc:spChg>
        <pc:spChg chg="mod">
          <ac:chgData name="Kathy Moczerniak" userId="482eff44a8730993" providerId="LiveId" clId="{7BD60E64-B3EB-47AC-BD8A-692BEC5483D5}" dt="2019-01-28T20:18:36.079" v="1372" actId="27636"/>
          <ac:spMkLst>
            <pc:docMk/>
            <pc:sldMk cId="4043362357" sldId="343"/>
            <ac:spMk id="3" creationId="{DD506279-AA59-4232-A6B9-214F33950937}"/>
          </ac:spMkLst>
        </pc:spChg>
      </pc:sldChg>
      <pc:sldChg chg="modSp add">
        <pc:chgData name="Kathy Moczerniak" userId="482eff44a8730993" providerId="LiveId" clId="{7BD60E64-B3EB-47AC-BD8A-692BEC5483D5}" dt="2019-01-28T20:29:30.134" v="1411" actId="255"/>
        <pc:sldMkLst>
          <pc:docMk/>
          <pc:sldMk cId="3152669456" sldId="344"/>
        </pc:sldMkLst>
        <pc:spChg chg="mod">
          <ac:chgData name="Kathy Moczerniak" userId="482eff44a8730993" providerId="LiveId" clId="{7BD60E64-B3EB-47AC-BD8A-692BEC5483D5}" dt="2019-01-28T20:29:18.757" v="1407" actId="404"/>
          <ac:spMkLst>
            <pc:docMk/>
            <pc:sldMk cId="3152669456" sldId="344"/>
            <ac:spMk id="2" creationId="{0F279A42-5612-423E-BA95-B602B6BC261A}"/>
          </ac:spMkLst>
        </pc:spChg>
        <pc:spChg chg="mod">
          <ac:chgData name="Kathy Moczerniak" userId="482eff44a8730993" providerId="LiveId" clId="{7BD60E64-B3EB-47AC-BD8A-692BEC5483D5}" dt="2019-01-28T20:29:30.134" v="1411" actId="255"/>
          <ac:spMkLst>
            <pc:docMk/>
            <pc:sldMk cId="3152669456" sldId="344"/>
            <ac:spMk id="3" creationId="{6E1556EE-15CB-4FF9-9BA3-5524DC7D8782}"/>
          </ac:spMkLst>
        </pc:spChg>
      </pc:sldChg>
      <pc:sldChg chg="modSp add">
        <pc:chgData name="Kathy Moczerniak" userId="482eff44a8730993" providerId="LiveId" clId="{7BD60E64-B3EB-47AC-BD8A-692BEC5483D5}" dt="2019-01-28T20:31:55.666" v="1437" actId="1076"/>
        <pc:sldMkLst>
          <pc:docMk/>
          <pc:sldMk cId="2289809692" sldId="345"/>
        </pc:sldMkLst>
        <pc:spChg chg="mod">
          <ac:chgData name="Kathy Moczerniak" userId="482eff44a8730993" providerId="LiveId" clId="{7BD60E64-B3EB-47AC-BD8A-692BEC5483D5}" dt="2019-01-28T20:31:09.481" v="1427" actId="404"/>
          <ac:spMkLst>
            <pc:docMk/>
            <pc:sldMk cId="2289809692" sldId="345"/>
            <ac:spMk id="2" creationId="{DABED3AF-DCE0-491F-AEFB-C840FB804E32}"/>
          </ac:spMkLst>
        </pc:spChg>
        <pc:spChg chg="mod">
          <ac:chgData name="Kathy Moczerniak" userId="482eff44a8730993" providerId="LiveId" clId="{7BD60E64-B3EB-47AC-BD8A-692BEC5483D5}" dt="2019-01-28T20:31:55.666" v="1437" actId="1076"/>
          <ac:spMkLst>
            <pc:docMk/>
            <pc:sldMk cId="2289809692" sldId="345"/>
            <ac:spMk id="3" creationId="{DAD81344-C6DA-489B-AAB3-11DC0B5B2F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242943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143380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78804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278829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152645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383773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426288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206885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286160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408616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C8601-BC0A-4282-9124-CA56C9E6963D}"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5394FA-7655-45FD-8D2F-50383FA5CD10}" type="slidenum">
              <a:rPr lang="en-US" smtClean="0"/>
              <a:t>‹#›</a:t>
            </a:fld>
            <a:endParaRPr lang="en-US" dirty="0"/>
          </a:p>
        </p:txBody>
      </p:sp>
    </p:spTree>
    <p:extLst>
      <p:ext uri="{BB962C8B-B14F-4D97-AF65-F5344CB8AC3E}">
        <p14:creationId xmlns:p14="http://schemas.microsoft.com/office/powerpoint/2010/main" val="151385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C8601-BC0A-4282-9124-CA56C9E6963D}" type="datetimeFigureOut">
              <a:rPr lang="en-US" smtClean="0"/>
              <a:t>3/29/2019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394FA-7655-45FD-8D2F-50383FA5CD10}" type="slidenum">
              <a:rPr lang="en-US" smtClean="0"/>
              <a:t>‹#›</a:t>
            </a:fld>
            <a:endParaRPr lang="en-US" dirty="0"/>
          </a:p>
        </p:txBody>
      </p:sp>
    </p:spTree>
    <p:extLst>
      <p:ext uri="{BB962C8B-B14F-4D97-AF65-F5344CB8AC3E}">
        <p14:creationId xmlns:p14="http://schemas.microsoft.com/office/powerpoint/2010/main" val="2326919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i="0" kern="1200" cap="all" baseline="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46EEF2-C7C7-4F72-8DB8-FA90680F0F89}"/>
              </a:ext>
            </a:extLst>
          </p:cNvPr>
          <p:cNvSpPr>
            <a:spLocks noGrp="1"/>
          </p:cNvSpPr>
          <p:nvPr>
            <p:ph type="ctrTitle"/>
          </p:nvPr>
        </p:nvSpPr>
        <p:spPr>
          <a:xfrm>
            <a:off x="0" y="1028700"/>
            <a:ext cx="4333875" cy="3676650"/>
          </a:xfrm>
        </p:spPr>
        <p:txBody>
          <a:bodyPr>
            <a:normAutofit/>
          </a:bodyPr>
          <a:lstStyle/>
          <a:p>
            <a:r>
              <a:rPr lang="en-US" sz="4000" b="0" cap="none" dirty="0"/>
              <a:t>Chapter 7: </a:t>
            </a:r>
            <a:br>
              <a:rPr lang="en-US" sz="4000" b="0" cap="none" dirty="0"/>
            </a:br>
            <a:r>
              <a:rPr lang="en-US" sz="4000" b="0" cap="none" dirty="0"/>
              <a:t>Patient Stabilization: Adjusting </a:t>
            </a:r>
            <a:r>
              <a:rPr lang="en-US" sz="4000" b="0" cap="none"/>
              <a:t>Ventilatory Support</a:t>
            </a:r>
            <a:endParaRPr lang="en-US" sz="4000" b="0" cap="none" dirty="0"/>
          </a:p>
        </p:txBody>
      </p:sp>
    </p:spTree>
    <p:extLst>
      <p:ext uri="{BB962C8B-B14F-4D97-AF65-F5344CB8AC3E}">
        <p14:creationId xmlns:p14="http://schemas.microsoft.com/office/powerpoint/2010/main" val="168831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70BB1C-C7F1-4E18-9FFD-5ECF505040E7}"/>
              </a:ext>
            </a:extLst>
          </p:cNvPr>
          <p:cNvSpPr>
            <a:spLocks noGrp="1"/>
          </p:cNvSpPr>
          <p:nvPr>
            <p:ph type="title"/>
          </p:nvPr>
        </p:nvSpPr>
        <p:spPr>
          <a:xfrm>
            <a:off x="628650" y="108126"/>
            <a:ext cx="7886700" cy="1325563"/>
          </a:xfrm>
        </p:spPr>
        <p:txBody>
          <a:bodyPr>
            <a:normAutofit/>
          </a:bodyPr>
          <a:lstStyle/>
          <a:p>
            <a:r>
              <a:rPr lang="en-US" sz="4000" b="0" cap="none" dirty="0"/>
              <a:t>Chapter Objectives (cont’d)</a:t>
            </a:r>
            <a:endParaRPr lang="en-US" sz="4000" dirty="0"/>
          </a:p>
        </p:txBody>
      </p:sp>
      <p:sp>
        <p:nvSpPr>
          <p:cNvPr id="3" name="Content Placeholder 2">
            <a:extLst>
              <a:ext uri="{FF2B5EF4-FFF2-40B4-BE49-F238E27FC236}">
                <a16:creationId xmlns="" xmlns:a16="http://schemas.microsoft.com/office/drawing/2014/main" id="{16D58B8F-33D6-430B-9503-7B0CE8FDC744}"/>
              </a:ext>
            </a:extLst>
          </p:cNvPr>
          <p:cNvSpPr>
            <a:spLocks noGrp="1"/>
          </p:cNvSpPr>
          <p:nvPr>
            <p:ph idx="1"/>
          </p:nvPr>
        </p:nvSpPr>
        <p:spPr>
          <a:xfrm>
            <a:off x="628650" y="1319389"/>
            <a:ext cx="7886700" cy="4935185"/>
          </a:xfrm>
        </p:spPr>
        <p:txBody>
          <a:bodyPr>
            <a:noAutofit/>
          </a:bodyPr>
          <a:lstStyle/>
          <a:p>
            <a:pPr lvl="0">
              <a:lnSpc>
                <a:spcPts val="2600"/>
              </a:lnSpc>
              <a:spcBef>
                <a:spcPts val="0"/>
              </a:spcBef>
            </a:pPr>
            <a:r>
              <a:rPr lang="en-US" sz="2400" dirty="0"/>
              <a:t>Explain the effects of PaCO</a:t>
            </a:r>
            <a:r>
              <a:rPr lang="en-US" sz="2400" baseline="-25000" dirty="0"/>
              <a:t>2</a:t>
            </a:r>
            <a:r>
              <a:rPr lang="en-US" sz="2400" dirty="0"/>
              <a:t> on acid-base balance during mechanical ventilation.</a:t>
            </a:r>
          </a:p>
          <a:p>
            <a:pPr lvl="0">
              <a:lnSpc>
                <a:spcPts val="2600"/>
              </a:lnSpc>
              <a:spcBef>
                <a:spcPts val="0"/>
              </a:spcBef>
            </a:pPr>
            <a:r>
              <a:rPr lang="en-US" sz="2400" dirty="0"/>
              <a:t>Describe causes of metabolic acidosis and alkalosis and explain expected respiratory compensation.</a:t>
            </a:r>
          </a:p>
          <a:p>
            <a:pPr lvl="0">
              <a:lnSpc>
                <a:spcPts val="2600"/>
              </a:lnSpc>
              <a:spcBef>
                <a:spcPts val="0"/>
              </a:spcBef>
            </a:pPr>
            <a:r>
              <a:rPr lang="en-US" sz="2400" dirty="0"/>
              <a:t>List normal values for arterial blood gases and hemodynamic measures often monitored in the intensive care unit.</a:t>
            </a:r>
          </a:p>
          <a:p>
            <a:pPr lvl="0">
              <a:lnSpc>
                <a:spcPts val="2600"/>
              </a:lnSpc>
              <a:spcBef>
                <a:spcPts val="0"/>
              </a:spcBef>
            </a:pPr>
            <a:r>
              <a:rPr lang="en-US" sz="2400" dirty="0"/>
              <a:t>Describe major cardiac and cardiovascular abnormalities which will reduce oxygen delivery to the tissues.</a:t>
            </a:r>
          </a:p>
          <a:p>
            <a:pPr lvl="0">
              <a:lnSpc>
                <a:spcPts val="2600"/>
              </a:lnSpc>
              <a:spcBef>
                <a:spcPts val="0"/>
              </a:spcBef>
            </a:pPr>
            <a:r>
              <a:rPr lang="en-US" sz="2400" dirty="0"/>
              <a:t>Summarize hemodynamic changes associated with ARDS, fluid overload, left ventricular failure, hypovolemic shock, septic shock, and cardiogenic shock.</a:t>
            </a:r>
          </a:p>
          <a:p>
            <a:pPr lvl="0">
              <a:lnSpc>
                <a:spcPts val="2600"/>
              </a:lnSpc>
              <a:spcBef>
                <a:spcPts val="0"/>
              </a:spcBef>
            </a:pPr>
            <a:r>
              <a:rPr lang="en-US" sz="2400" dirty="0"/>
              <a:t>Explain the importance of appropriate pain management and sedation protocols.</a:t>
            </a:r>
          </a:p>
          <a:p>
            <a:pPr lvl="0">
              <a:lnSpc>
                <a:spcPts val="2600"/>
              </a:lnSpc>
              <a:spcBef>
                <a:spcPts val="0"/>
              </a:spcBef>
            </a:pPr>
            <a:r>
              <a:rPr lang="en-US" sz="2400" dirty="0"/>
              <a:t>List possible indications for and hazards of neuromuscular blockade.</a:t>
            </a:r>
          </a:p>
          <a:p>
            <a:pPr>
              <a:lnSpc>
                <a:spcPts val="2600"/>
              </a:lnSpc>
              <a:spcBef>
                <a:spcPts val="0"/>
              </a:spcBef>
            </a:pPr>
            <a:endParaRPr lang="en-US" sz="2400" dirty="0"/>
          </a:p>
        </p:txBody>
      </p:sp>
    </p:spTree>
    <p:extLst>
      <p:ext uri="{BB962C8B-B14F-4D97-AF65-F5344CB8AC3E}">
        <p14:creationId xmlns:p14="http://schemas.microsoft.com/office/powerpoint/2010/main" val="172502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874D6-D1CD-4F80-B702-BDA6F23B5921}"/>
              </a:ext>
            </a:extLst>
          </p:cNvPr>
          <p:cNvSpPr>
            <a:spLocks noGrp="1"/>
          </p:cNvSpPr>
          <p:nvPr>
            <p:ph type="title"/>
          </p:nvPr>
        </p:nvSpPr>
        <p:spPr>
          <a:xfrm>
            <a:off x="628650" y="97277"/>
            <a:ext cx="7886700" cy="1325563"/>
          </a:xfrm>
        </p:spPr>
        <p:txBody>
          <a:bodyPr>
            <a:normAutofit/>
          </a:bodyPr>
          <a:lstStyle/>
          <a:p>
            <a:r>
              <a:rPr lang="en-US" sz="4000" b="0" cap="none" dirty="0"/>
              <a:t>Overview</a:t>
            </a:r>
          </a:p>
        </p:txBody>
      </p:sp>
      <p:sp>
        <p:nvSpPr>
          <p:cNvPr id="3" name="Content Placeholder 2">
            <a:extLst>
              <a:ext uri="{FF2B5EF4-FFF2-40B4-BE49-F238E27FC236}">
                <a16:creationId xmlns="" xmlns:a16="http://schemas.microsoft.com/office/drawing/2014/main" id="{5313BF89-6655-4A5F-9920-28A63C17411C}"/>
              </a:ext>
            </a:extLst>
          </p:cNvPr>
          <p:cNvSpPr>
            <a:spLocks noGrp="1"/>
          </p:cNvSpPr>
          <p:nvPr>
            <p:ph idx="1"/>
          </p:nvPr>
        </p:nvSpPr>
        <p:spPr>
          <a:xfrm>
            <a:off x="628650" y="1264796"/>
            <a:ext cx="7886700" cy="4833145"/>
          </a:xfrm>
        </p:spPr>
        <p:txBody>
          <a:bodyPr>
            <a:noAutofit/>
          </a:bodyPr>
          <a:lstStyle/>
          <a:p>
            <a:pPr>
              <a:lnSpc>
                <a:spcPct val="100000"/>
              </a:lnSpc>
              <a:spcBef>
                <a:spcPts val="0"/>
              </a:spcBef>
            </a:pPr>
            <a:r>
              <a:rPr lang="en-US" sz="2400" dirty="0"/>
              <a:t>Assessment of the patient-ventilator system to assure appropriate ventilator function and patient-ventilator interaction</a:t>
            </a:r>
          </a:p>
          <a:p>
            <a:pPr>
              <a:lnSpc>
                <a:spcPct val="100000"/>
              </a:lnSpc>
              <a:spcBef>
                <a:spcPts val="0"/>
              </a:spcBef>
            </a:pPr>
            <a:r>
              <a:rPr lang="en-US" sz="2400" dirty="0"/>
              <a:t>Support must ensure:</a:t>
            </a:r>
          </a:p>
          <a:p>
            <a:pPr lvl="2">
              <a:lnSpc>
                <a:spcPct val="100000"/>
              </a:lnSpc>
              <a:spcBef>
                <a:spcPts val="0"/>
              </a:spcBef>
            </a:pPr>
            <a:r>
              <a:rPr lang="en-US" sz="2400" dirty="0"/>
              <a:t>Oxygenation, for adequate alveolar ventilation &amp; reduce the work of breathing</a:t>
            </a:r>
          </a:p>
          <a:p>
            <a:pPr lvl="2">
              <a:lnSpc>
                <a:spcPct val="100000"/>
              </a:lnSpc>
              <a:spcBef>
                <a:spcPts val="0"/>
              </a:spcBef>
            </a:pPr>
            <a:r>
              <a:rPr lang="en-US" sz="2400" dirty="0"/>
              <a:t>Patent comfort and safety, so must be adjusted for each individual</a:t>
            </a:r>
          </a:p>
          <a:p>
            <a:pPr lvl="2">
              <a:lnSpc>
                <a:spcPct val="100000"/>
              </a:lnSpc>
              <a:spcBef>
                <a:spcPts val="0"/>
              </a:spcBef>
            </a:pPr>
            <a:r>
              <a:rPr lang="en-US" sz="2400" dirty="0"/>
              <a:t>Minimization of harmful side effects</a:t>
            </a:r>
          </a:p>
          <a:p>
            <a:pPr lvl="2">
              <a:lnSpc>
                <a:spcPct val="100000"/>
              </a:lnSpc>
              <a:spcBef>
                <a:spcPts val="0"/>
              </a:spcBef>
            </a:pPr>
            <a:r>
              <a:rPr lang="en-US" sz="2400" dirty="0"/>
              <a:t>Promotion of  patient liberation from the ventilator</a:t>
            </a:r>
          </a:p>
          <a:p>
            <a:pPr lvl="1">
              <a:lnSpc>
                <a:spcPct val="100000"/>
              </a:lnSpc>
              <a:spcBef>
                <a:spcPts val="0"/>
              </a:spcBef>
            </a:pPr>
            <a:r>
              <a:rPr lang="en-US" dirty="0"/>
              <a:t>Based on the clinician’s initial assessment, adjustments in ventilatory support may be necessary to reach these goals. </a:t>
            </a:r>
          </a:p>
          <a:p>
            <a:pPr lvl="1">
              <a:spcBef>
                <a:spcPts val="0"/>
              </a:spcBef>
            </a:pPr>
            <a:endParaRPr lang="en-US" dirty="0"/>
          </a:p>
        </p:txBody>
      </p:sp>
    </p:spTree>
    <p:extLst>
      <p:ext uri="{BB962C8B-B14F-4D97-AF65-F5344CB8AC3E}">
        <p14:creationId xmlns:p14="http://schemas.microsoft.com/office/powerpoint/2010/main" val="56801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EB854-0398-4634-90EE-40AE9955E40F}"/>
              </a:ext>
            </a:extLst>
          </p:cNvPr>
          <p:cNvSpPr>
            <a:spLocks noGrp="1"/>
          </p:cNvSpPr>
          <p:nvPr>
            <p:ph type="title"/>
          </p:nvPr>
        </p:nvSpPr>
        <p:spPr>
          <a:xfrm>
            <a:off x="628650" y="18255"/>
            <a:ext cx="7886700" cy="1325563"/>
          </a:xfrm>
        </p:spPr>
        <p:txBody>
          <a:bodyPr>
            <a:normAutofit/>
          </a:bodyPr>
          <a:lstStyle/>
          <a:p>
            <a:r>
              <a:rPr lang="en-US" sz="4000" b="0" cap="none" dirty="0"/>
              <a:t>Overview (cont’d)</a:t>
            </a:r>
          </a:p>
        </p:txBody>
      </p:sp>
      <p:sp>
        <p:nvSpPr>
          <p:cNvPr id="3" name="Content Placeholder 2">
            <a:extLst>
              <a:ext uri="{FF2B5EF4-FFF2-40B4-BE49-F238E27FC236}">
                <a16:creationId xmlns="" xmlns:a16="http://schemas.microsoft.com/office/drawing/2014/main" id="{8F78F875-750D-4758-B69C-EEA02A0CCA36}"/>
              </a:ext>
            </a:extLst>
          </p:cNvPr>
          <p:cNvSpPr>
            <a:spLocks noGrp="1"/>
          </p:cNvSpPr>
          <p:nvPr>
            <p:ph idx="1"/>
          </p:nvPr>
        </p:nvSpPr>
        <p:spPr>
          <a:xfrm>
            <a:off x="628650" y="1195564"/>
            <a:ext cx="7886700" cy="4743274"/>
          </a:xfrm>
        </p:spPr>
        <p:txBody>
          <a:bodyPr>
            <a:noAutofit/>
          </a:bodyPr>
          <a:lstStyle/>
          <a:p>
            <a:pPr>
              <a:lnSpc>
                <a:spcPct val="100000"/>
              </a:lnSpc>
              <a:spcBef>
                <a:spcPts val="300"/>
              </a:spcBef>
            </a:pPr>
            <a:r>
              <a:rPr lang="en-US" sz="2400" dirty="0"/>
              <a:t>Most common modes of ventilation in use:</a:t>
            </a:r>
          </a:p>
          <a:p>
            <a:pPr lvl="1">
              <a:lnSpc>
                <a:spcPct val="100000"/>
              </a:lnSpc>
              <a:spcBef>
                <a:spcPts val="300"/>
              </a:spcBef>
            </a:pPr>
            <a:r>
              <a:rPr lang="en-US" dirty="0"/>
              <a:t>Assist-control volume ventilation (V-AC aka patient or time triggered VC-CMV with set point breath targeting)</a:t>
            </a:r>
          </a:p>
          <a:p>
            <a:pPr lvl="1">
              <a:lnSpc>
                <a:spcPct val="100000"/>
              </a:lnSpc>
              <a:spcBef>
                <a:spcPts val="300"/>
              </a:spcBef>
            </a:pPr>
            <a:r>
              <a:rPr lang="en-US" dirty="0"/>
              <a:t>Assist-control pressure control ventilation (PCV or P-AC – aka patient or time triggered PC-CMV with set point breath targeting)</a:t>
            </a:r>
          </a:p>
          <a:p>
            <a:pPr lvl="1">
              <a:lnSpc>
                <a:spcPct val="100000"/>
              </a:lnSpc>
              <a:spcBef>
                <a:spcPts val="300"/>
              </a:spcBef>
            </a:pPr>
            <a:r>
              <a:rPr lang="en-US" dirty="0"/>
              <a:t>Pressure support ventilation (PSV – aka PC-CSV)</a:t>
            </a:r>
          </a:p>
          <a:p>
            <a:pPr lvl="1">
              <a:lnSpc>
                <a:spcPct val="100000"/>
              </a:lnSpc>
              <a:spcBef>
                <a:spcPts val="300"/>
              </a:spcBef>
            </a:pPr>
            <a:r>
              <a:rPr lang="en-US" dirty="0"/>
              <a:t>Volume control synchronized intermittent mandatory ventilation (V-SIMV – aka VC-IMV with set point breath targeting)</a:t>
            </a:r>
          </a:p>
          <a:p>
            <a:pPr lvl="1">
              <a:lnSpc>
                <a:spcPct val="100000"/>
              </a:lnSpc>
              <a:spcBef>
                <a:spcPts val="300"/>
              </a:spcBef>
            </a:pPr>
            <a:r>
              <a:rPr lang="en-US" dirty="0"/>
              <a:t>Pressure control synchronized intermittent mandatory ventilation (P-SIMV – aka PC-IMV with set point breath targeting)</a:t>
            </a:r>
          </a:p>
          <a:p>
            <a:pPr lvl="2">
              <a:spcBef>
                <a:spcPts val="300"/>
              </a:spcBef>
            </a:pPr>
            <a:endParaRPr lang="en-US" sz="2400" dirty="0"/>
          </a:p>
        </p:txBody>
      </p:sp>
    </p:spTree>
    <p:extLst>
      <p:ext uri="{BB962C8B-B14F-4D97-AF65-F5344CB8AC3E}">
        <p14:creationId xmlns:p14="http://schemas.microsoft.com/office/powerpoint/2010/main" val="276268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667140-5BC0-4FE3-8117-8A0137452CFC}"/>
              </a:ext>
            </a:extLst>
          </p:cNvPr>
          <p:cNvSpPr>
            <a:spLocks noGrp="1"/>
          </p:cNvSpPr>
          <p:nvPr>
            <p:ph type="title"/>
          </p:nvPr>
        </p:nvSpPr>
        <p:spPr>
          <a:xfrm>
            <a:off x="628650" y="18255"/>
            <a:ext cx="7886700" cy="1325563"/>
          </a:xfrm>
        </p:spPr>
        <p:txBody>
          <a:bodyPr>
            <a:normAutofit/>
          </a:bodyPr>
          <a:lstStyle/>
          <a:p>
            <a:r>
              <a:rPr lang="en-US" sz="4000" b="0" cap="none" dirty="0"/>
              <a:t>Introduction</a:t>
            </a:r>
          </a:p>
        </p:txBody>
      </p:sp>
      <p:sp>
        <p:nvSpPr>
          <p:cNvPr id="3" name="Content Placeholder 2">
            <a:extLst>
              <a:ext uri="{FF2B5EF4-FFF2-40B4-BE49-F238E27FC236}">
                <a16:creationId xmlns="" xmlns:a16="http://schemas.microsoft.com/office/drawing/2014/main" id="{4A6C594D-CA1F-4019-9D36-F1B0E072F85F}"/>
              </a:ext>
            </a:extLst>
          </p:cNvPr>
          <p:cNvSpPr>
            <a:spLocks noGrp="1"/>
          </p:cNvSpPr>
          <p:nvPr>
            <p:ph idx="1"/>
          </p:nvPr>
        </p:nvSpPr>
        <p:spPr>
          <a:xfrm>
            <a:off x="628650" y="1319477"/>
            <a:ext cx="8077200" cy="5520268"/>
          </a:xfrm>
        </p:spPr>
        <p:txBody>
          <a:bodyPr>
            <a:noAutofit/>
          </a:bodyPr>
          <a:lstStyle/>
          <a:p>
            <a:pPr>
              <a:lnSpc>
                <a:spcPct val="100000"/>
              </a:lnSpc>
              <a:spcBef>
                <a:spcPts val="300"/>
              </a:spcBef>
            </a:pPr>
            <a:r>
              <a:rPr lang="en-US" sz="2400" dirty="0"/>
              <a:t>1. Initiation of mechanical ventilation</a:t>
            </a:r>
          </a:p>
          <a:p>
            <a:pPr>
              <a:lnSpc>
                <a:spcPct val="100000"/>
              </a:lnSpc>
              <a:spcBef>
                <a:spcPts val="300"/>
              </a:spcBef>
            </a:pPr>
            <a:r>
              <a:rPr lang="en-US" sz="2400" dirty="0"/>
              <a:t>2. Assessment of the patient and patient-ventilator system</a:t>
            </a:r>
          </a:p>
          <a:p>
            <a:pPr lvl="2">
              <a:lnSpc>
                <a:spcPct val="100000"/>
              </a:lnSpc>
              <a:spcBef>
                <a:spcPts val="300"/>
              </a:spcBef>
            </a:pPr>
            <a:r>
              <a:rPr lang="en-US" sz="2400" dirty="0"/>
              <a:t>Physical assessment </a:t>
            </a:r>
          </a:p>
          <a:p>
            <a:pPr lvl="2">
              <a:lnSpc>
                <a:spcPct val="100000"/>
              </a:lnSpc>
              <a:spcBef>
                <a:spcPts val="300"/>
              </a:spcBef>
            </a:pPr>
            <a:r>
              <a:rPr lang="en-US" sz="2400" dirty="0"/>
              <a:t>Ventilator settings</a:t>
            </a:r>
          </a:p>
          <a:p>
            <a:pPr lvl="2">
              <a:lnSpc>
                <a:spcPct val="100000"/>
              </a:lnSpc>
              <a:spcBef>
                <a:spcPts val="300"/>
              </a:spcBef>
            </a:pPr>
            <a:r>
              <a:rPr lang="en-US" sz="2400" dirty="0"/>
              <a:t>Patient-ventilator interaction</a:t>
            </a:r>
          </a:p>
          <a:p>
            <a:pPr lvl="2">
              <a:lnSpc>
                <a:spcPct val="100000"/>
              </a:lnSpc>
              <a:spcBef>
                <a:spcPts val="300"/>
              </a:spcBef>
            </a:pPr>
            <a:r>
              <a:rPr lang="en-US" sz="2400" dirty="0"/>
              <a:t>Cardiovascular assessment </a:t>
            </a:r>
          </a:p>
          <a:p>
            <a:pPr lvl="2">
              <a:lnSpc>
                <a:spcPct val="100000"/>
              </a:lnSpc>
              <a:spcBef>
                <a:spcPts val="300"/>
              </a:spcBef>
            </a:pPr>
            <a:r>
              <a:rPr lang="en-US" sz="2400" dirty="0"/>
              <a:t>Oximetry</a:t>
            </a:r>
          </a:p>
          <a:p>
            <a:pPr lvl="2">
              <a:lnSpc>
                <a:spcPct val="100000"/>
              </a:lnSpc>
              <a:spcBef>
                <a:spcPts val="300"/>
              </a:spcBef>
            </a:pPr>
            <a:r>
              <a:rPr lang="en-US" sz="2400" dirty="0"/>
              <a:t>Measurement of arterial blood gases</a:t>
            </a:r>
          </a:p>
          <a:p>
            <a:pPr>
              <a:lnSpc>
                <a:spcPct val="100000"/>
              </a:lnSpc>
              <a:spcBef>
                <a:spcPts val="300"/>
              </a:spcBef>
            </a:pPr>
            <a:r>
              <a:rPr lang="en-US" sz="2400" dirty="0"/>
              <a:t>3. Check if ventilator adjustments are needed: </a:t>
            </a:r>
          </a:p>
          <a:p>
            <a:pPr lvl="1">
              <a:lnSpc>
                <a:spcPct val="100000"/>
              </a:lnSpc>
              <a:spcBef>
                <a:spcPts val="300"/>
              </a:spcBef>
            </a:pPr>
            <a:r>
              <a:rPr lang="en-US" dirty="0"/>
              <a:t>Criteria: meet oxygenation &amp; ventilation goals, while maintaining optimal acid-base balance and minimizes harmful cardiovascular side effects</a:t>
            </a:r>
          </a:p>
          <a:p>
            <a:pPr>
              <a:lnSpc>
                <a:spcPct val="100000"/>
              </a:lnSpc>
              <a:spcBef>
                <a:spcPts val="300"/>
              </a:spcBef>
            </a:pPr>
            <a:endParaRPr lang="en-US" sz="2400" dirty="0"/>
          </a:p>
        </p:txBody>
      </p:sp>
    </p:spTree>
    <p:extLst>
      <p:ext uri="{BB962C8B-B14F-4D97-AF65-F5344CB8AC3E}">
        <p14:creationId xmlns:p14="http://schemas.microsoft.com/office/powerpoint/2010/main" val="393370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4B2F56-9358-4D1F-BEC9-B1428EB160CF}"/>
              </a:ext>
            </a:extLst>
          </p:cNvPr>
          <p:cNvSpPr>
            <a:spLocks noGrp="1"/>
          </p:cNvSpPr>
          <p:nvPr>
            <p:ph type="title"/>
          </p:nvPr>
        </p:nvSpPr>
        <p:spPr/>
        <p:txBody>
          <a:bodyPr>
            <a:normAutofit/>
          </a:bodyPr>
          <a:lstStyle/>
          <a:p>
            <a:r>
              <a:rPr lang="en-US" sz="4000" b="0" cap="none" dirty="0"/>
              <a:t>Introduction (cont’d)</a:t>
            </a:r>
            <a:endParaRPr lang="en-US" sz="4000" dirty="0"/>
          </a:p>
        </p:txBody>
      </p:sp>
      <p:sp>
        <p:nvSpPr>
          <p:cNvPr id="3" name="Content Placeholder 2">
            <a:extLst>
              <a:ext uri="{FF2B5EF4-FFF2-40B4-BE49-F238E27FC236}">
                <a16:creationId xmlns="" xmlns:a16="http://schemas.microsoft.com/office/drawing/2014/main" id="{AADA75CE-46FF-463F-929E-EABE1D3C7900}"/>
              </a:ext>
            </a:extLst>
          </p:cNvPr>
          <p:cNvSpPr>
            <a:spLocks noGrp="1"/>
          </p:cNvSpPr>
          <p:nvPr>
            <p:ph idx="1"/>
          </p:nvPr>
        </p:nvSpPr>
        <p:spPr>
          <a:xfrm>
            <a:off x="628650" y="1690689"/>
            <a:ext cx="7886700" cy="4351338"/>
          </a:xfrm>
        </p:spPr>
        <p:txBody>
          <a:bodyPr>
            <a:noAutofit/>
          </a:bodyPr>
          <a:lstStyle/>
          <a:p>
            <a:pPr>
              <a:lnSpc>
                <a:spcPct val="110000"/>
              </a:lnSpc>
              <a:spcBef>
                <a:spcPts val="300"/>
              </a:spcBef>
            </a:pPr>
            <a:r>
              <a:rPr lang="en-US" sz="2400" dirty="0"/>
              <a:t>4. Ventilation provided must be:  </a:t>
            </a:r>
          </a:p>
          <a:p>
            <a:pPr lvl="2">
              <a:lnSpc>
                <a:spcPct val="110000"/>
              </a:lnSpc>
              <a:spcBef>
                <a:spcPts val="300"/>
              </a:spcBef>
            </a:pPr>
            <a:r>
              <a:rPr lang="en-US" sz="2400" dirty="0"/>
              <a:t>Safe and effective</a:t>
            </a:r>
          </a:p>
          <a:p>
            <a:pPr lvl="2">
              <a:lnSpc>
                <a:spcPct val="110000"/>
              </a:lnSpc>
              <a:spcBef>
                <a:spcPts val="300"/>
              </a:spcBef>
            </a:pPr>
            <a:r>
              <a:rPr lang="en-US" sz="2400" dirty="0"/>
              <a:t>Minimize work of breathing</a:t>
            </a:r>
          </a:p>
          <a:p>
            <a:pPr lvl="2">
              <a:lnSpc>
                <a:spcPct val="110000"/>
              </a:lnSpc>
              <a:spcBef>
                <a:spcPts val="300"/>
              </a:spcBef>
            </a:pPr>
            <a:r>
              <a:rPr lang="en-US" sz="2400" dirty="0"/>
              <a:t>Assure patient comfort</a:t>
            </a:r>
          </a:p>
          <a:p>
            <a:pPr>
              <a:lnSpc>
                <a:spcPct val="110000"/>
              </a:lnSpc>
              <a:spcBef>
                <a:spcPts val="300"/>
              </a:spcBef>
            </a:pPr>
            <a:r>
              <a:rPr lang="en-US" sz="2400" dirty="0"/>
              <a:t>5. Initial Assessment should alert the respiratory care clinician to specific areas of concern. These may include:</a:t>
            </a:r>
          </a:p>
          <a:p>
            <a:pPr lvl="2">
              <a:lnSpc>
                <a:spcPct val="110000"/>
              </a:lnSpc>
              <a:spcBef>
                <a:spcPts val="300"/>
              </a:spcBef>
            </a:pPr>
            <a:r>
              <a:rPr lang="en-US" sz="2400" dirty="0"/>
              <a:t>Signs of hypoxemia or inadequate ventilation</a:t>
            </a:r>
          </a:p>
          <a:p>
            <a:pPr lvl="2">
              <a:lnSpc>
                <a:spcPct val="110000"/>
              </a:lnSpc>
              <a:spcBef>
                <a:spcPts val="300"/>
              </a:spcBef>
            </a:pPr>
            <a:r>
              <a:rPr lang="en-US" sz="2400" dirty="0"/>
              <a:t>Increased work of breathing</a:t>
            </a:r>
          </a:p>
          <a:p>
            <a:pPr lvl="2">
              <a:lnSpc>
                <a:spcPct val="110000"/>
              </a:lnSpc>
              <a:spcBef>
                <a:spcPts val="300"/>
              </a:spcBef>
            </a:pPr>
            <a:r>
              <a:rPr lang="en-US" sz="2400" dirty="0"/>
              <a:t>Respiratory distress</a:t>
            </a:r>
          </a:p>
          <a:p>
            <a:pPr lvl="2">
              <a:lnSpc>
                <a:spcPct val="110000"/>
              </a:lnSpc>
              <a:spcBef>
                <a:spcPts val="300"/>
              </a:spcBef>
            </a:pPr>
            <a:r>
              <a:rPr lang="en-US" sz="2400" dirty="0"/>
              <a:t>Diaphragmatic fatigue</a:t>
            </a:r>
          </a:p>
          <a:p>
            <a:pPr>
              <a:spcBef>
                <a:spcPts val="300"/>
              </a:spcBef>
            </a:pPr>
            <a:endParaRPr lang="en-US" sz="2400" dirty="0"/>
          </a:p>
        </p:txBody>
      </p:sp>
    </p:spTree>
    <p:extLst>
      <p:ext uri="{BB962C8B-B14F-4D97-AF65-F5344CB8AC3E}">
        <p14:creationId xmlns:p14="http://schemas.microsoft.com/office/powerpoint/2010/main" val="71432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4F4D0-CC79-4CEA-BC11-231427CCB7A8}"/>
              </a:ext>
            </a:extLst>
          </p:cNvPr>
          <p:cNvSpPr>
            <a:spLocks noGrp="1"/>
          </p:cNvSpPr>
          <p:nvPr>
            <p:ph type="title"/>
          </p:nvPr>
        </p:nvSpPr>
        <p:spPr>
          <a:xfrm>
            <a:off x="628650" y="18255"/>
            <a:ext cx="7886700" cy="1325563"/>
          </a:xfrm>
        </p:spPr>
        <p:txBody>
          <a:bodyPr>
            <a:normAutofit/>
          </a:bodyPr>
          <a:lstStyle/>
          <a:p>
            <a:r>
              <a:rPr lang="en-US" sz="4000" b="0" cap="none" dirty="0"/>
              <a:t>Introduction (cont’d)</a:t>
            </a:r>
            <a:endParaRPr lang="en-US" sz="4000" dirty="0"/>
          </a:p>
        </p:txBody>
      </p:sp>
      <p:sp>
        <p:nvSpPr>
          <p:cNvPr id="3" name="Content Placeholder 2">
            <a:extLst>
              <a:ext uri="{FF2B5EF4-FFF2-40B4-BE49-F238E27FC236}">
                <a16:creationId xmlns="" xmlns:a16="http://schemas.microsoft.com/office/drawing/2014/main" id="{BD0EC0DB-4D10-453A-9336-CA07B9FD4392}"/>
              </a:ext>
            </a:extLst>
          </p:cNvPr>
          <p:cNvSpPr>
            <a:spLocks noGrp="1"/>
          </p:cNvSpPr>
          <p:nvPr>
            <p:ph idx="1"/>
          </p:nvPr>
        </p:nvSpPr>
        <p:spPr>
          <a:xfrm>
            <a:off x="628650" y="1343818"/>
            <a:ext cx="7886700" cy="5260622"/>
          </a:xfrm>
        </p:spPr>
        <p:txBody>
          <a:bodyPr>
            <a:normAutofit/>
          </a:bodyPr>
          <a:lstStyle/>
          <a:p>
            <a:pPr>
              <a:lnSpc>
                <a:spcPct val="110000"/>
              </a:lnSpc>
              <a:spcBef>
                <a:spcPts val="300"/>
              </a:spcBef>
            </a:pPr>
            <a:r>
              <a:rPr lang="en-US" sz="2400" dirty="0"/>
              <a:t>6. </a:t>
            </a:r>
            <a:r>
              <a:rPr lang="en-US" sz="2600" dirty="0"/>
              <a:t>Findings during the initial assessment that are of  concern that should be noted and recorded:</a:t>
            </a:r>
          </a:p>
          <a:p>
            <a:pPr lvl="2">
              <a:lnSpc>
                <a:spcPct val="110000"/>
              </a:lnSpc>
              <a:spcBef>
                <a:spcPts val="300"/>
              </a:spcBef>
            </a:pPr>
            <a:r>
              <a:rPr lang="en-US" sz="2400" dirty="0"/>
              <a:t>Heart failure</a:t>
            </a:r>
          </a:p>
          <a:p>
            <a:pPr lvl="2">
              <a:lnSpc>
                <a:spcPct val="110000"/>
              </a:lnSpc>
              <a:spcBef>
                <a:spcPts val="300"/>
              </a:spcBef>
            </a:pPr>
            <a:r>
              <a:rPr lang="en-US" sz="2400" dirty="0"/>
              <a:t>Fluid overload</a:t>
            </a:r>
          </a:p>
          <a:p>
            <a:pPr lvl="2">
              <a:lnSpc>
                <a:spcPct val="110000"/>
              </a:lnSpc>
              <a:spcBef>
                <a:spcPts val="300"/>
              </a:spcBef>
            </a:pPr>
            <a:r>
              <a:rPr lang="en-US" sz="2400" dirty="0"/>
              <a:t>Shock</a:t>
            </a:r>
          </a:p>
          <a:p>
            <a:pPr lvl="2">
              <a:lnSpc>
                <a:spcPct val="110000"/>
              </a:lnSpc>
              <a:spcBef>
                <a:spcPts val="300"/>
              </a:spcBef>
            </a:pPr>
            <a:r>
              <a:rPr lang="en-US" sz="2400" dirty="0"/>
              <a:t>Blood loss</a:t>
            </a:r>
          </a:p>
          <a:p>
            <a:pPr lvl="2">
              <a:lnSpc>
                <a:spcPct val="110000"/>
              </a:lnSpc>
              <a:spcBef>
                <a:spcPts val="300"/>
              </a:spcBef>
            </a:pPr>
            <a:r>
              <a:rPr lang="en-US" sz="2400" dirty="0"/>
              <a:t>Sepsis</a:t>
            </a:r>
          </a:p>
          <a:p>
            <a:pPr lvl="2">
              <a:lnSpc>
                <a:spcPct val="110000"/>
              </a:lnSpc>
              <a:spcBef>
                <a:spcPts val="300"/>
              </a:spcBef>
            </a:pPr>
            <a:r>
              <a:rPr lang="en-US" sz="2400" dirty="0"/>
              <a:t>Impaired CNS or neurologic function that include:</a:t>
            </a:r>
          </a:p>
          <a:p>
            <a:pPr marL="914400" lvl="2" indent="0">
              <a:lnSpc>
                <a:spcPct val="110000"/>
              </a:lnSpc>
              <a:spcBef>
                <a:spcPts val="300"/>
              </a:spcBef>
              <a:buNone/>
            </a:pPr>
            <a:r>
              <a:rPr lang="en-US" sz="2400" dirty="0">
                <a:sym typeface="Wingdings" panose="05000000000000000000" pitchFamily="2" charset="2"/>
              </a:rPr>
              <a:t>	depressed level of consciousness</a:t>
            </a:r>
          </a:p>
          <a:p>
            <a:pPr marL="914400" lvl="2" indent="0">
              <a:lnSpc>
                <a:spcPct val="110000"/>
              </a:lnSpc>
              <a:spcBef>
                <a:spcPts val="300"/>
              </a:spcBef>
              <a:buNone/>
            </a:pPr>
            <a:r>
              <a:rPr lang="en-US" sz="2400" dirty="0">
                <a:sym typeface="Wingdings" panose="05000000000000000000" pitchFamily="2" charset="2"/>
              </a:rPr>
              <a:t>	heavy sedation</a:t>
            </a:r>
          </a:p>
          <a:p>
            <a:pPr marL="914400" lvl="2" indent="0">
              <a:lnSpc>
                <a:spcPct val="110000"/>
              </a:lnSpc>
              <a:spcBef>
                <a:spcPts val="300"/>
              </a:spcBef>
              <a:buNone/>
            </a:pPr>
            <a:r>
              <a:rPr lang="en-US" sz="2400" dirty="0">
                <a:sym typeface="Wingdings" panose="05000000000000000000" pitchFamily="2" charset="2"/>
              </a:rPr>
              <a:t>	signs of neuromuscular disease or paralysis</a:t>
            </a:r>
          </a:p>
          <a:p>
            <a:pPr lvl="2">
              <a:spcBef>
                <a:spcPts val="300"/>
              </a:spcBef>
            </a:pPr>
            <a:endParaRPr lang="en-US" sz="2400" dirty="0"/>
          </a:p>
          <a:p>
            <a:pPr>
              <a:spcBef>
                <a:spcPts val="300"/>
              </a:spcBef>
            </a:pPr>
            <a:endParaRPr lang="en-US" sz="2400" dirty="0"/>
          </a:p>
        </p:txBody>
      </p:sp>
    </p:spTree>
    <p:extLst>
      <p:ext uri="{BB962C8B-B14F-4D97-AF65-F5344CB8AC3E}">
        <p14:creationId xmlns:p14="http://schemas.microsoft.com/office/powerpoint/2010/main" val="361527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2971E-A5A4-455E-8912-2C16596A597D}"/>
              </a:ext>
            </a:extLst>
          </p:cNvPr>
          <p:cNvSpPr>
            <a:spLocks noGrp="1"/>
          </p:cNvSpPr>
          <p:nvPr>
            <p:ph type="title"/>
          </p:nvPr>
        </p:nvSpPr>
        <p:spPr/>
        <p:txBody>
          <a:bodyPr>
            <a:normAutofit/>
          </a:bodyPr>
          <a:lstStyle/>
          <a:p>
            <a:r>
              <a:rPr lang="en-US" sz="4000" b="0" cap="none" dirty="0"/>
              <a:t>Introduction (cont’d)</a:t>
            </a:r>
            <a:endParaRPr lang="en-US" sz="4000" dirty="0"/>
          </a:p>
        </p:txBody>
      </p:sp>
      <p:sp>
        <p:nvSpPr>
          <p:cNvPr id="3" name="Content Placeholder 2">
            <a:extLst>
              <a:ext uri="{FF2B5EF4-FFF2-40B4-BE49-F238E27FC236}">
                <a16:creationId xmlns="" xmlns:a16="http://schemas.microsoft.com/office/drawing/2014/main" id="{AF4A8F39-F27E-4880-81CD-4D27A3EA820B}"/>
              </a:ext>
            </a:extLst>
          </p:cNvPr>
          <p:cNvSpPr>
            <a:spLocks noGrp="1"/>
          </p:cNvSpPr>
          <p:nvPr>
            <p:ph idx="1"/>
          </p:nvPr>
        </p:nvSpPr>
        <p:spPr/>
        <p:txBody>
          <a:bodyPr/>
          <a:lstStyle/>
          <a:p>
            <a:pPr>
              <a:lnSpc>
                <a:spcPct val="110000"/>
              </a:lnSpc>
            </a:pPr>
            <a:r>
              <a:rPr lang="en-US" dirty="0">
                <a:sym typeface="Wingdings" panose="05000000000000000000" pitchFamily="2" charset="2"/>
              </a:rPr>
              <a:t>7. </a:t>
            </a:r>
            <a:r>
              <a:rPr lang="en-US" sz="2600" dirty="0">
                <a:sym typeface="Wingdings" panose="05000000000000000000" pitchFamily="2" charset="2"/>
              </a:rPr>
              <a:t>Respiratory mechanical problems that are encountered following ventilator initiation:</a:t>
            </a:r>
          </a:p>
          <a:p>
            <a:pPr lvl="1">
              <a:lnSpc>
                <a:spcPct val="110000"/>
              </a:lnSpc>
            </a:pPr>
            <a:r>
              <a:rPr lang="en-US" dirty="0">
                <a:sym typeface="Wingdings" panose="05000000000000000000" pitchFamily="2" charset="2"/>
              </a:rPr>
              <a:t>Inadvertent right mainstem intubation</a:t>
            </a:r>
          </a:p>
          <a:p>
            <a:pPr lvl="1">
              <a:lnSpc>
                <a:spcPct val="110000"/>
              </a:lnSpc>
            </a:pPr>
            <a:r>
              <a:rPr lang="en-US" dirty="0">
                <a:sym typeface="Wingdings" panose="05000000000000000000" pitchFamily="2" charset="2"/>
              </a:rPr>
              <a:t>Misplaced endotracheal tube (e.g., esophageal intubation)</a:t>
            </a:r>
          </a:p>
          <a:p>
            <a:pPr lvl="1">
              <a:lnSpc>
                <a:spcPct val="110000"/>
              </a:lnSpc>
            </a:pPr>
            <a:r>
              <a:rPr lang="en-US" dirty="0">
                <a:sym typeface="Wingdings" panose="05000000000000000000" pitchFamily="2" charset="2"/>
              </a:rPr>
              <a:t>Cuff leak or malfunction</a:t>
            </a:r>
          </a:p>
          <a:p>
            <a:pPr lvl="1">
              <a:lnSpc>
                <a:spcPct val="110000"/>
              </a:lnSpc>
            </a:pPr>
            <a:r>
              <a:rPr lang="en-US" dirty="0">
                <a:sym typeface="Wingdings" panose="05000000000000000000" pitchFamily="2" charset="2"/>
              </a:rPr>
              <a:t>Large air leak</a:t>
            </a:r>
          </a:p>
          <a:p>
            <a:pPr lvl="1">
              <a:lnSpc>
                <a:spcPct val="110000"/>
              </a:lnSpc>
            </a:pPr>
            <a:r>
              <a:rPr lang="en-US" dirty="0">
                <a:sym typeface="Wingdings" panose="05000000000000000000" pitchFamily="2" charset="2"/>
              </a:rPr>
              <a:t>Inappropriate ventilator settings</a:t>
            </a:r>
          </a:p>
          <a:p>
            <a:pPr lvl="1">
              <a:lnSpc>
                <a:spcPct val="110000"/>
              </a:lnSpc>
            </a:pPr>
            <a:r>
              <a:rPr lang="en-US" dirty="0">
                <a:sym typeface="Wingdings" panose="05000000000000000000" pitchFamily="2" charset="2"/>
              </a:rPr>
              <a:t>Ventilator malfunction or disconnect</a:t>
            </a:r>
            <a:endParaRPr lang="en-US" dirty="0"/>
          </a:p>
          <a:p>
            <a:endParaRPr lang="en-US" dirty="0"/>
          </a:p>
        </p:txBody>
      </p:sp>
    </p:spTree>
    <p:extLst>
      <p:ext uri="{BB962C8B-B14F-4D97-AF65-F5344CB8AC3E}">
        <p14:creationId xmlns:p14="http://schemas.microsoft.com/office/powerpoint/2010/main" val="101495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08C09-EE97-4291-A513-892A8C1DEA4C}"/>
              </a:ext>
            </a:extLst>
          </p:cNvPr>
          <p:cNvSpPr>
            <a:spLocks noGrp="1"/>
          </p:cNvSpPr>
          <p:nvPr>
            <p:ph type="title"/>
          </p:nvPr>
        </p:nvSpPr>
        <p:spPr>
          <a:xfrm>
            <a:off x="628650" y="151605"/>
            <a:ext cx="7886700" cy="1325563"/>
          </a:xfrm>
        </p:spPr>
        <p:txBody>
          <a:bodyPr>
            <a:normAutofit/>
          </a:bodyPr>
          <a:lstStyle/>
          <a:p>
            <a:r>
              <a:rPr lang="en-US" sz="4000" b="0" cap="none" dirty="0"/>
              <a:t>Introduction (cont’d)</a:t>
            </a:r>
            <a:endParaRPr lang="en-US" sz="4000" dirty="0"/>
          </a:p>
        </p:txBody>
      </p:sp>
      <p:sp>
        <p:nvSpPr>
          <p:cNvPr id="3" name="Content Placeholder 2">
            <a:extLst>
              <a:ext uri="{FF2B5EF4-FFF2-40B4-BE49-F238E27FC236}">
                <a16:creationId xmlns="" xmlns:a16="http://schemas.microsoft.com/office/drawing/2014/main" id="{74B5BA4A-F69E-4E7A-AA44-44B5BE352530}"/>
              </a:ext>
            </a:extLst>
          </p:cNvPr>
          <p:cNvSpPr>
            <a:spLocks noGrp="1"/>
          </p:cNvSpPr>
          <p:nvPr>
            <p:ph idx="1"/>
          </p:nvPr>
        </p:nvSpPr>
        <p:spPr>
          <a:xfrm>
            <a:off x="628650" y="1343818"/>
            <a:ext cx="7886700" cy="5011826"/>
          </a:xfrm>
        </p:spPr>
        <p:txBody>
          <a:bodyPr>
            <a:normAutofit lnSpcReduction="10000"/>
          </a:bodyPr>
          <a:lstStyle/>
          <a:p>
            <a:pPr>
              <a:lnSpc>
                <a:spcPct val="100000"/>
              </a:lnSpc>
            </a:pPr>
            <a:r>
              <a:rPr lang="en-US" dirty="0"/>
              <a:t>8. </a:t>
            </a:r>
            <a:r>
              <a:rPr lang="en-US" sz="2600" dirty="0"/>
              <a:t>Problems effecting patients health that are encountered following ventilator initiation:   </a:t>
            </a:r>
          </a:p>
          <a:p>
            <a:pPr lvl="1">
              <a:lnSpc>
                <a:spcPct val="100000"/>
              </a:lnSpc>
            </a:pPr>
            <a:r>
              <a:rPr lang="en-US" dirty="0"/>
              <a:t>Bronchospasm</a:t>
            </a:r>
          </a:p>
          <a:p>
            <a:pPr lvl="1">
              <a:lnSpc>
                <a:spcPct val="100000"/>
              </a:lnSpc>
            </a:pPr>
            <a:r>
              <a:rPr lang="en-US" dirty="0"/>
              <a:t>Mucosal edema</a:t>
            </a:r>
          </a:p>
          <a:p>
            <a:pPr lvl="1">
              <a:lnSpc>
                <a:spcPct val="100000"/>
              </a:lnSpc>
            </a:pPr>
            <a:r>
              <a:rPr lang="en-US" dirty="0"/>
              <a:t>Secretions in a large airway</a:t>
            </a:r>
          </a:p>
          <a:p>
            <a:pPr>
              <a:lnSpc>
                <a:spcPct val="100000"/>
              </a:lnSpc>
            </a:pPr>
            <a:r>
              <a:rPr lang="en-US" dirty="0"/>
              <a:t>9. </a:t>
            </a:r>
            <a:r>
              <a:rPr lang="en-US" sz="2600" dirty="0"/>
              <a:t>Monitor patient for worsening conditions that include:</a:t>
            </a:r>
          </a:p>
          <a:p>
            <a:pPr lvl="1">
              <a:lnSpc>
                <a:spcPct val="100000"/>
              </a:lnSpc>
            </a:pPr>
            <a:r>
              <a:rPr lang="en-US" dirty="0"/>
              <a:t>Pulmonary edema</a:t>
            </a:r>
          </a:p>
          <a:p>
            <a:pPr lvl="1">
              <a:lnSpc>
                <a:spcPct val="100000"/>
              </a:lnSpc>
            </a:pPr>
            <a:r>
              <a:rPr lang="en-US" dirty="0"/>
              <a:t>Consolidation</a:t>
            </a:r>
          </a:p>
          <a:p>
            <a:pPr lvl="1">
              <a:lnSpc>
                <a:spcPct val="100000"/>
              </a:lnSpc>
            </a:pPr>
            <a:r>
              <a:rPr lang="en-US" dirty="0"/>
              <a:t>Pneumothorax</a:t>
            </a:r>
          </a:p>
          <a:p>
            <a:pPr lvl="1">
              <a:lnSpc>
                <a:spcPct val="100000"/>
              </a:lnSpc>
            </a:pPr>
            <a:r>
              <a:rPr lang="en-US" dirty="0"/>
              <a:t>Pleural effusion</a:t>
            </a:r>
          </a:p>
          <a:p>
            <a:pPr lvl="1">
              <a:lnSpc>
                <a:spcPct val="100000"/>
              </a:lnSpc>
            </a:pPr>
            <a:r>
              <a:rPr lang="en-US" dirty="0"/>
              <a:t>Atelectasis</a:t>
            </a:r>
          </a:p>
          <a:p>
            <a:pPr lvl="1"/>
            <a:endParaRPr lang="en-US" dirty="0"/>
          </a:p>
        </p:txBody>
      </p:sp>
    </p:spTree>
    <p:extLst>
      <p:ext uri="{BB962C8B-B14F-4D97-AF65-F5344CB8AC3E}">
        <p14:creationId xmlns:p14="http://schemas.microsoft.com/office/powerpoint/2010/main" val="202076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F4D06-933C-4AB1-B8B9-E9F902554C52}"/>
              </a:ext>
            </a:extLst>
          </p:cNvPr>
          <p:cNvSpPr>
            <a:spLocks noGrp="1"/>
          </p:cNvSpPr>
          <p:nvPr>
            <p:ph type="title"/>
          </p:nvPr>
        </p:nvSpPr>
        <p:spPr>
          <a:xfrm>
            <a:off x="628650" y="184503"/>
            <a:ext cx="7886700" cy="1325563"/>
          </a:xfrm>
        </p:spPr>
        <p:txBody>
          <a:bodyPr>
            <a:normAutofit/>
          </a:bodyPr>
          <a:lstStyle/>
          <a:p>
            <a:r>
              <a:rPr lang="en-US" sz="4000" b="0" cap="none" dirty="0"/>
              <a:t>Box 7-1 Initial Assessment Of The Patient</a:t>
            </a:r>
          </a:p>
        </p:txBody>
      </p:sp>
      <p:sp>
        <p:nvSpPr>
          <p:cNvPr id="3" name="Content Placeholder 2">
            <a:extLst>
              <a:ext uri="{FF2B5EF4-FFF2-40B4-BE49-F238E27FC236}">
                <a16:creationId xmlns="" xmlns:a16="http://schemas.microsoft.com/office/drawing/2014/main" id="{523C1BAD-2402-4F9F-972A-B29B3A0FC14B}"/>
              </a:ext>
            </a:extLst>
          </p:cNvPr>
          <p:cNvSpPr>
            <a:spLocks noGrp="1"/>
          </p:cNvSpPr>
          <p:nvPr>
            <p:ph idx="1"/>
          </p:nvPr>
        </p:nvSpPr>
        <p:spPr>
          <a:xfrm>
            <a:off x="628650" y="1678870"/>
            <a:ext cx="7886700" cy="4351338"/>
          </a:xfrm>
        </p:spPr>
        <p:txBody>
          <a:bodyPr>
            <a:normAutofit/>
          </a:bodyPr>
          <a:lstStyle/>
          <a:p>
            <a:r>
              <a:rPr lang="en-US" sz="2600" dirty="0"/>
              <a:t>Based off of the initial assessment the clinician needs too:</a:t>
            </a:r>
          </a:p>
          <a:p>
            <a:pPr lvl="1"/>
            <a:r>
              <a:rPr lang="en-US" dirty="0"/>
              <a:t>Make appropriate ventilator adjustments to optimize oxygenation and ventilation</a:t>
            </a:r>
          </a:p>
          <a:p>
            <a:pPr lvl="1"/>
            <a:r>
              <a:rPr lang="en-US" dirty="0"/>
              <a:t>Maintain acid-base homeostasis</a:t>
            </a:r>
          </a:p>
          <a:p>
            <a:pPr lvl="1"/>
            <a:r>
              <a:rPr lang="en-US" dirty="0"/>
              <a:t>Reduce the work of breathing</a:t>
            </a:r>
          </a:p>
          <a:p>
            <a:pPr lvl="1"/>
            <a:r>
              <a:rPr lang="en-US" dirty="0"/>
              <a:t>Minimize harmful cardiovascular side effects</a:t>
            </a:r>
          </a:p>
          <a:p>
            <a:pPr lvl="1"/>
            <a:r>
              <a:rPr lang="en-US" dirty="0"/>
              <a:t>Assure patient safety and comfort</a:t>
            </a:r>
          </a:p>
          <a:p>
            <a:pPr marL="0" indent="0">
              <a:buNone/>
            </a:pPr>
            <a:r>
              <a:rPr lang="en-US" dirty="0"/>
              <a:t>&lt;Insert Box 7-1: Initial Assessment of the Patient&gt;</a:t>
            </a:r>
          </a:p>
        </p:txBody>
      </p:sp>
    </p:spTree>
    <p:extLst>
      <p:ext uri="{BB962C8B-B14F-4D97-AF65-F5344CB8AC3E}">
        <p14:creationId xmlns:p14="http://schemas.microsoft.com/office/powerpoint/2010/main" val="181090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218161-F65D-4A3E-BEC1-9617C651F110}"/>
              </a:ext>
            </a:extLst>
          </p:cNvPr>
          <p:cNvSpPr>
            <a:spLocks noGrp="1"/>
          </p:cNvSpPr>
          <p:nvPr>
            <p:ph type="title"/>
          </p:nvPr>
        </p:nvSpPr>
        <p:spPr>
          <a:xfrm>
            <a:off x="628650" y="252237"/>
            <a:ext cx="7886700" cy="1325563"/>
          </a:xfrm>
        </p:spPr>
        <p:txBody>
          <a:bodyPr>
            <a:normAutofit/>
          </a:bodyPr>
          <a:lstStyle/>
          <a:p>
            <a:r>
              <a:rPr lang="en-US" sz="4000" b="0" cap="none" dirty="0"/>
              <a:t>Patient-ventilator Interaction</a:t>
            </a:r>
          </a:p>
        </p:txBody>
      </p:sp>
      <p:sp>
        <p:nvSpPr>
          <p:cNvPr id="3" name="Content Placeholder 2">
            <a:extLst>
              <a:ext uri="{FF2B5EF4-FFF2-40B4-BE49-F238E27FC236}">
                <a16:creationId xmlns="" xmlns:a16="http://schemas.microsoft.com/office/drawing/2014/main" id="{206254CC-CE87-4378-AE1A-C02B3F7083D0}"/>
              </a:ext>
            </a:extLst>
          </p:cNvPr>
          <p:cNvSpPr>
            <a:spLocks noGrp="1"/>
          </p:cNvSpPr>
          <p:nvPr>
            <p:ph idx="1"/>
          </p:nvPr>
        </p:nvSpPr>
        <p:spPr>
          <a:xfrm>
            <a:off x="628650" y="1577800"/>
            <a:ext cx="7886700" cy="4755267"/>
          </a:xfrm>
        </p:spPr>
        <p:txBody>
          <a:bodyPr>
            <a:noAutofit/>
          </a:bodyPr>
          <a:lstStyle/>
          <a:p>
            <a:pPr>
              <a:lnSpc>
                <a:spcPct val="100000"/>
              </a:lnSpc>
              <a:spcBef>
                <a:spcPts val="300"/>
              </a:spcBef>
            </a:pPr>
            <a:r>
              <a:rPr lang="en-US" sz="2400" dirty="0"/>
              <a:t>Positive patient-ventilator interaction: </a:t>
            </a:r>
          </a:p>
          <a:p>
            <a:pPr lvl="1">
              <a:lnSpc>
                <a:spcPct val="100000"/>
              </a:lnSpc>
              <a:spcBef>
                <a:spcPts val="300"/>
              </a:spcBef>
            </a:pPr>
            <a:r>
              <a:rPr lang="en-US" dirty="0"/>
              <a:t>Results in adequate oxygenation and ventilation, while decreasing the work of breathing and promoting patient comfort	</a:t>
            </a:r>
          </a:p>
          <a:p>
            <a:pPr>
              <a:lnSpc>
                <a:spcPct val="100000"/>
              </a:lnSpc>
              <a:spcBef>
                <a:spcPts val="300"/>
              </a:spcBef>
            </a:pPr>
            <a:r>
              <a:rPr lang="en-US" sz="2400" dirty="0"/>
              <a:t>Poor patient-ventilator interaction:</a:t>
            </a:r>
          </a:p>
          <a:p>
            <a:pPr lvl="1">
              <a:lnSpc>
                <a:spcPct val="100000"/>
              </a:lnSpc>
              <a:spcBef>
                <a:spcPts val="300"/>
              </a:spcBef>
            </a:pPr>
            <a:r>
              <a:rPr lang="en-US" dirty="0"/>
              <a:t>Results in patient-ventilator asynchrony, which may increase the work of breathing which causes patient discomfort and threatens effective oxygenation and ventilation. </a:t>
            </a:r>
          </a:p>
          <a:p>
            <a:pPr>
              <a:lnSpc>
                <a:spcPct val="100000"/>
              </a:lnSpc>
              <a:spcBef>
                <a:spcPts val="300"/>
              </a:spcBef>
            </a:pPr>
            <a:r>
              <a:rPr lang="en-US" sz="2400" dirty="0"/>
              <a:t>Sustained increase in ventilator workload can lead to ventilator muscle fatigue and structural injury which cause ventilatory failure. </a:t>
            </a:r>
          </a:p>
        </p:txBody>
      </p:sp>
    </p:spTree>
    <p:extLst>
      <p:ext uri="{BB962C8B-B14F-4D97-AF65-F5344CB8AC3E}">
        <p14:creationId xmlns:p14="http://schemas.microsoft.com/office/powerpoint/2010/main" val="389841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B6843-A787-4357-996D-0D5A0C43ACFA}"/>
              </a:ext>
            </a:extLst>
          </p:cNvPr>
          <p:cNvSpPr>
            <a:spLocks noGrp="1"/>
          </p:cNvSpPr>
          <p:nvPr>
            <p:ph type="title"/>
          </p:nvPr>
        </p:nvSpPr>
        <p:spPr>
          <a:xfrm>
            <a:off x="628650" y="265905"/>
            <a:ext cx="7886700" cy="997745"/>
          </a:xfrm>
        </p:spPr>
        <p:txBody>
          <a:bodyPr>
            <a:normAutofit/>
          </a:bodyPr>
          <a:lstStyle/>
          <a:p>
            <a:r>
              <a:rPr lang="en-US" sz="4000" b="0" cap="none" dirty="0"/>
              <a:t>Chapter Outline</a:t>
            </a:r>
          </a:p>
        </p:txBody>
      </p:sp>
      <p:sp>
        <p:nvSpPr>
          <p:cNvPr id="3" name="Content Placeholder 2">
            <a:extLst>
              <a:ext uri="{FF2B5EF4-FFF2-40B4-BE49-F238E27FC236}">
                <a16:creationId xmlns="" xmlns:a16="http://schemas.microsoft.com/office/drawing/2014/main" id="{C054F440-8116-46B8-A3C1-DD4BCFD01F69}"/>
              </a:ext>
            </a:extLst>
          </p:cNvPr>
          <p:cNvSpPr>
            <a:spLocks noGrp="1"/>
          </p:cNvSpPr>
          <p:nvPr>
            <p:ph idx="1"/>
          </p:nvPr>
        </p:nvSpPr>
        <p:spPr>
          <a:xfrm>
            <a:off x="628650" y="1011415"/>
            <a:ext cx="7886700" cy="5294489"/>
          </a:xfrm>
        </p:spPr>
        <p:txBody>
          <a:bodyPr>
            <a:noAutofit/>
          </a:bodyPr>
          <a:lstStyle/>
          <a:p>
            <a:pPr>
              <a:lnSpc>
                <a:spcPct val="110000"/>
              </a:lnSpc>
              <a:spcBef>
                <a:spcPts val="0"/>
              </a:spcBef>
            </a:pPr>
            <a:r>
              <a:rPr lang="en-US" sz="2400" dirty="0"/>
              <a:t>Overview</a:t>
            </a:r>
          </a:p>
          <a:p>
            <a:pPr>
              <a:lnSpc>
                <a:spcPct val="110000"/>
              </a:lnSpc>
              <a:spcBef>
                <a:spcPts val="0"/>
              </a:spcBef>
            </a:pPr>
            <a:r>
              <a:rPr lang="en-US" sz="2400" dirty="0"/>
              <a:t>Introduction</a:t>
            </a:r>
          </a:p>
          <a:p>
            <a:pPr>
              <a:lnSpc>
                <a:spcPct val="110000"/>
              </a:lnSpc>
              <a:spcBef>
                <a:spcPts val="0"/>
              </a:spcBef>
            </a:pPr>
            <a:r>
              <a:rPr lang="en-US" sz="2400" dirty="0"/>
              <a:t>Patient ventilator interaction</a:t>
            </a:r>
          </a:p>
          <a:p>
            <a:pPr lvl="1">
              <a:lnSpc>
                <a:spcPct val="110000"/>
              </a:lnSpc>
              <a:spcBef>
                <a:spcPts val="0"/>
              </a:spcBef>
            </a:pPr>
            <a:r>
              <a:rPr lang="en-US" dirty="0"/>
              <a:t>Trigger Asynchrony</a:t>
            </a:r>
          </a:p>
          <a:p>
            <a:pPr lvl="1">
              <a:lnSpc>
                <a:spcPct val="110000"/>
              </a:lnSpc>
              <a:spcBef>
                <a:spcPts val="0"/>
              </a:spcBef>
            </a:pPr>
            <a:r>
              <a:rPr lang="en-US" dirty="0"/>
              <a:t>Flow Asynchrony</a:t>
            </a:r>
          </a:p>
          <a:p>
            <a:pPr lvl="1">
              <a:lnSpc>
                <a:spcPct val="110000"/>
              </a:lnSpc>
              <a:spcBef>
                <a:spcPts val="0"/>
              </a:spcBef>
            </a:pPr>
            <a:r>
              <a:rPr lang="en-US" dirty="0"/>
              <a:t>Cycle Asynchrony</a:t>
            </a:r>
          </a:p>
          <a:p>
            <a:pPr lvl="1">
              <a:lnSpc>
                <a:spcPct val="110000"/>
              </a:lnSpc>
              <a:spcBef>
                <a:spcPts val="0"/>
              </a:spcBef>
            </a:pPr>
            <a:r>
              <a:rPr lang="en-US" dirty="0"/>
              <a:t>Mode Asynchrony</a:t>
            </a:r>
          </a:p>
          <a:p>
            <a:pPr>
              <a:lnSpc>
                <a:spcPct val="110000"/>
              </a:lnSpc>
              <a:spcBef>
                <a:spcPts val="0"/>
              </a:spcBef>
            </a:pPr>
            <a:r>
              <a:rPr lang="en-US" sz="2400" dirty="0"/>
              <a:t>Oxygenation</a:t>
            </a:r>
          </a:p>
          <a:p>
            <a:pPr lvl="1">
              <a:lnSpc>
                <a:spcPct val="110000"/>
              </a:lnSpc>
              <a:spcBef>
                <a:spcPts val="0"/>
              </a:spcBef>
            </a:pPr>
            <a:r>
              <a:rPr lang="en-US" dirty="0"/>
              <a:t>Fio</a:t>
            </a:r>
            <a:r>
              <a:rPr lang="en-US" baseline="-25000" dirty="0"/>
              <a:t>2</a:t>
            </a:r>
          </a:p>
          <a:p>
            <a:pPr lvl="1">
              <a:lnSpc>
                <a:spcPct val="110000"/>
              </a:lnSpc>
              <a:spcBef>
                <a:spcPts val="0"/>
              </a:spcBef>
            </a:pPr>
            <a:r>
              <a:rPr lang="en-US" dirty="0"/>
              <a:t>PEEP/CPAP</a:t>
            </a:r>
          </a:p>
          <a:p>
            <a:pPr lvl="1">
              <a:lnSpc>
                <a:spcPct val="110000"/>
              </a:lnSpc>
              <a:spcBef>
                <a:spcPts val="0"/>
              </a:spcBef>
            </a:pPr>
            <a:r>
              <a:rPr lang="en-US" dirty="0"/>
              <a:t>Recruitment Maneuvers</a:t>
            </a:r>
          </a:p>
          <a:p>
            <a:pPr lvl="1">
              <a:lnSpc>
                <a:spcPct val="110000"/>
              </a:lnSpc>
              <a:spcBef>
                <a:spcPts val="0"/>
              </a:spcBef>
            </a:pPr>
            <a:r>
              <a:rPr lang="en-US" dirty="0"/>
              <a:t>Prone Positioning</a:t>
            </a:r>
          </a:p>
          <a:p>
            <a:pPr lvl="1">
              <a:lnSpc>
                <a:spcPct val="110000"/>
              </a:lnSpc>
              <a:spcBef>
                <a:spcPts val="0"/>
              </a:spcBef>
            </a:pPr>
            <a:r>
              <a:rPr lang="en-US" dirty="0"/>
              <a:t>Bronchial Hygiene </a:t>
            </a:r>
          </a:p>
        </p:txBody>
      </p:sp>
    </p:spTree>
    <p:extLst>
      <p:ext uri="{BB962C8B-B14F-4D97-AF65-F5344CB8AC3E}">
        <p14:creationId xmlns:p14="http://schemas.microsoft.com/office/powerpoint/2010/main" val="5372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D28CE-E49D-4FFE-916A-843DE6DEF8BF}"/>
              </a:ext>
            </a:extLst>
          </p:cNvPr>
          <p:cNvSpPr>
            <a:spLocks noGrp="1"/>
          </p:cNvSpPr>
          <p:nvPr>
            <p:ph type="title"/>
          </p:nvPr>
        </p:nvSpPr>
        <p:spPr/>
        <p:txBody>
          <a:bodyPr>
            <a:normAutofit/>
          </a:bodyPr>
          <a:lstStyle/>
          <a:p>
            <a:r>
              <a:rPr lang="en-US" sz="4000" b="0" cap="none" dirty="0"/>
              <a:t>Patient-ventilator Interaction (cont’d)</a:t>
            </a:r>
            <a:endParaRPr lang="en-US" sz="4000" dirty="0"/>
          </a:p>
        </p:txBody>
      </p:sp>
      <p:sp>
        <p:nvSpPr>
          <p:cNvPr id="3" name="Content Placeholder 2">
            <a:extLst>
              <a:ext uri="{FF2B5EF4-FFF2-40B4-BE49-F238E27FC236}">
                <a16:creationId xmlns="" xmlns:a16="http://schemas.microsoft.com/office/drawing/2014/main" id="{953708F2-1F96-4F1B-B2BC-A4D841AE7DF9}"/>
              </a:ext>
            </a:extLst>
          </p:cNvPr>
          <p:cNvSpPr>
            <a:spLocks noGrp="1"/>
          </p:cNvSpPr>
          <p:nvPr>
            <p:ph idx="1"/>
          </p:nvPr>
        </p:nvSpPr>
        <p:spPr/>
        <p:txBody>
          <a:bodyPr>
            <a:noAutofit/>
          </a:bodyPr>
          <a:lstStyle/>
          <a:p>
            <a:pPr>
              <a:lnSpc>
                <a:spcPct val="100000"/>
              </a:lnSpc>
              <a:spcBef>
                <a:spcPts val="600"/>
              </a:spcBef>
            </a:pPr>
            <a:r>
              <a:rPr lang="en-US" sz="2400" dirty="0"/>
              <a:t>Assist-control volume ventilation, assist-control pressure control ventilation, SIMV with pressure support, and standalone pressure support ventilation can reduce inspiratory effort without eliminating respiratory muscle activity. </a:t>
            </a:r>
          </a:p>
          <a:p>
            <a:pPr>
              <a:lnSpc>
                <a:spcPct val="100000"/>
              </a:lnSpc>
              <a:spcBef>
                <a:spcPts val="600"/>
              </a:spcBef>
            </a:pPr>
            <a:r>
              <a:rPr lang="en-US" sz="2400" dirty="0"/>
              <a:t>Newer modes of ventilation include: proportional assist ventilation (PAV), neutrally adjusted ventilatory assist (NAVA). </a:t>
            </a:r>
          </a:p>
          <a:p>
            <a:pPr>
              <a:lnSpc>
                <a:spcPct val="100000"/>
              </a:lnSpc>
              <a:spcBef>
                <a:spcPts val="600"/>
              </a:spcBef>
            </a:pPr>
            <a:r>
              <a:rPr lang="en-US" sz="2400" dirty="0"/>
              <a:t>Patient needs to be assessed for the presence of patient-ventilator asynchrony immediately following initiation of mechanical ventilation</a:t>
            </a:r>
          </a:p>
          <a:p>
            <a:pPr>
              <a:lnSpc>
                <a:spcPct val="100000"/>
              </a:lnSpc>
              <a:spcBef>
                <a:spcPts val="600"/>
              </a:spcBef>
            </a:pPr>
            <a:endParaRPr lang="en-US" sz="2400" dirty="0"/>
          </a:p>
        </p:txBody>
      </p:sp>
    </p:spTree>
    <p:extLst>
      <p:ext uri="{BB962C8B-B14F-4D97-AF65-F5344CB8AC3E}">
        <p14:creationId xmlns:p14="http://schemas.microsoft.com/office/powerpoint/2010/main" val="241638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1.17\productions\ART\ART PROCESS\PPT Process\JBL_PPT\Shelledy_171101_Ancillaries\Images\Chapter 07\Box07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1" y="1053667"/>
            <a:ext cx="8837613"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0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64BB56-3A32-437F-8208-C8276EC7C348}"/>
              </a:ext>
            </a:extLst>
          </p:cNvPr>
          <p:cNvSpPr>
            <a:spLocks noGrp="1"/>
          </p:cNvSpPr>
          <p:nvPr>
            <p:ph type="title"/>
          </p:nvPr>
        </p:nvSpPr>
        <p:spPr>
          <a:xfrm>
            <a:off x="628650" y="347750"/>
            <a:ext cx="7886700" cy="1325563"/>
          </a:xfrm>
        </p:spPr>
        <p:txBody>
          <a:bodyPr>
            <a:normAutofit/>
          </a:bodyPr>
          <a:lstStyle/>
          <a:p>
            <a:r>
              <a:rPr lang="en-US" sz="4000" b="0" cap="none" dirty="0"/>
              <a:t>Trigger Asynchrony</a:t>
            </a:r>
          </a:p>
        </p:txBody>
      </p:sp>
      <p:sp>
        <p:nvSpPr>
          <p:cNvPr id="3" name="Content Placeholder 2">
            <a:extLst>
              <a:ext uri="{FF2B5EF4-FFF2-40B4-BE49-F238E27FC236}">
                <a16:creationId xmlns="" xmlns:a16="http://schemas.microsoft.com/office/drawing/2014/main" id="{343A03EC-8D5D-4DF5-980B-E1D632154908}"/>
              </a:ext>
            </a:extLst>
          </p:cNvPr>
          <p:cNvSpPr>
            <a:spLocks noGrp="1"/>
          </p:cNvSpPr>
          <p:nvPr>
            <p:ph idx="1"/>
          </p:nvPr>
        </p:nvSpPr>
        <p:spPr>
          <a:xfrm>
            <a:off x="628650" y="1673313"/>
            <a:ext cx="7886700" cy="4517937"/>
          </a:xfrm>
        </p:spPr>
        <p:txBody>
          <a:bodyPr>
            <a:normAutofit/>
          </a:bodyPr>
          <a:lstStyle/>
          <a:p>
            <a:pPr>
              <a:lnSpc>
                <a:spcPct val="110000"/>
              </a:lnSpc>
            </a:pPr>
            <a:r>
              <a:rPr lang="en-US" sz="2400" dirty="0"/>
              <a:t>Pressure triggering: the trigger is generally set at -0.5 to – 1.5 cm H</a:t>
            </a:r>
            <a:r>
              <a:rPr lang="en-US" sz="2400" baseline="-25000" dirty="0"/>
              <a:t>2</a:t>
            </a:r>
            <a:r>
              <a:rPr lang="en-US" sz="2400" dirty="0"/>
              <a:t>O below the baseline expiratory pressure, although some circuits may require trigger sensitivity be set at -2.0 cm H</a:t>
            </a:r>
            <a:r>
              <a:rPr lang="en-US" sz="2400" baseline="-25000" dirty="0"/>
              <a:t>2</a:t>
            </a:r>
            <a:r>
              <a:rPr lang="en-US" sz="2400" dirty="0"/>
              <a:t>O to avoid auto triggering</a:t>
            </a:r>
          </a:p>
          <a:p>
            <a:pPr>
              <a:lnSpc>
                <a:spcPct val="110000"/>
              </a:lnSpc>
            </a:pPr>
            <a:r>
              <a:rPr lang="en-US" sz="2400" dirty="0"/>
              <a:t>Flow triggering: the trigger sensitivity is generally set in the range of 1 to 2 L/min below the baseline or bias flow, although some systems may require flow triggers as high as 3 to 4 L/min below baseline (bias) flow to avoid auto triggering.</a:t>
            </a:r>
          </a:p>
          <a:p>
            <a:endParaRPr lang="en-US" sz="2400" dirty="0"/>
          </a:p>
          <a:p>
            <a:endParaRPr lang="en-US" sz="2400" dirty="0"/>
          </a:p>
        </p:txBody>
      </p:sp>
    </p:spTree>
    <p:extLst>
      <p:ext uri="{BB962C8B-B14F-4D97-AF65-F5344CB8AC3E}">
        <p14:creationId xmlns:p14="http://schemas.microsoft.com/office/powerpoint/2010/main" val="4388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176ECE-FEEA-4173-AEDE-9ED3CFFC2347}"/>
              </a:ext>
            </a:extLst>
          </p:cNvPr>
          <p:cNvSpPr>
            <a:spLocks noGrp="1"/>
          </p:cNvSpPr>
          <p:nvPr>
            <p:ph type="title"/>
          </p:nvPr>
        </p:nvSpPr>
        <p:spPr/>
        <p:txBody>
          <a:bodyPr>
            <a:normAutofit/>
          </a:bodyPr>
          <a:lstStyle/>
          <a:p>
            <a:r>
              <a:rPr lang="en-US" sz="4000" b="0" cap="none" dirty="0"/>
              <a:t>Trigger Asynchrony (cont’d)</a:t>
            </a:r>
            <a:endParaRPr lang="en-US" sz="4000" dirty="0"/>
          </a:p>
        </p:txBody>
      </p:sp>
      <p:sp>
        <p:nvSpPr>
          <p:cNvPr id="3" name="Content Placeholder 2">
            <a:extLst>
              <a:ext uri="{FF2B5EF4-FFF2-40B4-BE49-F238E27FC236}">
                <a16:creationId xmlns="" xmlns:a16="http://schemas.microsoft.com/office/drawing/2014/main" id="{6E20DEB7-E817-44C9-9959-E8B52CFB2BB9}"/>
              </a:ext>
            </a:extLst>
          </p:cNvPr>
          <p:cNvSpPr>
            <a:spLocks noGrp="1"/>
          </p:cNvSpPr>
          <p:nvPr>
            <p:ph idx="1"/>
          </p:nvPr>
        </p:nvSpPr>
        <p:spPr>
          <a:xfrm>
            <a:off x="628650" y="2006600"/>
            <a:ext cx="7886700" cy="3860800"/>
          </a:xfrm>
        </p:spPr>
        <p:txBody>
          <a:bodyPr>
            <a:normAutofit/>
          </a:bodyPr>
          <a:lstStyle/>
          <a:p>
            <a:pPr>
              <a:lnSpc>
                <a:spcPct val="110000"/>
              </a:lnSpc>
            </a:pPr>
            <a:r>
              <a:rPr lang="en-US" sz="2400" dirty="0"/>
              <a:t>No clinically important differences between the two when using current generation of critical care ventilators</a:t>
            </a:r>
          </a:p>
          <a:p>
            <a:pPr>
              <a:lnSpc>
                <a:spcPct val="110000"/>
              </a:lnSpc>
            </a:pPr>
            <a:r>
              <a:rPr lang="en-US" sz="2400" dirty="0"/>
              <a:t>Trigger asynchrony occurs when there is poor coordination between the patient’s inspiratory effort and the initiation of a ventilator supported breath.</a:t>
            </a:r>
          </a:p>
          <a:p>
            <a:pPr>
              <a:lnSpc>
                <a:spcPct val="110000"/>
              </a:lnSpc>
            </a:pPr>
            <a:r>
              <a:rPr lang="en-US" sz="2400" dirty="0"/>
              <a:t>RC insight: Trigger sensitivity should be adjusted so that trigger work is minimal without auto cycling.</a:t>
            </a:r>
          </a:p>
          <a:p>
            <a:endParaRPr lang="en-US" sz="2400" dirty="0"/>
          </a:p>
        </p:txBody>
      </p:sp>
    </p:spTree>
    <p:extLst>
      <p:ext uri="{BB962C8B-B14F-4D97-AF65-F5344CB8AC3E}">
        <p14:creationId xmlns:p14="http://schemas.microsoft.com/office/powerpoint/2010/main" val="324256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A4787-7592-4D28-8A93-6DE3D821704D}"/>
              </a:ext>
            </a:extLst>
          </p:cNvPr>
          <p:cNvSpPr>
            <a:spLocks noGrp="1"/>
          </p:cNvSpPr>
          <p:nvPr>
            <p:ph type="title"/>
          </p:nvPr>
        </p:nvSpPr>
        <p:spPr>
          <a:xfrm>
            <a:off x="628650" y="18255"/>
            <a:ext cx="7886700" cy="1325563"/>
          </a:xfrm>
        </p:spPr>
        <p:txBody>
          <a:bodyPr>
            <a:normAutofit/>
          </a:bodyPr>
          <a:lstStyle/>
          <a:p>
            <a:r>
              <a:rPr lang="en-US" sz="4000" b="0" cap="none" dirty="0"/>
              <a:t>Trigger Work</a:t>
            </a:r>
          </a:p>
        </p:txBody>
      </p:sp>
      <p:sp>
        <p:nvSpPr>
          <p:cNvPr id="3" name="Content Placeholder 2">
            <a:extLst>
              <a:ext uri="{FF2B5EF4-FFF2-40B4-BE49-F238E27FC236}">
                <a16:creationId xmlns="" xmlns:a16="http://schemas.microsoft.com/office/drawing/2014/main" id="{A3326B8E-DD77-49E5-BE8B-DC8077D9D29D}"/>
              </a:ext>
            </a:extLst>
          </p:cNvPr>
          <p:cNvSpPr>
            <a:spLocks noGrp="1"/>
          </p:cNvSpPr>
          <p:nvPr>
            <p:ph idx="1"/>
          </p:nvPr>
        </p:nvSpPr>
        <p:spPr>
          <a:xfrm>
            <a:off x="628650" y="1343818"/>
            <a:ext cx="7886700" cy="5011826"/>
          </a:xfrm>
        </p:spPr>
        <p:txBody>
          <a:bodyPr>
            <a:normAutofit fontScale="85000" lnSpcReduction="20000"/>
          </a:bodyPr>
          <a:lstStyle/>
          <a:p>
            <a:pPr>
              <a:lnSpc>
                <a:spcPct val="110000"/>
              </a:lnSpc>
            </a:pPr>
            <a:r>
              <a:rPr lang="en-US" dirty="0"/>
              <a:t>Trigger work refers to that portion of the work of breathing performed by the patient to trigger the ventilator to the inspiratory phase. </a:t>
            </a:r>
          </a:p>
          <a:p>
            <a:pPr>
              <a:lnSpc>
                <a:spcPct val="110000"/>
              </a:lnSpc>
            </a:pPr>
            <a:r>
              <a:rPr lang="en-US" dirty="0"/>
              <a:t>Inappropriate trigger sensitivity settings and auto-PEEP can increase trigger work.</a:t>
            </a:r>
          </a:p>
          <a:p>
            <a:pPr>
              <a:lnSpc>
                <a:spcPct val="110000"/>
              </a:lnSpc>
            </a:pPr>
            <a:r>
              <a:rPr lang="en-US" dirty="0"/>
              <a:t>Auto PEEP may also increase trigger work. </a:t>
            </a:r>
          </a:p>
          <a:p>
            <a:pPr>
              <a:lnSpc>
                <a:spcPct val="110000"/>
              </a:lnSpc>
            </a:pPr>
            <a:r>
              <a:rPr lang="en-US" dirty="0"/>
              <a:t>If patients are having trouble triggering the ventilator in the presence of auto PEEP extrinsic PEEP may be applied to reduce trigger work, usually at 50-80% of the measured auto PEEP level. </a:t>
            </a:r>
          </a:p>
          <a:p>
            <a:pPr>
              <a:lnSpc>
                <a:spcPct val="110000"/>
              </a:lnSpc>
            </a:pPr>
            <a:r>
              <a:rPr lang="en-US" dirty="0"/>
              <a:t>There are five types of trigger asynchrony: missed triggering, trigger delay, double triggering, reverse triggering and auto triggering</a:t>
            </a:r>
          </a:p>
        </p:txBody>
      </p:sp>
    </p:spTree>
    <p:extLst>
      <p:ext uri="{BB962C8B-B14F-4D97-AF65-F5344CB8AC3E}">
        <p14:creationId xmlns:p14="http://schemas.microsoft.com/office/powerpoint/2010/main" val="214132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86F22-9EF1-49A3-A3A1-82DE54EF6A22}"/>
              </a:ext>
            </a:extLst>
          </p:cNvPr>
          <p:cNvSpPr>
            <a:spLocks noGrp="1"/>
          </p:cNvSpPr>
          <p:nvPr>
            <p:ph type="title"/>
          </p:nvPr>
        </p:nvSpPr>
        <p:spPr>
          <a:xfrm>
            <a:off x="628650" y="0"/>
            <a:ext cx="7886700" cy="1325563"/>
          </a:xfrm>
        </p:spPr>
        <p:txBody>
          <a:bodyPr>
            <a:normAutofit/>
          </a:bodyPr>
          <a:lstStyle/>
          <a:p>
            <a:r>
              <a:rPr lang="en-US" sz="4000" b="0" cap="none" dirty="0"/>
              <a:t>Missed Triggering</a:t>
            </a:r>
          </a:p>
        </p:txBody>
      </p:sp>
      <p:sp>
        <p:nvSpPr>
          <p:cNvPr id="3" name="Content Placeholder 2">
            <a:extLst>
              <a:ext uri="{FF2B5EF4-FFF2-40B4-BE49-F238E27FC236}">
                <a16:creationId xmlns="" xmlns:a16="http://schemas.microsoft.com/office/drawing/2014/main" id="{4C23784E-3C22-458D-AF3A-56D6380D83D2}"/>
              </a:ext>
            </a:extLst>
          </p:cNvPr>
          <p:cNvSpPr>
            <a:spLocks noGrp="1"/>
          </p:cNvSpPr>
          <p:nvPr>
            <p:ph idx="1"/>
          </p:nvPr>
        </p:nvSpPr>
        <p:spPr>
          <a:xfrm>
            <a:off x="628650" y="1080815"/>
            <a:ext cx="7886700" cy="789548"/>
          </a:xfrm>
        </p:spPr>
        <p:txBody>
          <a:bodyPr/>
          <a:lstStyle/>
          <a:p>
            <a:r>
              <a:rPr lang="en-US" sz="2400" dirty="0"/>
              <a:t>A patient inspiratory effort that does not trigger the ventilator is called missed triggering. </a:t>
            </a:r>
          </a:p>
          <a:p>
            <a:endParaRPr lang="en-US" dirty="0"/>
          </a:p>
        </p:txBody>
      </p:sp>
      <p:pic>
        <p:nvPicPr>
          <p:cNvPr id="2050" name="Picture 2" descr="\\10.1.1.17\productions\ART\ART PROCESS\PPT Process\JBL_PPT\Shelledy_171101_Ancillaries\Images\Chapter 07\fg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78" y="1829375"/>
            <a:ext cx="6129049" cy="42915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4C23784E-3C22-458D-AF3A-56D6380D83D2}"/>
              </a:ext>
            </a:extLst>
          </p:cNvPr>
          <p:cNvSpPr txBox="1">
            <a:spLocks/>
          </p:cNvSpPr>
          <p:nvPr/>
        </p:nvSpPr>
        <p:spPr>
          <a:xfrm>
            <a:off x="4191001" y="6079325"/>
            <a:ext cx="1326572" cy="39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mn-lt"/>
                <a:cs typeface="Times New Roman" pitchFamily="18" charset="0"/>
              </a:rPr>
              <a:t>Figure 7.1 </a:t>
            </a:r>
          </a:p>
          <a:p>
            <a:endParaRPr lang="en-US" sz="2000" dirty="0">
              <a:latin typeface="+mn-lt"/>
              <a:cs typeface="Times New Roman" pitchFamily="18" charset="0"/>
            </a:endParaRPr>
          </a:p>
        </p:txBody>
      </p:sp>
    </p:spTree>
    <p:extLst>
      <p:ext uri="{BB962C8B-B14F-4D97-AF65-F5344CB8AC3E}">
        <p14:creationId xmlns:p14="http://schemas.microsoft.com/office/powerpoint/2010/main" val="317736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sz="4000" b="0" cap="none" dirty="0"/>
              <a:t>Missed Triggering (cont’d)</a:t>
            </a:r>
          </a:p>
        </p:txBody>
      </p:sp>
      <p:sp>
        <p:nvSpPr>
          <p:cNvPr id="3" name="Content Placeholder 2"/>
          <p:cNvSpPr>
            <a:spLocks noGrp="1"/>
          </p:cNvSpPr>
          <p:nvPr>
            <p:ph idx="1"/>
          </p:nvPr>
        </p:nvSpPr>
        <p:spPr>
          <a:xfrm>
            <a:off x="628650" y="1274907"/>
            <a:ext cx="7886700" cy="813666"/>
          </a:xfrm>
        </p:spPr>
        <p:txBody>
          <a:bodyPr/>
          <a:lstStyle/>
          <a:p>
            <a:r>
              <a:rPr lang="en-US" sz="2400" dirty="0"/>
              <a:t>AutoPEEP as seen on a flow-time curve during mechanical ventilation. </a:t>
            </a:r>
          </a:p>
          <a:p>
            <a:endParaRPr lang="en-US" dirty="0"/>
          </a:p>
        </p:txBody>
      </p:sp>
      <p:pic>
        <p:nvPicPr>
          <p:cNvPr id="3074" name="Picture 2" descr="\\10.1.1.17\productions\ART\ART PROCESS\PPT Process\JBL_PPT\Shelledy_171101_Ancillaries\Images\Chapter 07\fg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1" y="2143846"/>
            <a:ext cx="8577263" cy="35290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4C23784E-3C22-458D-AF3A-56D6380D83D2}"/>
              </a:ext>
            </a:extLst>
          </p:cNvPr>
          <p:cNvSpPr txBox="1">
            <a:spLocks/>
          </p:cNvSpPr>
          <p:nvPr/>
        </p:nvSpPr>
        <p:spPr>
          <a:xfrm>
            <a:off x="3911526" y="5716286"/>
            <a:ext cx="1326572" cy="39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mn-lt"/>
                <a:cs typeface="Times New Roman" pitchFamily="18" charset="0"/>
              </a:rPr>
              <a:t>Figure 7.2 </a:t>
            </a:r>
          </a:p>
          <a:p>
            <a:endParaRPr lang="en-US" sz="2000" dirty="0">
              <a:latin typeface="+mn-lt"/>
              <a:cs typeface="Times New Roman" pitchFamily="18" charset="0"/>
            </a:endParaRPr>
          </a:p>
        </p:txBody>
      </p:sp>
    </p:spTree>
    <p:extLst>
      <p:ext uri="{BB962C8B-B14F-4D97-AF65-F5344CB8AC3E}">
        <p14:creationId xmlns:p14="http://schemas.microsoft.com/office/powerpoint/2010/main" val="293330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130"/>
            <a:ext cx="7886700" cy="1325563"/>
          </a:xfrm>
        </p:spPr>
        <p:txBody>
          <a:bodyPr>
            <a:normAutofit/>
          </a:bodyPr>
          <a:lstStyle/>
          <a:p>
            <a:r>
              <a:rPr lang="en-US" sz="4000" b="0" cap="none" dirty="0"/>
              <a:t>Trigger Delay</a:t>
            </a:r>
          </a:p>
        </p:txBody>
      </p:sp>
      <p:sp>
        <p:nvSpPr>
          <p:cNvPr id="3" name="Content Placeholder 2"/>
          <p:cNvSpPr>
            <a:spLocks noGrp="1"/>
          </p:cNvSpPr>
          <p:nvPr>
            <p:ph idx="1"/>
          </p:nvPr>
        </p:nvSpPr>
        <p:spPr>
          <a:xfrm>
            <a:off x="718961" y="1767284"/>
            <a:ext cx="7886700" cy="3323432"/>
          </a:xfrm>
        </p:spPr>
        <p:txBody>
          <a:bodyPr>
            <a:normAutofit/>
          </a:bodyPr>
          <a:lstStyle/>
          <a:p>
            <a:r>
              <a:rPr lang="en-US" sz="2600" dirty="0"/>
              <a:t>Trigger delay occurs when there is an increased time interval between the neurologic inspiratory signal from the patient’s respiratory control center and the ventilator’s initiation of breath. </a:t>
            </a:r>
          </a:p>
          <a:p>
            <a:r>
              <a:rPr lang="en-US" sz="2600" dirty="0"/>
              <a:t>Trigger delay is most commonly caused by inappropriate sensitivity settings, and adjustment of trigger sensitivity can often correct trigger delay. </a:t>
            </a:r>
          </a:p>
        </p:txBody>
      </p:sp>
    </p:spTree>
    <p:extLst>
      <p:ext uri="{BB962C8B-B14F-4D97-AF65-F5344CB8AC3E}">
        <p14:creationId xmlns:p14="http://schemas.microsoft.com/office/powerpoint/2010/main" val="2419774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993"/>
            <a:ext cx="7886700" cy="1325563"/>
          </a:xfrm>
        </p:spPr>
        <p:txBody>
          <a:bodyPr>
            <a:normAutofit/>
          </a:bodyPr>
          <a:lstStyle/>
          <a:p>
            <a:r>
              <a:rPr lang="en-US" sz="4000" b="0" cap="none" dirty="0"/>
              <a:t>Double Triggering</a:t>
            </a:r>
          </a:p>
        </p:txBody>
      </p:sp>
      <p:sp>
        <p:nvSpPr>
          <p:cNvPr id="3" name="Content Placeholder 2"/>
          <p:cNvSpPr>
            <a:spLocks noGrp="1"/>
          </p:cNvSpPr>
          <p:nvPr>
            <p:ph idx="1"/>
          </p:nvPr>
        </p:nvSpPr>
        <p:spPr>
          <a:xfrm>
            <a:off x="628650" y="1467556"/>
            <a:ext cx="7886700" cy="4709407"/>
          </a:xfrm>
        </p:spPr>
        <p:txBody>
          <a:bodyPr>
            <a:normAutofit fontScale="85000" lnSpcReduction="20000"/>
          </a:bodyPr>
          <a:lstStyle/>
          <a:p>
            <a:pPr>
              <a:lnSpc>
                <a:spcPct val="110000"/>
              </a:lnSpc>
            </a:pPr>
            <a:r>
              <a:rPr lang="en-US" dirty="0"/>
              <a:t>Patients may try to breathe in longer or deeper than the ventilator is set to provide. </a:t>
            </a:r>
          </a:p>
          <a:p>
            <a:pPr>
              <a:lnSpc>
                <a:spcPct val="110000"/>
              </a:lnSpc>
            </a:pPr>
            <a:r>
              <a:rPr lang="en-US" dirty="0"/>
              <a:t>Ventilator may cycle to the expiratory phase while the patient continues to make an inspiratory effort, resulting in double triggering.</a:t>
            </a:r>
          </a:p>
          <a:p>
            <a:pPr>
              <a:lnSpc>
                <a:spcPct val="110000"/>
              </a:lnSpc>
            </a:pPr>
            <a:r>
              <a:rPr lang="en-US" dirty="0"/>
              <a:t> Double triggering may cause the patient to receive two consecutive tidal breaths from the ventilator before exhaling.  </a:t>
            </a:r>
          </a:p>
          <a:p>
            <a:pPr>
              <a:lnSpc>
                <a:spcPct val="110000"/>
              </a:lnSpc>
            </a:pPr>
            <a:r>
              <a:rPr lang="en-US" dirty="0"/>
              <a:t>Double triggering may be corrected by increasing the inspiratory time to match the patient’s neuro-inspiratory time, increasing the tidal volume to better match the patient’s demand or considering a different mode of ventilation (e.g., pressure support or assist-control PCV). </a:t>
            </a:r>
          </a:p>
        </p:txBody>
      </p:sp>
    </p:spTree>
    <p:extLst>
      <p:ext uri="{BB962C8B-B14F-4D97-AF65-F5344CB8AC3E}">
        <p14:creationId xmlns:p14="http://schemas.microsoft.com/office/powerpoint/2010/main" val="354769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818"/>
            <a:ext cx="7886700" cy="1325563"/>
          </a:xfrm>
        </p:spPr>
        <p:txBody>
          <a:bodyPr>
            <a:normAutofit/>
          </a:bodyPr>
          <a:lstStyle/>
          <a:p>
            <a:r>
              <a:rPr lang="en-US" sz="4000" b="0" cap="none" dirty="0"/>
              <a:t>Auto Triggering</a:t>
            </a:r>
          </a:p>
        </p:txBody>
      </p:sp>
      <p:sp>
        <p:nvSpPr>
          <p:cNvPr id="3" name="Content Placeholder 2"/>
          <p:cNvSpPr>
            <a:spLocks noGrp="1"/>
          </p:cNvSpPr>
          <p:nvPr>
            <p:ph idx="1"/>
          </p:nvPr>
        </p:nvSpPr>
        <p:spPr>
          <a:xfrm>
            <a:off x="628650" y="1854552"/>
            <a:ext cx="7886700" cy="3393723"/>
          </a:xfrm>
        </p:spPr>
        <p:txBody>
          <a:bodyPr>
            <a:normAutofit/>
          </a:bodyPr>
          <a:lstStyle/>
          <a:p>
            <a:r>
              <a:rPr lang="en-US" sz="2600" dirty="0"/>
              <a:t>Auto triggering occurs when the ventilator initiates inspiration without a corresponding patient effort due to inappropriate ventilator trigger sensitivity settings.  </a:t>
            </a:r>
          </a:p>
          <a:p>
            <a:r>
              <a:rPr lang="en-US" sz="2600" dirty="0"/>
              <a:t>Auto triggering most often occurs when trigger sensitivity thresholds are such that even minor fluctuations in ventilator circuit pressure and flow result in a breath trigger. </a:t>
            </a:r>
          </a:p>
        </p:txBody>
      </p:sp>
    </p:spTree>
    <p:extLst>
      <p:ext uri="{BB962C8B-B14F-4D97-AF65-F5344CB8AC3E}">
        <p14:creationId xmlns:p14="http://schemas.microsoft.com/office/powerpoint/2010/main" val="383739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9378F-3E0B-463A-85B1-C5DC34B72793}"/>
              </a:ext>
            </a:extLst>
          </p:cNvPr>
          <p:cNvSpPr>
            <a:spLocks noGrp="1"/>
          </p:cNvSpPr>
          <p:nvPr>
            <p:ph type="title"/>
          </p:nvPr>
        </p:nvSpPr>
        <p:spPr/>
        <p:txBody>
          <a:bodyPr>
            <a:normAutofit/>
          </a:bodyPr>
          <a:lstStyle/>
          <a:p>
            <a:r>
              <a:rPr lang="en-US" sz="4000" b="0" cap="none" dirty="0"/>
              <a:t>Chapter Outline (cont’d)</a:t>
            </a:r>
            <a:endParaRPr lang="en-US" sz="4000" dirty="0"/>
          </a:p>
        </p:txBody>
      </p:sp>
      <p:sp>
        <p:nvSpPr>
          <p:cNvPr id="3" name="Content Placeholder 2">
            <a:extLst>
              <a:ext uri="{FF2B5EF4-FFF2-40B4-BE49-F238E27FC236}">
                <a16:creationId xmlns="" xmlns:a16="http://schemas.microsoft.com/office/drawing/2014/main" id="{E5CAD007-FC9F-47DF-858C-D0AD24BC8631}"/>
              </a:ext>
            </a:extLst>
          </p:cNvPr>
          <p:cNvSpPr>
            <a:spLocks noGrp="1"/>
          </p:cNvSpPr>
          <p:nvPr>
            <p:ph idx="1"/>
          </p:nvPr>
        </p:nvSpPr>
        <p:spPr/>
        <p:txBody>
          <a:bodyPr>
            <a:noAutofit/>
          </a:bodyPr>
          <a:lstStyle/>
          <a:p>
            <a:pPr>
              <a:lnSpc>
                <a:spcPct val="110000"/>
              </a:lnSpc>
            </a:pPr>
            <a:r>
              <a:rPr lang="en-US" sz="2400" dirty="0"/>
              <a:t>Ventilation</a:t>
            </a:r>
          </a:p>
          <a:p>
            <a:pPr lvl="1">
              <a:lnSpc>
                <a:spcPct val="110000"/>
              </a:lnSpc>
            </a:pPr>
            <a:r>
              <a:rPr lang="en-US" dirty="0"/>
              <a:t>Normal tidal volume, rate, and minute ventilation</a:t>
            </a:r>
          </a:p>
          <a:p>
            <a:pPr lvl="1">
              <a:lnSpc>
                <a:spcPct val="110000"/>
              </a:lnSpc>
            </a:pPr>
            <a:r>
              <a:rPr lang="en-US" dirty="0"/>
              <a:t>Alveolar ventilation</a:t>
            </a:r>
          </a:p>
          <a:p>
            <a:pPr lvl="1">
              <a:lnSpc>
                <a:spcPct val="110000"/>
              </a:lnSpc>
            </a:pPr>
            <a:r>
              <a:rPr lang="en-US" dirty="0"/>
              <a:t>PaCO</a:t>
            </a:r>
            <a:r>
              <a:rPr lang="en-US" baseline="-25000" dirty="0"/>
              <a:t>2</a:t>
            </a:r>
            <a:r>
              <a:rPr lang="en-US" dirty="0"/>
              <a:t> during mechanical ventilation</a:t>
            </a:r>
          </a:p>
          <a:p>
            <a:pPr lvl="2">
              <a:lnSpc>
                <a:spcPct val="110000"/>
              </a:lnSpc>
            </a:pPr>
            <a:r>
              <a:rPr lang="en-US" sz="2400" dirty="0"/>
              <a:t>Assist-control volume ventilation </a:t>
            </a:r>
          </a:p>
          <a:p>
            <a:pPr lvl="2">
              <a:lnSpc>
                <a:spcPct val="110000"/>
              </a:lnSpc>
            </a:pPr>
            <a:r>
              <a:rPr lang="en-US" sz="2400" dirty="0"/>
              <a:t>IMV/SIMV</a:t>
            </a:r>
          </a:p>
          <a:p>
            <a:pPr lvl="2">
              <a:lnSpc>
                <a:spcPct val="110000"/>
              </a:lnSpc>
            </a:pPr>
            <a:r>
              <a:rPr lang="en-US" sz="2400" dirty="0"/>
              <a:t>PSV and PaCO</a:t>
            </a:r>
            <a:r>
              <a:rPr lang="en-US" sz="2400" baseline="-25000" dirty="0"/>
              <a:t>2</a:t>
            </a:r>
            <a:endParaRPr lang="en-US" sz="2400" dirty="0"/>
          </a:p>
          <a:p>
            <a:pPr lvl="2">
              <a:lnSpc>
                <a:spcPct val="110000"/>
              </a:lnSpc>
            </a:pPr>
            <a:r>
              <a:rPr lang="en-US" sz="2400" dirty="0"/>
              <a:t>PCV and PaCO</a:t>
            </a:r>
            <a:r>
              <a:rPr lang="en-US" sz="2400" baseline="-25000" dirty="0"/>
              <a:t>2</a:t>
            </a:r>
            <a:endParaRPr lang="en-US" sz="2400" dirty="0"/>
          </a:p>
          <a:p>
            <a:endParaRPr lang="en-US" sz="2400" dirty="0"/>
          </a:p>
        </p:txBody>
      </p:sp>
    </p:spTree>
    <p:extLst>
      <p:ext uri="{BB962C8B-B14F-4D97-AF65-F5344CB8AC3E}">
        <p14:creationId xmlns:p14="http://schemas.microsoft.com/office/powerpoint/2010/main" val="192312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033"/>
            <a:ext cx="7886700" cy="1325563"/>
          </a:xfrm>
        </p:spPr>
        <p:txBody>
          <a:bodyPr>
            <a:normAutofit/>
          </a:bodyPr>
          <a:lstStyle/>
          <a:p>
            <a:r>
              <a:rPr lang="en-US" sz="4000" b="0" cap="none" dirty="0"/>
              <a:t>Reverse Triggering</a:t>
            </a:r>
          </a:p>
        </p:txBody>
      </p:sp>
      <p:sp>
        <p:nvSpPr>
          <p:cNvPr id="3" name="Content Placeholder 2"/>
          <p:cNvSpPr>
            <a:spLocks noGrp="1"/>
          </p:cNvSpPr>
          <p:nvPr>
            <p:ph idx="1"/>
          </p:nvPr>
        </p:nvSpPr>
        <p:spPr>
          <a:xfrm>
            <a:off x="628650" y="1945569"/>
            <a:ext cx="7886700" cy="3369381"/>
          </a:xfrm>
        </p:spPr>
        <p:txBody>
          <a:bodyPr/>
          <a:lstStyle/>
          <a:p>
            <a:r>
              <a:rPr lang="en-US" dirty="0"/>
              <a:t>Reverse triggering may occur during controlled ventilation in which a time-triggered ventilator breath stimulates the diaphragm, resulting in diaphragmatic contraction which then triggers the next breath.</a:t>
            </a:r>
          </a:p>
        </p:txBody>
      </p:sp>
    </p:spTree>
    <p:extLst>
      <p:ext uri="{BB962C8B-B14F-4D97-AF65-F5344CB8AC3E}">
        <p14:creationId xmlns:p14="http://schemas.microsoft.com/office/powerpoint/2010/main" val="168058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AD625-B494-45BE-AD30-656F73A2FAB2}"/>
              </a:ext>
            </a:extLst>
          </p:cNvPr>
          <p:cNvSpPr>
            <a:spLocks noGrp="1"/>
          </p:cNvSpPr>
          <p:nvPr>
            <p:ph type="title"/>
          </p:nvPr>
        </p:nvSpPr>
        <p:spPr>
          <a:xfrm>
            <a:off x="628650" y="143645"/>
            <a:ext cx="7886700" cy="1325563"/>
          </a:xfrm>
        </p:spPr>
        <p:txBody>
          <a:bodyPr>
            <a:normAutofit/>
          </a:bodyPr>
          <a:lstStyle/>
          <a:p>
            <a:r>
              <a:rPr lang="en-US" sz="4000" b="0" cap="none" dirty="0"/>
              <a:t>Flow Asynchrony</a:t>
            </a:r>
          </a:p>
        </p:txBody>
      </p:sp>
      <p:sp>
        <p:nvSpPr>
          <p:cNvPr id="3" name="Content Placeholder 2">
            <a:extLst>
              <a:ext uri="{FF2B5EF4-FFF2-40B4-BE49-F238E27FC236}">
                <a16:creationId xmlns="" xmlns:a16="http://schemas.microsoft.com/office/drawing/2014/main" id="{45DC821E-8B0C-47FC-864F-528DCA3EFB76}"/>
              </a:ext>
            </a:extLst>
          </p:cNvPr>
          <p:cNvSpPr>
            <a:spLocks noGrp="1"/>
          </p:cNvSpPr>
          <p:nvPr>
            <p:ph idx="1"/>
          </p:nvPr>
        </p:nvSpPr>
        <p:spPr>
          <a:xfrm>
            <a:off x="628650" y="1629568"/>
            <a:ext cx="7886700" cy="4351338"/>
          </a:xfrm>
        </p:spPr>
        <p:txBody>
          <a:bodyPr>
            <a:normAutofit/>
          </a:bodyPr>
          <a:lstStyle/>
          <a:p>
            <a:r>
              <a:rPr lang="en-US" sz="2400" dirty="0"/>
              <a:t>Flow asynchrony occurs when the inspiratory gas flow from the ventilator is unable to match the patient’s inspiratory flow demand. </a:t>
            </a:r>
          </a:p>
          <a:p>
            <a:r>
              <a:rPr lang="en-US" sz="2400" dirty="0"/>
              <a:t>With assist-control volume ventilation, this work may exceed that of spontaneous breathing</a:t>
            </a:r>
          </a:p>
          <a:p>
            <a:r>
              <a:rPr lang="en-US" sz="2400" dirty="0"/>
              <a:t>Pressure support ventilation (PSV) and Pressure control ventilation (PCV)</a:t>
            </a:r>
          </a:p>
          <a:p>
            <a:r>
              <a:rPr lang="en-US" sz="2400" dirty="0"/>
              <a:t>Figure 7-3 illustrates a fast rise time, slow rise time and appropriate rise time with pressure control ventilation.</a:t>
            </a:r>
          </a:p>
          <a:p>
            <a:r>
              <a:rPr lang="en-US" sz="2400" dirty="0"/>
              <a:t>&lt;Insert Figure 7-3 Pressure Control Ventilation.&gt;</a:t>
            </a:r>
          </a:p>
          <a:p>
            <a:endParaRPr lang="en-US" sz="2400" dirty="0"/>
          </a:p>
          <a:p>
            <a:endParaRPr lang="en-US" sz="2400" dirty="0"/>
          </a:p>
        </p:txBody>
      </p:sp>
      <p:sp>
        <p:nvSpPr>
          <p:cNvPr id="5" name="TextBox 4">
            <a:extLst>
              <a:ext uri="{FF2B5EF4-FFF2-40B4-BE49-F238E27FC236}">
                <a16:creationId xmlns="" xmlns:a16="http://schemas.microsoft.com/office/drawing/2014/main" id="{861A1747-D700-4C2C-A292-94078B7108D7}"/>
              </a:ext>
            </a:extLst>
          </p:cNvPr>
          <p:cNvSpPr txBox="1"/>
          <p:nvPr/>
        </p:nvSpPr>
        <p:spPr>
          <a:xfrm>
            <a:off x="835378" y="5543742"/>
            <a:ext cx="7679972" cy="507831"/>
          </a:xfrm>
          <a:prstGeom prst="rect">
            <a:avLst/>
          </a:prstGeom>
          <a:noFill/>
        </p:spPr>
        <p:txBody>
          <a:bodyPr wrap="square" rtlCol="0">
            <a:spAutoFit/>
          </a:bodyPr>
          <a:lstStyle/>
          <a:p>
            <a:r>
              <a:rPr lang="en-US" sz="1350" dirty="0"/>
              <a:t> </a:t>
            </a:r>
          </a:p>
          <a:p>
            <a:endParaRPr lang="en-US" sz="1350" dirty="0"/>
          </a:p>
        </p:txBody>
      </p:sp>
    </p:spTree>
    <p:extLst>
      <p:ext uri="{BB962C8B-B14F-4D97-AF65-F5344CB8AC3E}">
        <p14:creationId xmlns:p14="http://schemas.microsoft.com/office/powerpoint/2010/main" val="3211547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7A3BE-957D-404B-99B1-080AC83D2925}"/>
              </a:ext>
            </a:extLst>
          </p:cNvPr>
          <p:cNvSpPr>
            <a:spLocks noGrp="1"/>
          </p:cNvSpPr>
          <p:nvPr>
            <p:ph type="title"/>
          </p:nvPr>
        </p:nvSpPr>
        <p:spPr/>
        <p:txBody>
          <a:bodyPr>
            <a:normAutofit/>
          </a:bodyPr>
          <a:lstStyle/>
          <a:p>
            <a:r>
              <a:rPr lang="en-US" sz="4000" b="0" cap="none" dirty="0"/>
              <a:t>Flow Asynchrony (cont’d)</a:t>
            </a:r>
            <a:endParaRPr lang="en-US" sz="4000" dirty="0"/>
          </a:p>
        </p:txBody>
      </p:sp>
      <p:sp>
        <p:nvSpPr>
          <p:cNvPr id="3" name="Content Placeholder 2">
            <a:extLst>
              <a:ext uri="{FF2B5EF4-FFF2-40B4-BE49-F238E27FC236}">
                <a16:creationId xmlns="" xmlns:a16="http://schemas.microsoft.com/office/drawing/2014/main" id="{E5797D1C-A9F1-4A08-842D-DEA4EFDD1394}"/>
              </a:ext>
            </a:extLst>
          </p:cNvPr>
          <p:cNvSpPr>
            <a:spLocks noGrp="1"/>
          </p:cNvSpPr>
          <p:nvPr>
            <p:ph idx="1"/>
          </p:nvPr>
        </p:nvSpPr>
        <p:spPr/>
        <p:txBody>
          <a:bodyPr/>
          <a:lstStyle/>
          <a:p>
            <a:r>
              <a:rPr lang="en-US" dirty="0"/>
              <a:t>RC Insight:</a:t>
            </a:r>
          </a:p>
          <a:p>
            <a:pPr lvl="1"/>
            <a:r>
              <a:rPr lang="en-US" i="1" dirty="0"/>
              <a:t>During volume ventilation peak flow should be adjusted to a value which meets or exceeds the patient’s inspiratory flow demand. </a:t>
            </a:r>
            <a:endParaRPr lang="en-US" dirty="0"/>
          </a:p>
          <a:p>
            <a:endParaRPr lang="en-US" dirty="0"/>
          </a:p>
        </p:txBody>
      </p:sp>
    </p:spTree>
    <p:extLst>
      <p:ext uri="{BB962C8B-B14F-4D97-AF65-F5344CB8AC3E}">
        <p14:creationId xmlns:p14="http://schemas.microsoft.com/office/powerpoint/2010/main" val="420608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D4272C-F39E-476B-8EDD-3FB0D47E8C63}"/>
              </a:ext>
            </a:extLst>
          </p:cNvPr>
          <p:cNvSpPr>
            <a:spLocks noGrp="1"/>
          </p:cNvSpPr>
          <p:nvPr>
            <p:ph type="title"/>
          </p:nvPr>
        </p:nvSpPr>
        <p:spPr>
          <a:xfrm>
            <a:off x="628650" y="217573"/>
            <a:ext cx="7886700" cy="1325563"/>
          </a:xfrm>
        </p:spPr>
        <p:txBody>
          <a:bodyPr>
            <a:normAutofit/>
          </a:bodyPr>
          <a:lstStyle/>
          <a:p>
            <a:r>
              <a:rPr lang="en-US" sz="4000" b="0" cap="none" dirty="0"/>
              <a:t>Cycle Asynchrony</a:t>
            </a:r>
          </a:p>
        </p:txBody>
      </p:sp>
      <p:sp>
        <p:nvSpPr>
          <p:cNvPr id="3" name="Content Placeholder 2">
            <a:extLst>
              <a:ext uri="{FF2B5EF4-FFF2-40B4-BE49-F238E27FC236}">
                <a16:creationId xmlns="" xmlns:a16="http://schemas.microsoft.com/office/drawing/2014/main" id="{C7D11208-D61A-4CDF-8E71-E180A066B874}"/>
              </a:ext>
            </a:extLst>
          </p:cNvPr>
          <p:cNvSpPr>
            <a:spLocks noGrp="1"/>
          </p:cNvSpPr>
          <p:nvPr>
            <p:ph idx="1"/>
          </p:nvPr>
        </p:nvSpPr>
        <p:spPr>
          <a:xfrm>
            <a:off x="628650" y="1724111"/>
            <a:ext cx="7886700" cy="4560271"/>
          </a:xfrm>
        </p:spPr>
        <p:txBody>
          <a:bodyPr>
            <a:normAutofit/>
          </a:bodyPr>
          <a:lstStyle/>
          <a:p>
            <a:pPr>
              <a:lnSpc>
                <a:spcPct val="100000"/>
              </a:lnSpc>
            </a:pPr>
            <a:r>
              <a:rPr lang="en-US" sz="2400" dirty="0"/>
              <a:t>Cycle asynchrony occurs when the patient’s respiratory center neurologic output and the ventilator do not match. </a:t>
            </a:r>
          </a:p>
          <a:p>
            <a:pPr>
              <a:lnSpc>
                <a:spcPct val="100000"/>
              </a:lnSpc>
            </a:pPr>
            <a:r>
              <a:rPr lang="en-US" sz="2400" dirty="0"/>
              <a:t>Cycle asynchrony is most common during pressure control ventilation (PCV), although it can occur in other modes.</a:t>
            </a:r>
          </a:p>
          <a:p>
            <a:pPr>
              <a:lnSpc>
                <a:spcPct val="100000"/>
              </a:lnSpc>
            </a:pPr>
            <a:r>
              <a:rPr lang="en-US" sz="2400" dirty="0"/>
              <a:t>Figure 7-4: illustrates a mismatch between the patient’s inspiratory time and the ventilator’s inspiratory time in which the patient begins exhalation early resulting in a pressure spike at end-inspiration in the pressure-time curve</a:t>
            </a:r>
          </a:p>
          <a:p>
            <a:pPr marL="0" indent="0">
              <a:lnSpc>
                <a:spcPct val="100000"/>
              </a:lnSpc>
              <a:buNone/>
            </a:pPr>
            <a:r>
              <a:rPr lang="en-US" sz="2400" dirty="0"/>
              <a:t>&lt;Insert Figure 7-4 Cycling Asynchrony.&gt;</a:t>
            </a:r>
          </a:p>
        </p:txBody>
      </p:sp>
    </p:spTree>
    <p:extLst>
      <p:ext uri="{BB962C8B-B14F-4D97-AF65-F5344CB8AC3E}">
        <p14:creationId xmlns:p14="http://schemas.microsoft.com/office/powerpoint/2010/main" val="1844193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E1BA98-57D3-4921-B1A1-31F9C8FD403F}"/>
              </a:ext>
            </a:extLst>
          </p:cNvPr>
          <p:cNvSpPr>
            <a:spLocks noGrp="1"/>
          </p:cNvSpPr>
          <p:nvPr>
            <p:ph type="title"/>
          </p:nvPr>
        </p:nvSpPr>
        <p:spPr/>
        <p:txBody>
          <a:bodyPr>
            <a:noAutofit/>
          </a:bodyPr>
          <a:lstStyle/>
          <a:p>
            <a:r>
              <a:rPr lang="en-US" sz="4000" b="0" cap="none" dirty="0"/>
              <a:t>Flow Termination Criteria to Adjust PSV Expiratory Cycling: Figure 7-5</a:t>
            </a:r>
          </a:p>
        </p:txBody>
      </p:sp>
      <p:sp>
        <p:nvSpPr>
          <p:cNvPr id="3" name="Content Placeholder 2">
            <a:extLst>
              <a:ext uri="{FF2B5EF4-FFF2-40B4-BE49-F238E27FC236}">
                <a16:creationId xmlns="" xmlns:a16="http://schemas.microsoft.com/office/drawing/2014/main" id="{6D815C0E-06ED-4C06-AFC6-2F9319136639}"/>
              </a:ext>
            </a:extLst>
          </p:cNvPr>
          <p:cNvSpPr>
            <a:spLocks noGrp="1"/>
          </p:cNvSpPr>
          <p:nvPr>
            <p:ph idx="1"/>
          </p:nvPr>
        </p:nvSpPr>
        <p:spPr>
          <a:xfrm>
            <a:off x="628650" y="1810103"/>
            <a:ext cx="7886700" cy="4539895"/>
          </a:xfrm>
        </p:spPr>
        <p:txBody>
          <a:bodyPr>
            <a:noAutofit/>
          </a:bodyPr>
          <a:lstStyle/>
          <a:p>
            <a:pPr>
              <a:lnSpc>
                <a:spcPts val="2700"/>
              </a:lnSpc>
              <a:spcBef>
                <a:spcPts val="0"/>
              </a:spcBef>
            </a:pPr>
            <a:r>
              <a:rPr lang="en-US" sz="2400" dirty="0"/>
              <a:t>Expiratory sensitivity ([Esens], PB 840, PB 980; range 1-80% peak flow)</a:t>
            </a:r>
          </a:p>
          <a:p>
            <a:pPr>
              <a:lnSpc>
                <a:spcPts val="2700"/>
              </a:lnSpc>
              <a:spcBef>
                <a:spcPts val="0"/>
              </a:spcBef>
            </a:pPr>
            <a:r>
              <a:rPr lang="en-US" sz="2400" dirty="0"/>
              <a:t>Expiratory trigger sensitivity ([ETS], Hamilton G5; range 5-70% peak flow)</a:t>
            </a:r>
          </a:p>
          <a:p>
            <a:pPr>
              <a:lnSpc>
                <a:spcPts val="2700"/>
              </a:lnSpc>
              <a:spcBef>
                <a:spcPts val="0"/>
              </a:spcBef>
            </a:pPr>
            <a:r>
              <a:rPr lang="en-US" sz="2400" dirty="0"/>
              <a:t>End flow (GE CareStation; range 5-80% peak flow)</a:t>
            </a:r>
          </a:p>
          <a:p>
            <a:pPr>
              <a:lnSpc>
                <a:spcPts val="2700"/>
              </a:lnSpc>
              <a:spcBef>
                <a:spcPts val="0"/>
              </a:spcBef>
            </a:pPr>
            <a:r>
              <a:rPr lang="en-US" sz="2400" dirty="0"/>
              <a:t>Expiratory termination (Drager Evita V500; range 1-80% peak flow)</a:t>
            </a:r>
          </a:p>
          <a:p>
            <a:pPr>
              <a:lnSpc>
                <a:spcPts val="2700"/>
              </a:lnSpc>
              <a:spcBef>
                <a:spcPts val="0"/>
              </a:spcBef>
            </a:pPr>
            <a:r>
              <a:rPr lang="en-US" sz="2400" dirty="0"/>
              <a:t>Inspiratory cycle off % (Maquet Servo-i and Servo-u, range 1-80% peak flow)</a:t>
            </a:r>
          </a:p>
          <a:p>
            <a:pPr marL="0" indent="0">
              <a:lnSpc>
                <a:spcPts val="2700"/>
              </a:lnSpc>
              <a:spcBef>
                <a:spcPts val="0"/>
              </a:spcBef>
              <a:buNone/>
            </a:pPr>
            <a:r>
              <a:rPr lang="en-US" sz="2400" dirty="0"/>
              <a:t>&lt;Insert Figure 7-5 Effect of Changing the Flow Termination Criteria During Pressure Support Ventilation. Note the effect on inspiratory time when a change in flow termination criteria as a percentage of peak flow is made.&gt;</a:t>
            </a:r>
          </a:p>
        </p:txBody>
      </p:sp>
    </p:spTree>
    <p:extLst>
      <p:ext uri="{BB962C8B-B14F-4D97-AF65-F5344CB8AC3E}">
        <p14:creationId xmlns:p14="http://schemas.microsoft.com/office/powerpoint/2010/main" val="574755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70DC8F-C207-4D86-8131-85FFE85D4259}"/>
              </a:ext>
            </a:extLst>
          </p:cNvPr>
          <p:cNvSpPr>
            <a:spLocks noGrp="1"/>
          </p:cNvSpPr>
          <p:nvPr>
            <p:ph type="title"/>
          </p:nvPr>
        </p:nvSpPr>
        <p:spPr>
          <a:xfrm>
            <a:off x="628650" y="193497"/>
            <a:ext cx="7886700" cy="1325563"/>
          </a:xfrm>
        </p:spPr>
        <p:txBody>
          <a:bodyPr>
            <a:normAutofit/>
          </a:bodyPr>
          <a:lstStyle/>
          <a:p>
            <a:r>
              <a:rPr lang="en-US" sz="4000" b="0" cap="none" dirty="0"/>
              <a:t>Mode Asynchrony</a:t>
            </a:r>
          </a:p>
        </p:txBody>
      </p:sp>
      <p:sp>
        <p:nvSpPr>
          <p:cNvPr id="3" name="Content Placeholder 2">
            <a:extLst>
              <a:ext uri="{FF2B5EF4-FFF2-40B4-BE49-F238E27FC236}">
                <a16:creationId xmlns="" xmlns:a16="http://schemas.microsoft.com/office/drawing/2014/main" id="{BB08AE8F-0C78-421A-8566-657D696CB170}"/>
              </a:ext>
            </a:extLst>
          </p:cNvPr>
          <p:cNvSpPr>
            <a:spLocks noGrp="1"/>
          </p:cNvSpPr>
          <p:nvPr>
            <p:ph idx="1"/>
          </p:nvPr>
        </p:nvSpPr>
        <p:spPr>
          <a:xfrm>
            <a:off x="628650" y="1778705"/>
            <a:ext cx="7886700" cy="3726745"/>
          </a:xfrm>
        </p:spPr>
        <p:txBody>
          <a:bodyPr/>
          <a:lstStyle/>
          <a:p>
            <a:r>
              <a:rPr lang="en-US" dirty="0"/>
              <a:t>Following initiation of mechanical ventilatory support the patient should be immediately assessed for the quality of the patient – ventilator interaction by observing for trigger effort, accessory muscle use, patient–ventilator inspiratory time matching, respiratory rate, and signs of distress.</a:t>
            </a:r>
          </a:p>
        </p:txBody>
      </p:sp>
    </p:spTree>
    <p:extLst>
      <p:ext uri="{BB962C8B-B14F-4D97-AF65-F5344CB8AC3E}">
        <p14:creationId xmlns:p14="http://schemas.microsoft.com/office/powerpoint/2010/main" val="387309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1C2AA8-607A-4EAB-9129-CACE86C425FB}"/>
              </a:ext>
            </a:extLst>
          </p:cNvPr>
          <p:cNvSpPr>
            <a:spLocks noGrp="1"/>
          </p:cNvSpPr>
          <p:nvPr>
            <p:ph type="title"/>
          </p:nvPr>
        </p:nvSpPr>
        <p:spPr>
          <a:xfrm>
            <a:off x="628650" y="79023"/>
            <a:ext cx="7886700" cy="1325563"/>
          </a:xfrm>
        </p:spPr>
        <p:txBody>
          <a:bodyPr>
            <a:normAutofit/>
          </a:bodyPr>
          <a:lstStyle/>
          <a:p>
            <a:r>
              <a:rPr lang="en-US" sz="4000" b="0" cap="none" dirty="0"/>
              <a:t>Oxygenation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B8B16FB-5D69-4EC5-A6F9-AF0264BCA172}"/>
                  </a:ext>
                </a:extLst>
              </p:cNvPr>
              <p:cNvSpPr>
                <a:spLocks noGrp="1"/>
              </p:cNvSpPr>
              <p:nvPr>
                <p:ph idx="1"/>
              </p:nvPr>
            </p:nvSpPr>
            <p:spPr>
              <a:xfrm>
                <a:off x="628650" y="1314275"/>
                <a:ext cx="7886700" cy="4772377"/>
              </a:xfrm>
            </p:spPr>
            <p:txBody>
              <a:bodyPr>
                <a:normAutofit lnSpcReduction="10000"/>
              </a:bodyPr>
              <a:lstStyle/>
              <a:p>
                <a:pPr>
                  <a:lnSpc>
                    <a:spcPct val="110000"/>
                  </a:lnSpc>
                </a:pPr>
                <a:r>
                  <a:rPr lang="en-US" sz="2400" dirty="0"/>
                  <a:t>Arterial oxygen content (CaO</a:t>
                </a:r>
                <a:r>
                  <a:rPr lang="en-US" sz="2400" baseline="-25000" dirty="0"/>
                  <a:t>2</a:t>
                </a:r>
                <a:r>
                  <a:rPr lang="en-US" sz="2400" dirty="0"/>
                  <a:t>) is dependent on arterial oxygen tension (PaO</a:t>
                </a:r>
                <a:r>
                  <a:rPr lang="en-US" sz="2400" baseline="-25000" dirty="0"/>
                  <a:t>2</a:t>
                </a:r>
                <a:r>
                  <a:rPr lang="en-US" sz="2400" dirty="0"/>
                  <a:t>), arterial oxygen saturation (SaO</a:t>
                </a:r>
                <a:r>
                  <a:rPr lang="en-US" sz="2400" baseline="-25000" dirty="0"/>
                  <a:t>2</a:t>
                </a:r>
                <a:r>
                  <a:rPr lang="en-US" sz="2400" dirty="0"/>
                  <a:t>) and hemoglobin level (Hb) where: </a:t>
                </a:r>
              </a:p>
              <a:p>
                <a:pPr marL="0" indent="0">
                  <a:lnSpc>
                    <a:spcPct val="110000"/>
                  </a:lnSpc>
                  <a:buNone/>
                </a:pPr>
                <a:r>
                  <a:rPr lang="en-US" sz="2400" dirty="0"/>
                  <a:t>		CaO</a:t>
                </a:r>
                <a:r>
                  <a:rPr lang="en-US" sz="2400" baseline="-25000" dirty="0"/>
                  <a:t>2</a:t>
                </a:r>
                <a:r>
                  <a:rPr lang="en-US" sz="2400" dirty="0"/>
                  <a:t> = 1.34 x SaO</a:t>
                </a:r>
                <a:r>
                  <a:rPr lang="en-US" sz="2400" baseline="-25000" dirty="0"/>
                  <a:t>2</a:t>
                </a:r>
                <a:r>
                  <a:rPr lang="en-US" sz="2400" dirty="0"/>
                  <a:t> x Hb + .003 x PaO</a:t>
                </a:r>
                <a:r>
                  <a:rPr lang="en-US" sz="2400" baseline="-25000" dirty="0"/>
                  <a:t>2</a:t>
                </a:r>
                <a:r>
                  <a:rPr lang="en-US" sz="2400" dirty="0"/>
                  <a:t> </a:t>
                </a:r>
              </a:p>
              <a:p>
                <a:pPr>
                  <a:lnSpc>
                    <a:spcPct val="110000"/>
                  </a:lnSpc>
                </a:pPr>
                <a:r>
                  <a:rPr lang="en-US" sz="2400" dirty="0"/>
                  <a:t>Tissue oxygen delivery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D</m:t>
                        </m:r>
                      </m:e>
                    </m:acc>
                  </m:oMath>
                </a14:m>
                <a:r>
                  <a:rPr lang="en-US" sz="2400" dirty="0"/>
                  <a:t>O</a:t>
                </a:r>
                <a:r>
                  <a:rPr lang="en-US" sz="2400" baseline="-25000" dirty="0"/>
                  <a:t>2</a:t>
                </a:r>
                <a:r>
                  <a:rPr lang="en-US" sz="2400" dirty="0"/>
                  <a:t>) is dependent on the arterial oxygen content (CaO</a:t>
                </a:r>
                <a:r>
                  <a:rPr lang="en-US" sz="2400" baseline="-25000" dirty="0"/>
                  <a:t>2</a:t>
                </a:r>
                <a:r>
                  <a:rPr lang="en-US" sz="2400" dirty="0"/>
                  <a:t>) and cardiac output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Q</m:t>
                        </m:r>
                      </m:e>
                    </m:acc>
                  </m:oMath>
                </a14:m>
                <a:r>
                  <a:rPr lang="en-US" sz="2400" dirty="0"/>
                  <a:t>T) where:</a:t>
                </a:r>
              </a:p>
              <a:p>
                <a:pPr marL="0" indent="0">
                  <a:lnSpc>
                    <a:spcPct val="110000"/>
                  </a:lnSpc>
                  <a:buNone/>
                </a:pPr>
                <a:r>
                  <a:rPr lang="en-US" sz="2400" dirty="0"/>
                  <a: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D</m:t>
                        </m:r>
                      </m:e>
                    </m:acc>
                  </m:oMath>
                </a14:m>
                <a:r>
                  <a:rPr lang="en-US" sz="2400" dirty="0"/>
                  <a:t>O</a:t>
                </a:r>
                <a:r>
                  <a:rPr lang="en-US" sz="2400" baseline="-25000" dirty="0"/>
                  <a:t>2</a:t>
                </a:r>
                <a:r>
                  <a:rPr lang="en-US" sz="2400" dirty="0"/>
                  <a:t> = CaO</a:t>
                </a:r>
                <a:r>
                  <a:rPr lang="en-US" sz="2400" baseline="-25000" dirty="0"/>
                  <a:t>2</a:t>
                </a:r>
                <a:r>
                  <a:rPr lang="en-US" sz="2400" dirty="0"/>
                  <a:t> x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Q</m:t>
                        </m:r>
                      </m:e>
                    </m:acc>
                  </m:oMath>
                </a14:m>
                <a:r>
                  <a:rPr lang="en-US" sz="2400" dirty="0"/>
                  <a:t>T </a:t>
                </a:r>
              </a:p>
              <a:p>
                <a:pPr>
                  <a:lnSpc>
                    <a:spcPct val="110000"/>
                  </a:lnSpc>
                </a:pPr>
                <a:r>
                  <a:rPr lang="en-US" sz="2400" dirty="0"/>
                  <a:t>Cardiac output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Q</m:t>
                        </m:r>
                      </m:e>
                    </m:acc>
                  </m:oMath>
                </a14:m>
                <a:r>
                  <a:rPr lang="en-US" sz="2400" dirty="0"/>
                  <a:t>T) is dependent on stroke volume (SV) and heart rate (HR) where:</a:t>
                </a:r>
              </a:p>
              <a:p>
                <a:pPr marL="0" indent="0">
                  <a:lnSpc>
                    <a:spcPct val="110000"/>
                  </a:lnSpc>
                  <a:buNone/>
                </a:pPr>
                <a:r>
                  <a:rPr lang="en-US" sz="2400" dirty="0"/>
                  <a: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Q</m:t>
                        </m:r>
                      </m:e>
                    </m:acc>
                  </m:oMath>
                </a14:m>
                <a:r>
                  <a:rPr lang="en-US" sz="2400" dirty="0"/>
                  <a:t>T = SV x HR</a:t>
                </a:r>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9B8B16FB-5D69-4EC5-A6F9-AF0264BCA172}"/>
                  </a:ext>
                </a:extLst>
              </p:cNvPr>
              <p:cNvSpPr>
                <a:spLocks noGrp="1" noRot="1" noChangeAspect="1" noMove="1" noResize="1" noEditPoints="1" noAdjustHandles="1" noChangeArrowheads="1" noChangeShapeType="1" noTextEdit="1"/>
              </p:cNvSpPr>
              <p:nvPr>
                <p:ph idx="1"/>
              </p:nvPr>
            </p:nvSpPr>
            <p:spPr>
              <a:xfrm>
                <a:off x="628650" y="1314275"/>
                <a:ext cx="7886700" cy="4772377"/>
              </a:xfrm>
              <a:blipFill>
                <a:blip r:embed="rId2"/>
                <a:stretch>
                  <a:fillRect l="-1005" t="-1023" r="-1932"/>
                </a:stretch>
              </a:blipFill>
            </p:spPr>
            <p:txBody>
              <a:bodyPr/>
              <a:lstStyle/>
              <a:p>
                <a:r>
                  <a:rPr lang="en-US">
                    <a:noFill/>
                  </a:rPr>
                  <a:t> </a:t>
                </a:r>
              </a:p>
            </p:txBody>
          </p:sp>
        </mc:Fallback>
      </mc:AlternateContent>
    </p:spTree>
    <p:extLst>
      <p:ext uri="{BB962C8B-B14F-4D97-AF65-F5344CB8AC3E}">
        <p14:creationId xmlns:p14="http://schemas.microsoft.com/office/powerpoint/2010/main" val="3629116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1A4A88-D5AE-43C7-85D6-B454D250687D}"/>
              </a:ext>
            </a:extLst>
          </p:cNvPr>
          <p:cNvSpPr>
            <a:spLocks noGrp="1"/>
          </p:cNvSpPr>
          <p:nvPr>
            <p:ph type="title"/>
          </p:nvPr>
        </p:nvSpPr>
        <p:spPr>
          <a:xfrm>
            <a:off x="628650" y="0"/>
            <a:ext cx="7886700" cy="1325563"/>
          </a:xfrm>
        </p:spPr>
        <p:txBody>
          <a:bodyPr>
            <a:normAutofit/>
          </a:bodyPr>
          <a:lstStyle/>
          <a:p>
            <a:r>
              <a:rPr lang="en-US" sz="4000" b="0" cap="none" dirty="0"/>
              <a:t>Oxygenation: Table 7-1</a:t>
            </a:r>
          </a:p>
        </p:txBody>
      </p:sp>
      <p:pic>
        <p:nvPicPr>
          <p:cNvPr id="4098" name="Picture 2" descr="\\10.1.1.17\productions\ART\ART PROCESS\PPT Process\JBL_PPT\Shelledy_171101_Ancillaries\Images\Chapter 07\Tab07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804" y="1052584"/>
            <a:ext cx="7428923" cy="515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3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73BDB-91B9-4DB5-81FE-9CFE3BA852F5}"/>
              </a:ext>
            </a:extLst>
          </p:cNvPr>
          <p:cNvSpPr>
            <a:spLocks noGrp="1"/>
          </p:cNvSpPr>
          <p:nvPr>
            <p:ph type="title"/>
          </p:nvPr>
        </p:nvSpPr>
        <p:spPr>
          <a:xfrm>
            <a:off x="628650" y="872596"/>
            <a:ext cx="7886700" cy="696560"/>
          </a:xfrm>
        </p:spPr>
        <p:txBody>
          <a:bodyPr>
            <a:normAutofit fontScale="90000"/>
          </a:bodyPr>
          <a:lstStyle/>
          <a:p>
            <a:r>
              <a:rPr lang="en-US" b="0" cap="none" dirty="0"/>
              <a:t>Fio2</a:t>
            </a: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0887867D-B5D0-4BE5-BF25-4D06877C7D80}"/>
              </a:ext>
            </a:extLst>
          </p:cNvPr>
          <p:cNvSpPr>
            <a:spLocks noGrp="1"/>
          </p:cNvSpPr>
          <p:nvPr>
            <p:ph idx="1"/>
          </p:nvPr>
        </p:nvSpPr>
        <p:spPr>
          <a:xfrm>
            <a:off x="628650" y="1653381"/>
            <a:ext cx="7886700" cy="3756819"/>
          </a:xfrm>
        </p:spPr>
        <p:txBody>
          <a:bodyPr/>
          <a:lstStyle/>
          <a:p>
            <a:r>
              <a:rPr lang="en-US" dirty="0"/>
              <a:t>Ventilator initiation often includes providing 100% oxygen (Fio</a:t>
            </a:r>
            <a:r>
              <a:rPr lang="en-US" baseline="-25000" dirty="0"/>
              <a:t>2</a:t>
            </a:r>
            <a:r>
              <a:rPr lang="en-US" dirty="0"/>
              <a:t> = 1.0) as a safeguard against development of severe hypoxemia</a:t>
            </a:r>
          </a:p>
          <a:p>
            <a:r>
              <a:rPr lang="en-US" dirty="0"/>
              <a:t>RC Insight: A clinical goal of PaO</a:t>
            </a:r>
            <a:r>
              <a:rPr lang="en-US" baseline="-25000" dirty="0"/>
              <a:t>2</a:t>
            </a:r>
            <a:r>
              <a:rPr lang="en-US" dirty="0"/>
              <a:t> 60-80 mm Hg and SaO</a:t>
            </a:r>
            <a:r>
              <a:rPr lang="en-US" baseline="-25000" dirty="0"/>
              <a:t>2</a:t>
            </a:r>
            <a:r>
              <a:rPr lang="en-US" dirty="0"/>
              <a:t> 90-95% at Fio</a:t>
            </a:r>
            <a:r>
              <a:rPr lang="en-US" baseline="-25000" dirty="0"/>
              <a:t>2</a:t>
            </a:r>
            <a:r>
              <a:rPr lang="en-US" dirty="0"/>
              <a:t> ≤ 0.50-0.60 is appropriate for most patients.</a:t>
            </a:r>
          </a:p>
          <a:p>
            <a:pPr marL="0" indent="0">
              <a:buNone/>
            </a:pPr>
            <a:r>
              <a:rPr lang="en-US" dirty="0"/>
              <a:t>&lt;Insert Table 7-2 Relationship between PaO</a:t>
            </a:r>
            <a:r>
              <a:rPr lang="en-US" baseline="-25000" dirty="0"/>
              <a:t>2</a:t>
            </a:r>
            <a:r>
              <a:rPr lang="en-US" dirty="0"/>
              <a:t> and SaO</a:t>
            </a:r>
            <a:r>
              <a:rPr lang="en-US" baseline="-25000" dirty="0"/>
              <a:t>2</a:t>
            </a:r>
            <a:r>
              <a:rPr lang="en-US" dirty="0"/>
              <a:t>*&gt;</a:t>
            </a:r>
          </a:p>
          <a:p>
            <a:pPr marL="0" indent="0">
              <a:buNone/>
            </a:pPr>
            <a:endParaRPr lang="en-US" dirty="0"/>
          </a:p>
        </p:txBody>
      </p:sp>
    </p:spTree>
    <p:extLst>
      <p:ext uri="{BB962C8B-B14F-4D97-AF65-F5344CB8AC3E}">
        <p14:creationId xmlns:p14="http://schemas.microsoft.com/office/powerpoint/2010/main" val="106445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6CB9F-C3DC-44EE-ADF2-FE72A91C55B5}"/>
              </a:ext>
            </a:extLst>
          </p:cNvPr>
          <p:cNvSpPr>
            <a:spLocks noGrp="1"/>
          </p:cNvSpPr>
          <p:nvPr>
            <p:ph type="title"/>
          </p:nvPr>
        </p:nvSpPr>
        <p:spPr>
          <a:xfrm>
            <a:off x="628650" y="0"/>
            <a:ext cx="7886700" cy="1325563"/>
          </a:xfrm>
        </p:spPr>
        <p:txBody>
          <a:bodyPr>
            <a:normAutofit/>
          </a:bodyPr>
          <a:lstStyle/>
          <a:p>
            <a:r>
              <a:rPr lang="en-US" sz="4000" b="0" cap="none" dirty="0"/>
              <a:t>Fio</a:t>
            </a:r>
            <a:r>
              <a:rPr lang="en-US" sz="4000" b="0" cap="none" baseline="-25000" dirty="0"/>
              <a:t>2 </a:t>
            </a:r>
            <a:r>
              <a:rPr lang="en-US" sz="4000" b="0" cap="none" dirty="0"/>
              <a:t>: TABLE 7-3 Fio</a:t>
            </a:r>
            <a:r>
              <a:rPr lang="en-US" sz="4000" b="0" cap="none" baseline="-25000" dirty="0"/>
              <a:t>2</a:t>
            </a:r>
            <a:r>
              <a:rPr lang="en-US" sz="4000" b="0" cap="none" dirty="0"/>
              <a:t> Titration </a:t>
            </a:r>
          </a:p>
        </p:txBody>
      </p:sp>
      <p:pic>
        <p:nvPicPr>
          <p:cNvPr id="5122" name="Picture 2" descr="\\10.1.1.17\productions\ART\ART PROCESS\PPT Process\JBL_PPT\Shelledy_171101_Ancillaries\Images\Chapter 07\Tab07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64" y="1011962"/>
            <a:ext cx="6757120" cy="533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4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CD61F3-11FD-43AC-AAED-D8F0CF1D2BEC}"/>
              </a:ext>
            </a:extLst>
          </p:cNvPr>
          <p:cNvSpPr>
            <a:spLocks noGrp="1"/>
          </p:cNvSpPr>
          <p:nvPr>
            <p:ph type="title"/>
          </p:nvPr>
        </p:nvSpPr>
        <p:spPr/>
        <p:txBody>
          <a:bodyPr>
            <a:normAutofit/>
          </a:bodyPr>
          <a:lstStyle/>
          <a:p>
            <a:r>
              <a:rPr lang="en-US" sz="4000" b="0" cap="none" dirty="0"/>
              <a:t>Chapter Outline (cont’d)</a:t>
            </a:r>
            <a:endParaRPr lang="en-US" sz="4000" dirty="0"/>
          </a:p>
        </p:txBody>
      </p:sp>
      <p:sp>
        <p:nvSpPr>
          <p:cNvPr id="3" name="Content Placeholder 2">
            <a:extLst>
              <a:ext uri="{FF2B5EF4-FFF2-40B4-BE49-F238E27FC236}">
                <a16:creationId xmlns="" xmlns:a16="http://schemas.microsoft.com/office/drawing/2014/main" id="{03152E7A-C62A-4123-84A6-79ACABB5A416}"/>
              </a:ext>
            </a:extLst>
          </p:cNvPr>
          <p:cNvSpPr>
            <a:spLocks noGrp="1"/>
          </p:cNvSpPr>
          <p:nvPr>
            <p:ph idx="1"/>
          </p:nvPr>
        </p:nvSpPr>
        <p:spPr/>
        <p:txBody>
          <a:bodyPr/>
          <a:lstStyle/>
          <a:p>
            <a:pPr>
              <a:lnSpc>
                <a:spcPct val="110000"/>
              </a:lnSpc>
            </a:pPr>
            <a:r>
              <a:rPr lang="en-US" sz="2400" dirty="0"/>
              <a:t>Acid-base balance</a:t>
            </a:r>
          </a:p>
          <a:p>
            <a:pPr lvl="1">
              <a:lnSpc>
                <a:spcPct val="110000"/>
              </a:lnSpc>
            </a:pPr>
            <a:r>
              <a:rPr lang="en-US" dirty="0"/>
              <a:t>Respiratory acidosis</a:t>
            </a:r>
          </a:p>
          <a:p>
            <a:pPr lvl="1">
              <a:lnSpc>
                <a:spcPct val="110000"/>
              </a:lnSpc>
            </a:pPr>
            <a:r>
              <a:rPr lang="en-US" dirty="0"/>
              <a:t>Respiratory alkalosis</a:t>
            </a:r>
          </a:p>
          <a:p>
            <a:pPr lvl="1">
              <a:lnSpc>
                <a:spcPct val="110000"/>
              </a:lnSpc>
            </a:pPr>
            <a:r>
              <a:rPr lang="en-US" dirty="0"/>
              <a:t>Metabolic acidosis</a:t>
            </a:r>
          </a:p>
          <a:p>
            <a:pPr lvl="1">
              <a:lnSpc>
                <a:spcPct val="110000"/>
              </a:lnSpc>
            </a:pPr>
            <a:r>
              <a:rPr lang="en-US" dirty="0"/>
              <a:t>Metabolic alkalosis</a:t>
            </a:r>
          </a:p>
          <a:p>
            <a:pPr>
              <a:lnSpc>
                <a:spcPct val="110000"/>
              </a:lnSpc>
            </a:pPr>
            <a:r>
              <a:rPr lang="en-US" sz="2400" dirty="0"/>
              <a:t>Cardiac and Cardiovascular Support</a:t>
            </a:r>
          </a:p>
          <a:p>
            <a:pPr>
              <a:lnSpc>
                <a:spcPct val="110000"/>
              </a:lnSpc>
            </a:pPr>
            <a:r>
              <a:rPr lang="en-US" sz="2400" dirty="0"/>
              <a:t>Use of Sedation at Neuromuscular Blockade</a:t>
            </a:r>
          </a:p>
          <a:p>
            <a:pPr>
              <a:lnSpc>
                <a:spcPct val="110000"/>
              </a:lnSpc>
            </a:pPr>
            <a:r>
              <a:rPr lang="en-US" sz="2400" dirty="0"/>
              <a:t>Summary</a:t>
            </a:r>
          </a:p>
          <a:p>
            <a:endParaRPr lang="en-US" dirty="0"/>
          </a:p>
        </p:txBody>
      </p:sp>
    </p:spTree>
    <p:extLst>
      <p:ext uri="{BB962C8B-B14F-4D97-AF65-F5344CB8AC3E}">
        <p14:creationId xmlns:p14="http://schemas.microsoft.com/office/powerpoint/2010/main" val="161709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F241D-9D2A-491A-9571-204F76D348C6}"/>
              </a:ext>
            </a:extLst>
          </p:cNvPr>
          <p:cNvSpPr>
            <a:spLocks noGrp="1"/>
          </p:cNvSpPr>
          <p:nvPr>
            <p:ph type="title"/>
          </p:nvPr>
        </p:nvSpPr>
        <p:spPr>
          <a:xfrm>
            <a:off x="628650" y="308682"/>
            <a:ext cx="7886700" cy="1325563"/>
          </a:xfrm>
        </p:spPr>
        <p:txBody>
          <a:bodyPr>
            <a:normAutofit/>
          </a:bodyPr>
          <a:lstStyle/>
          <a:p>
            <a:r>
              <a:rPr lang="en-US" sz="4000" b="0" cap="none" dirty="0"/>
              <a:t>Clinical Focus 7-1 Oxygen Titration</a:t>
            </a:r>
          </a:p>
        </p:txBody>
      </p:sp>
      <p:sp>
        <p:nvSpPr>
          <p:cNvPr id="3" name="Content Placeholder 2">
            <a:extLst>
              <a:ext uri="{FF2B5EF4-FFF2-40B4-BE49-F238E27FC236}">
                <a16:creationId xmlns="" xmlns:a16="http://schemas.microsoft.com/office/drawing/2014/main" id="{DB628AA3-AB1B-4890-ABD2-AD01CC641CBB}"/>
              </a:ext>
            </a:extLst>
          </p:cNvPr>
          <p:cNvSpPr>
            <a:spLocks noGrp="1"/>
          </p:cNvSpPr>
          <p:nvPr>
            <p:ph idx="1"/>
          </p:nvPr>
        </p:nvSpPr>
        <p:spPr>
          <a:xfrm>
            <a:off x="342900" y="1634244"/>
            <a:ext cx="8172450" cy="4728455"/>
          </a:xfrm>
        </p:spPr>
        <p:txBody>
          <a:bodyPr>
            <a:noAutofit/>
          </a:bodyPr>
          <a:lstStyle/>
          <a:p>
            <a:pPr>
              <a:lnSpc>
                <a:spcPts val="2600"/>
              </a:lnSpc>
              <a:spcBef>
                <a:spcPts val="0"/>
              </a:spcBef>
            </a:pPr>
            <a:r>
              <a:rPr lang="en-US" sz="2400" dirty="0"/>
              <a:t>Invasive mechanical ventilation is instituted for a patient in acute respiratory failure with the following settings:</a:t>
            </a:r>
          </a:p>
          <a:p>
            <a:pPr lvl="1">
              <a:lnSpc>
                <a:spcPts val="2600"/>
              </a:lnSpc>
              <a:spcBef>
                <a:spcPts val="0"/>
              </a:spcBef>
            </a:pPr>
            <a:r>
              <a:rPr lang="en-US" sz="2800" dirty="0"/>
              <a:t>Mode: assist-control volume ventilation (V-AC aka VC-CMV) </a:t>
            </a:r>
          </a:p>
          <a:p>
            <a:pPr lvl="2">
              <a:lnSpc>
                <a:spcPts val="2600"/>
              </a:lnSpc>
              <a:spcBef>
                <a:spcPts val="0"/>
              </a:spcBef>
            </a:pPr>
            <a:r>
              <a:rPr lang="en-US" sz="2400" dirty="0"/>
              <a:t>Tidal volume: 8 ml/kg IBW</a:t>
            </a:r>
          </a:p>
          <a:p>
            <a:pPr lvl="2">
              <a:lnSpc>
                <a:spcPts val="2600"/>
              </a:lnSpc>
              <a:spcBef>
                <a:spcPts val="0"/>
              </a:spcBef>
            </a:pPr>
            <a:r>
              <a:rPr lang="en-US" sz="2400" dirty="0"/>
              <a:t>Set rate: 14 breaths/minute</a:t>
            </a:r>
          </a:p>
          <a:p>
            <a:pPr lvl="2">
              <a:lnSpc>
                <a:spcPts val="2600"/>
              </a:lnSpc>
              <a:spcBef>
                <a:spcPts val="0"/>
              </a:spcBef>
            </a:pPr>
            <a:r>
              <a:rPr lang="en-US" sz="2400" dirty="0"/>
              <a:t>Fio</a:t>
            </a:r>
            <a:r>
              <a:rPr lang="en-US" sz="2400" baseline="-25000" dirty="0"/>
              <a:t>2</a:t>
            </a:r>
            <a:r>
              <a:rPr lang="en-US" sz="2400" dirty="0"/>
              <a:t>: 1.0</a:t>
            </a:r>
          </a:p>
          <a:p>
            <a:pPr lvl="2">
              <a:lnSpc>
                <a:spcPts val="2600"/>
              </a:lnSpc>
              <a:spcBef>
                <a:spcPts val="0"/>
              </a:spcBef>
            </a:pPr>
            <a:r>
              <a:rPr lang="en-US" sz="2400" dirty="0"/>
              <a:t>PEEP: + 5 cm H</a:t>
            </a:r>
            <a:r>
              <a:rPr lang="en-US" sz="2400" baseline="-25000" dirty="0"/>
              <a:t>2</a:t>
            </a:r>
            <a:r>
              <a:rPr lang="en-US" sz="2400" dirty="0"/>
              <a:t>O</a:t>
            </a:r>
          </a:p>
          <a:p>
            <a:pPr>
              <a:lnSpc>
                <a:spcPts val="2600"/>
              </a:lnSpc>
              <a:spcBef>
                <a:spcPts val="0"/>
              </a:spcBef>
            </a:pPr>
            <a:r>
              <a:rPr lang="en-US" sz="2400" dirty="0"/>
              <a:t>Arterial blood gases are obtained shortly after initiation of mechanical ventilatory support:</a:t>
            </a:r>
          </a:p>
          <a:p>
            <a:pPr lvl="2">
              <a:lnSpc>
                <a:spcPts val="2600"/>
              </a:lnSpc>
              <a:spcBef>
                <a:spcPts val="0"/>
              </a:spcBef>
            </a:pPr>
            <a:r>
              <a:rPr lang="en-US" sz="2400" dirty="0"/>
              <a:t>pH: 7.36</a:t>
            </a:r>
          </a:p>
          <a:p>
            <a:pPr lvl="2">
              <a:lnSpc>
                <a:spcPts val="2600"/>
              </a:lnSpc>
              <a:spcBef>
                <a:spcPts val="0"/>
              </a:spcBef>
            </a:pPr>
            <a:r>
              <a:rPr lang="en-US" sz="2400" dirty="0"/>
              <a:t>PaCO</a:t>
            </a:r>
            <a:r>
              <a:rPr lang="en-US" sz="2400" baseline="-25000" dirty="0"/>
              <a:t>2</a:t>
            </a:r>
            <a:r>
              <a:rPr lang="en-US" sz="2400" dirty="0"/>
              <a:t>; 35 mm Hg</a:t>
            </a:r>
          </a:p>
          <a:p>
            <a:pPr lvl="2">
              <a:lnSpc>
                <a:spcPts val="2600"/>
              </a:lnSpc>
              <a:spcBef>
                <a:spcPts val="0"/>
              </a:spcBef>
            </a:pPr>
            <a:r>
              <a:rPr lang="en-US" sz="2400" dirty="0"/>
              <a:t>PaO</a:t>
            </a:r>
            <a:r>
              <a:rPr lang="en-US" sz="2400" baseline="-25000" dirty="0"/>
              <a:t>2</a:t>
            </a:r>
            <a:r>
              <a:rPr lang="en-US" sz="2400" dirty="0"/>
              <a:t>: 182 mm Hg</a:t>
            </a:r>
          </a:p>
          <a:p>
            <a:pPr lvl="2">
              <a:lnSpc>
                <a:spcPts val="2600"/>
              </a:lnSpc>
              <a:spcBef>
                <a:spcPts val="0"/>
              </a:spcBef>
            </a:pPr>
            <a:r>
              <a:rPr lang="en-US" sz="2400" dirty="0"/>
              <a:t>SaO</a:t>
            </a:r>
            <a:r>
              <a:rPr lang="en-US" sz="2400" baseline="-25000" dirty="0"/>
              <a:t>2</a:t>
            </a:r>
            <a:r>
              <a:rPr lang="en-US" sz="2400" dirty="0"/>
              <a:t>: 100%</a:t>
            </a:r>
          </a:p>
        </p:txBody>
      </p:sp>
    </p:spTree>
    <p:extLst>
      <p:ext uri="{BB962C8B-B14F-4D97-AF65-F5344CB8AC3E}">
        <p14:creationId xmlns:p14="http://schemas.microsoft.com/office/powerpoint/2010/main" val="250147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DD8CB-6C32-44AF-B256-F270CD6C97EA}"/>
              </a:ext>
            </a:extLst>
          </p:cNvPr>
          <p:cNvSpPr>
            <a:spLocks noGrp="1"/>
          </p:cNvSpPr>
          <p:nvPr>
            <p:ph type="title"/>
          </p:nvPr>
        </p:nvSpPr>
        <p:spPr>
          <a:xfrm>
            <a:off x="0" y="0"/>
            <a:ext cx="7886700" cy="1325563"/>
          </a:xfrm>
        </p:spPr>
        <p:txBody>
          <a:bodyPr>
            <a:normAutofit/>
          </a:bodyPr>
          <a:lstStyle/>
          <a:p>
            <a:r>
              <a:rPr lang="en-US" sz="4000" b="0" dirty="0"/>
              <a:t>PEEP/CPAP</a:t>
            </a:r>
          </a:p>
        </p:txBody>
      </p:sp>
      <p:sp>
        <p:nvSpPr>
          <p:cNvPr id="3" name="Content Placeholder 2">
            <a:extLst>
              <a:ext uri="{FF2B5EF4-FFF2-40B4-BE49-F238E27FC236}">
                <a16:creationId xmlns="" xmlns:a16="http://schemas.microsoft.com/office/drawing/2014/main" id="{FEC91694-AFDD-4ACA-90A5-85469D133525}"/>
              </a:ext>
            </a:extLst>
          </p:cNvPr>
          <p:cNvSpPr>
            <a:spLocks noGrp="1"/>
          </p:cNvSpPr>
          <p:nvPr>
            <p:ph idx="1"/>
          </p:nvPr>
        </p:nvSpPr>
        <p:spPr>
          <a:xfrm>
            <a:off x="535130" y="1573347"/>
            <a:ext cx="4872905" cy="4120004"/>
          </a:xfrm>
        </p:spPr>
        <p:txBody>
          <a:bodyPr>
            <a:normAutofit lnSpcReduction="10000"/>
          </a:bodyPr>
          <a:lstStyle/>
          <a:p>
            <a:r>
              <a:rPr lang="en-US" sz="2400" dirty="0"/>
              <a:t>Mechanical ventilation often incorporates PEEP or CPAP to help restore or maintain lung volumes and prevent or treat atelectasis. </a:t>
            </a:r>
          </a:p>
          <a:p>
            <a:r>
              <a:rPr lang="en-US" sz="2400" dirty="0"/>
              <a:t>PEEP/CPAP can be highly effective in improving oxygenation in patients with acute hypoxemic respiratory failure (e.g., ARDS, severe pneumonia, pulmonary edema).</a:t>
            </a:r>
          </a:p>
          <a:p>
            <a:r>
              <a:rPr lang="en-US" sz="2400" dirty="0"/>
              <a:t>Methods: Minimum PEEP and Optimal PEEP for Oxygen </a:t>
            </a:r>
            <a:r>
              <a:rPr lang="en-US" sz="2400" dirty="0" smtClean="0"/>
              <a:t>Delivery</a:t>
            </a:r>
            <a:endParaRPr lang="en-US" sz="2400" dirty="0"/>
          </a:p>
        </p:txBody>
      </p:sp>
      <p:pic>
        <p:nvPicPr>
          <p:cNvPr id="6146" name="Picture 2" descr="\\10.1.1.17\productions\ART\ART PROCESS\PPT Process\JBL_PPT\Shelledy_171101_Ancillaries\Images\Chapter 07\Tab07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555" y="472931"/>
            <a:ext cx="3309937" cy="579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8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AD397C-995B-4E88-9282-16BBB687ED6C}"/>
              </a:ext>
            </a:extLst>
          </p:cNvPr>
          <p:cNvSpPr>
            <a:spLocks noGrp="1"/>
          </p:cNvSpPr>
          <p:nvPr>
            <p:ph type="title"/>
          </p:nvPr>
        </p:nvSpPr>
        <p:spPr>
          <a:xfrm>
            <a:off x="628650" y="643831"/>
            <a:ext cx="7886700" cy="1325563"/>
          </a:xfrm>
        </p:spPr>
        <p:txBody>
          <a:bodyPr>
            <a:normAutofit fontScale="90000"/>
          </a:bodyPr>
          <a:lstStyle/>
          <a:p>
            <a:r>
              <a:rPr lang="en-US" b="0" cap="none" dirty="0"/>
              <a:t>PEEP/CPAP: Clinical Focus 7-2 Compliance Titrated PEEP</a:t>
            </a:r>
            <a:br>
              <a:rPr lang="en-US" b="0" cap="none" dirty="0"/>
            </a:br>
            <a:endParaRPr lang="en-US" b="0" cap="none" dirty="0"/>
          </a:p>
        </p:txBody>
      </p:sp>
      <p:sp>
        <p:nvSpPr>
          <p:cNvPr id="3" name="Content Placeholder 2">
            <a:extLst>
              <a:ext uri="{FF2B5EF4-FFF2-40B4-BE49-F238E27FC236}">
                <a16:creationId xmlns="" xmlns:a16="http://schemas.microsoft.com/office/drawing/2014/main" id="{FA4AA5C7-FF05-4754-9725-EAE136EFD14A}"/>
              </a:ext>
            </a:extLst>
          </p:cNvPr>
          <p:cNvSpPr>
            <a:spLocks noGrp="1"/>
          </p:cNvSpPr>
          <p:nvPr>
            <p:ph idx="1"/>
          </p:nvPr>
        </p:nvSpPr>
        <p:spPr>
          <a:xfrm>
            <a:off x="628650" y="1959880"/>
            <a:ext cx="7886700" cy="4351338"/>
          </a:xfrm>
        </p:spPr>
        <p:txBody>
          <a:bodyPr>
            <a:normAutofit/>
          </a:bodyPr>
          <a:lstStyle/>
          <a:p>
            <a:pPr>
              <a:spcBef>
                <a:spcPts val="600"/>
              </a:spcBef>
            </a:pPr>
            <a:r>
              <a:rPr lang="en-US" sz="2400" dirty="0"/>
              <a:t>Generally begins at a modest PEEP level (e.g., 5 cm H</a:t>
            </a:r>
            <a:r>
              <a:rPr lang="en-US" sz="2400" baseline="-25000" dirty="0"/>
              <a:t>2</a:t>
            </a:r>
            <a:r>
              <a:rPr lang="en-US" sz="2400" dirty="0"/>
              <a:t>O) followed by measurement of static total compliance (CST) where:</a:t>
            </a:r>
          </a:p>
          <a:p>
            <a:pPr marL="0" indent="0">
              <a:spcBef>
                <a:spcPts val="600"/>
              </a:spcBef>
              <a:buNone/>
            </a:pPr>
            <a:r>
              <a:rPr lang="en-US" sz="2400" dirty="0"/>
              <a:t>		CST = Vt ÷ (P</a:t>
            </a:r>
            <a:r>
              <a:rPr lang="en-US" sz="2400" baseline="-25000" dirty="0"/>
              <a:t>plat</a:t>
            </a:r>
            <a:r>
              <a:rPr lang="en-US" sz="2400" dirty="0"/>
              <a:t> – PEEP)</a:t>
            </a:r>
          </a:p>
        </p:txBody>
      </p:sp>
      <p:sp>
        <p:nvSpPr>
          <p:cNvPr id="4" name="Rectangle 3">
            <a:extLst>
              <a:ext uri="{FF2B5EF4-FFF2-40B4-BE49-F238E27FC236}">
                <a16:creationId xmlns="" xmlns:a16="http://schemas.microsoft.com/office/drawing/2014/main" id="{9873AC6E-CC8A-4FCF-9885-F93FED0A3996}"/>
              </a:ext>
            </a:extLst>
          </p:cNvPr>
          <p:cNvSpPr/>
          <p:nvPr/>
        </p:nvSpPr>
        <p:spPr>
          <a:xfrm>
            <a:off x="628650" y="3429000"/>
            <a:ext cx="7886700" cy="3046988"/>
          </a:xfrm>
          <a:prstGeom prst="rect">
            <a:avLst/>
          </a:prstGeom>
        </p:spPr>
        <p:txBody>
          <a:bodyPr wrap="square">
            <a:spAutoFit/>
          </a:bodyPr>
          <a:lstStyle/>
          <a:p>
            <a:pPr marL="342900" indent="-342900">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patient with acute hypoxemic respiratory failure is receiving mechanical ventilation in the assist-control volume ventilation mode.  Initial ventilator settings include: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342900">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Mode: assist-control volume ventilation (aka VC-CMV)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342900">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Tidal volume: 8 ml/kg IBW</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342900">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Set rate: 14 breaths/minute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342900">
              <a:buFont typeface="Arial" panose="020B0604020202020204" pitchFamily="34" charset="0"/>
              <a:buChar char="•"/>
              <a:tabLst>
                <a:tab pos="1071563" algn="l"/>
              </a:tabLst>
            </a:pPr>
            <a:r>
              <a:rPr lang="en-US" sz="2400" dirty="0">
                <a:latin typeface="Times New Roman" panose="02020603050405020304" pitchFamily="18" charset="0"/>
                <a:cs typeface="Times New Roman" panose="02020603050405020304" pitchFamily="18" charset="0"/>
              </a:rPr>
              <a:t>Fio</a:t>
            </a:r>
            <a:r>
              <a:rPr lang="en-US" sz="2400" baseline="-25000" dirty="0">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342900">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PEEP: + 5 cm H</a:t>
            </a:r>
            <a:r>
              <a:rPr lang="en-US" sz="24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40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1C473-704A-4706-A888-E394306AA2EA}"/>
              </a:ext>
            </a:extLst>
          </p:cNvPr>
          <p:cNvSpPr>
            <a:spLocks noGrp="1"/>
          </p:cNvSpPr>
          <p:nvPr>
            <p:ph type="title"/>
          </p:nvPr>
        </p:nvSpPr>
        <p:spPr>
          <a:xfrm>
            <a:off x="628650" y="286103"/>
            <a:ext cx="7886700" cy="1325563"/>
          </a:xfrm>
        </p:spPr>
        <p:txBody>
          <a:bodyPr>
            <a:normAutofit/>
          </a:bodyPr>
          <a:lstStyle/>
          <a:p>
            <a:r>
              <a:rPr lang="en-US" sz="4000" b="0" cap="none" dirty="0"/>
              <a:t>Pressure-volume Curves</a:t>
            </a:r>
          </a:p>
        </p:txBody>
      </p:sp>
      <p:sp>
        <p:nvSpPr>
          <p:cNvPr id="3" name="Content Placeholder 2">
            <a:extLst>
              <a:ext uri="{FF2B5EF4-FFF2-40B4-BE49-F238E27FC236}">
                <a16:creationId xmlns="" xmlns:a16="http://schemas.microsoft.com/office/drawing/2014/main" id="{3796BF25-999D-4BCE-80C7-310144E8145F}"/>
              </a:ext>
            </a:extLst>
          </p:cNvPr>
          <p:cNvSpPr>
            <a:spLocks noGrp="1"/>
          </p:cNvSpPr>
          <p:nvPr>
            <p:ph idx="1"/>
          </p:nvPr>
        </p:nvSpPr>
        <p:spPr>
          <a:xfrm>
            <a:off x="570172" y="711038"/>
            <a:ext cx="7886700" cy="1506698"/>
          </a:xfrm>
        </p:spPr>
        <p:txBody>
          <a:bodyPr/>
          <a:lstStyle/>
          <a:p>
            <a:pPr marL="0" indent="0">
              <a:buNone/>
            </a:pPr>
            <a:endParaRPr lang="en-US" dirty="0"/>
          </a:p>
          <a:p>
            <a:r>
              <a:rPr lang="en-US" sz="2600" dirty="0"/>
              <a:t>Static pressure-volume curve with lower inflection point (LIP, aka p-flex) and upper inflection point (UIP)</a:t>
            </a:r>
          </a:p>
        </p:txBody>
      </p:sp>
      <p:pic>
        <p:nvPicPr>
          <p:cNvPr id="7170" name="Picture 2" descr="\\10.1.1.17\productions\ART\ART PROCESS\PPT Process\JBL_PPT\Shelledy_171101_Ancillaries\Images\Chapter 07\fg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411" y="2047615"/>
            <a:ext cx="4561366" cy="395581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 xmlns:a16="http://schemas.microsoft.com/office/drawing/2014/main" id="{4C23784E-3C22-458D-AF3A-56D6380D83D2}"/>
              </a:ext>
            </a:extLst>
          </p:cNvPr>
          <p:cNvSpPr txBox="1">
            <a:spLocks/>
          </p:cNvSpPr>
          <p:nvPr/>
        </p:nvSpPr>
        <p:spPr>
          <a:xfrm>
            <a:off x="3775808" y="5998006"/>
            <a:ext cx="1326572" cy="39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mn-lt"/>
                <a:cs typeface="Times New Roman" pitchFamily="18" charset="0"/>
              </a:rPr>
              <a:t>Figure 7.6 </a:t>
            </a:r>
          </a:p>
          <a:p>
            <a:endParaRPr lang="en-US" sz="2000" dirty="0">
              <a:latin typeface="+mn-lt"/>
              <a:cs typeface="Times New Roman" pitchFamily="18" charset="0"/>
            </a:endParaRPr>
          </a:p>
        </p:txBody>
      </p:sp>
    </p:spTree>
    <p:extLst>
      <p:ext uri="{BB962C8B-B14F-4D97-AF65-F5344CB8AC3E}">
        <p14:creationId xmlns:p14="http://schemas.microsoft.com/office/powerpoint/2010/main" val="2959608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594E6-5E21-40F4-896A-3CA016AB1D32}"/>
              </a:ext>
            </a:extLst>
          </p:cNvPr>
          <p:cNvSpPr>
            <a:spLocks noGrp="1"/>
          </p:cNvSpPr>
          <p:nvPr>
            <p:ph type="title"/>
          </p:nvPr>
        </p:nvSpPr>
        <p:spPr>
          <a:xfrm>
            <a:off x="628650" y="-20897"/>
            <a:ext cx="7886700" cy="1325563"/>
          </a:xfrm>
        </p:spPr>
        <p:txBody>
          <a:bodyPr>
            <a:normAutofit/>
          </a:bodyPr>
          <a:lstStyle/>
          <a:p>
            <a:r>
              <a:rPr lang="en-US" sz="4000" b="0" cap="none" dirty="0"/>
              <a:t>Pressure-volume Curves (cont’d)</a:t>
            </a:r>
          </a:p>
        </p:txBody>
      </p:sp>
      <p:pic>
        <p:nvPicPr>
          <p:cNvPr id="8194" name="Picture 2" descr="\\10.1.1.17\productions\ART\ART PROCESS\PPT Process\JBL_PPT\Shelledy_171101_Ancillaries\Images\Chapter 07\fg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662" y="973138"/>
            <a:ext cx="5735493" cy="4967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4C23784E-3C22-458D-AF3A-56D6380D83D2}"/>
              </a:ext>
            </a:extLst>
          </p:cNvPr>
          <p:cNvSpPr txBox="1">
            <a:spLocks/>
          </p:cNvSpPr>
          <p:nvPr/>
        </p:nvSpPr>
        <p:spPr>
          <a:xfrm>
            <a:off x="3775808" y="5956442"/>
            <a:ext cx="1326572" cy="39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mn-lt"/>
                <a:cs typeface="Times New Roman" pitchFamily="18" charset="0"/>
              </a:rPr>
              <a:t>Figure 7.7 </a:t>
            </a:r>
          </a:p>
          <a:p>
            <a:endParaRPr lang="en-US" sz="2000" dirty="0">
              <a:latin typeface="+mn-lt"/>
              <a:cs typeface="Times New Roman" pitchFamily="18" charset="0"/>
            </a:endParaRPr>
          </a:p>
        </p:txBody>
      </p:sp>
    </p:spTree>
    <p:extLst>
      <p:ext uri="{BB962C8B-B14F-4D97-AF65-F5344CB8AC3E}">
        <p14:creationId xmlns:p14="http://schemas.microsoft.com/office/powerpoint/2010/main" val="224596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840D3-F741-4201-B5D8-06D4852CB7E3}"/>
              </a:ext>
            </a:extLst>
          </p:cNvPr>
          <p:cNvSpPr>
            <a:spLocks noGrp="1"/>
          </p:cNvSpPr>
          <p:nvPr>
            <p:ph type="title"/>
          </p:nvPr>
        </p:nvSpPr>
        <p:spPr>
          <a:xfrm>
            <a:off x="628650" y="101583"/>
            <a:ext cx="7886700" cy="1075620"/>
          </a:xfrm>
        </p:spPr>
        <p:txBody>
          <a:bodyPr>
            <a:normAutofit fontScale="90000"/>
          </a:bodyPr>
          <a:lstStyle/>
          <a:p>
            <a:r>
              <a:rPr lang="en-US" b="0" cap="none" dirty="0"/>
              <a:t>Decremental PEEP Trials</a:t>
            </a:r>
            <a:br>
              <a:rPr lang="en-US" b="0" cap="none" dirty="0"/>
            </a:br>
            <a:endParaRPr lang="en-US" b="0" cap="none" dirty="0"/>
          </a:p>
        </p:txBody>
      </p:sp>
      <p:pic>
        <p:nvPicPr>
          <p:cNvPr id="9218" name="Picture 2" descr="\\10.1.1.17\productions\ART\ART PROCESS\PPT Process\JBL_PPT\Shelledy_171101_Ancillaries\Images\Chapter 07\Box07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5" y="751177"/>
            <a:ext cx="8104764" cy="552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43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859A28-1B33-4348-B188-D61F67DA92E9}"/>
              </a:ext>
            </a:extLst>
          </p:cNvPr>
          <p:cNvSpPr>
            <a:spLocks noGrp="1"/>
          </p:cNvSpPr>
          <p:nvPr>
            <p:ph type="title"/>
          </p:nvPr>
        </p:nvSpPr>
        <p:spPr>
          <a:xfrm>
            <a:off x="-254577" y="0"/>
            <a:ext cx="7886700" cy="1325563"/>
          </a:xfrm>
        </p:spPr>
        <p:txBody>
          <a:bodyPr>
            <a:normAutofit/>
          </a:bodyPr>
          <a:lstStyle/>
          <a:p>
            <a:r>
              <a:rPr lang="en-US" sz="4000" b="0" cap="none" dirty="0"/>
              <a:t>Application of PEEP</a:t>
            </a:r>
          </a:p>
        </p:txBody>
      </p:sp>
      <p:sp>
        <p:nvSpPr>
          <p:cNvPr id="3" name="Content Placeholder 2">
            <a:extLst>
              <a:ext uri="{FF2B5EF4-FFF2-40B4-BE49-F238E27FC236}">
                <a16:creationId xmlns="" xmlns:a16="http://schemas.microsoft.com/office/drawing/2014/main" id="{FF3C8F05-38F2-4F09-95BA-640A7117BB48}"/>
              </a:ext>
            </a:extLst>
          </p:cNvPr>
          <p:cNvSpPr>
            <a:spLocks noGrp="1"/>
          </p:cNvSpPr>
          <p:nvPr>
            <p:ph idx="1"/>
          </p:nvPr>
        </p:nvSpPr>
        <p:spPr>
          <a:xfrm>
            <a:off x="628650" y="1543403"/>
            <a:ext cx="4868141" cy="4618406"/>
          </a:xfrm>
        </p:spPr>
        <p:txBody>
          <a:bodyPr>
            <a:normAutofit/>
          </a:bodyPr>
          <a:lstStyle/>
          <a:p>
            <a:r>
              <a:rPr lang="en-US" sz="2400" dirty="0"/>
              <a:t>Minimum PEEP: most patients receive 5 cm H</a:t>
            </a:r>
            <a:r>
              <a:rPr lang="en-US" sz="2400" baseline="-25000" dirty="0"/>
              <a:t>2</a:t>
            </a:r>
            <a:r>
              <a:rPr lang="en-US" sz="2400" dirty="0"/>
              <a:t>O of PEEP or CPAP to maintain lung volumes and prevent atelectasis</a:t>
            </a:r>
          </a:p>
          <a:p>
            <a:r>
              <a:rPr lang="en-US" sz="2400" dirty="0"/>
              <a:t>ARDS: The principal causes of ventilator associated lung injury (VALI) in ARDS are thought to be alveolar overdistention and cyclic atelectasis. </a:t>
            </a:r>
          </a:p>
        </p:txBody>
      </p:sp>
      <p:pic>
        <p:nvPicPr>
          <p:cNvPr id="10242" name="Picture 2" descr="\\10.1.1.17\productions\ART\ART PROCESS\PPT Process\JBL_PPT\Shelledy_171101_Ancillaries\Images\Chapter 07\Box07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887412"/>
            <a:ext cx="3481381" cy="537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50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46AFE-5FBC-4D17-A7E0-15A060867816}"/>
              </a:ext>
            </a:extLst>
          </p:cNvPr>
          <p:cNvSpPr>
            <a:spLocks noGrp="1"/>
          </p:cNvSpPr>
          <p:nvPr>
            <p:ph type="title"/>
          </p:nvPr>
        </p:nvSpPr>
        <p:spPr/>
        <p:txBody>
          <a:bodyPr>
            <a:normAutofit/>
          </a:bodyPr>
          <a:lstStyle/>
          <a:p>
            <a:r>
              <a:rPr lang="en-US" sz="4000" b="0" cap="none" dirty="0"/>
              <a:t>Recruitment Maneuvers</a:t>
            </a:r>
          </a:p>
        </p:txBody>
      </p:sp>
      <p:sp>
        <p:nvSpPr>
          <p:cNvPr id="3" name="Content Placeholder 2">
            <a:extLst>
              <a:ext uri="{FF2B5EF4-FFF2-40B4-BE49-F238E27FC236}">
                <a16:creationId xmlns="" xmlns:a16="http://schemas.microsoft.com/office/drawing/2014/main" id="{DFFE0BCB-3648-4767-9101-5EAD7D07DBD0}"/>
              </a:ext>
            </a:extLst>
          </p:cNvPr>
          <p:cNvSpPr>
            <a:spLocks noGrp="1"/>
          </p:cNvSpPr>
          <p:nvPr>
            <p:ph idx="1"/>
          </p:nvPr>
        </p:nvSpPr>
        <p:spPr/>
        <p:txBody>
          <a:bodyPr>
            <a:normAutofit fontScale="92500"/>
          </a:bodyPr>
          <a:lstStyle/>
          <a:p>
            <a:r>
              <a:rPr lang="en-US" dirty="0"/>
              <a:t>“30 for 30” or “40 for 40” : applies 30 cm H</a:t>
            </a:r>
            <a:r>
              <a:rPr lang="en-US" baseline="-25000" dirty="0"/>
              <a:t>2</a:t>
            </a:r>
            <a:r>
              <a:rPr lang="en-US" dirty="0"/>
              <a:t>O of PEEP for 30 seconds or 40 cm H</a:t>
            </a:r>
            <a:r>
              <a:rPr lang="en-US" baseline="-25000" dirty="0"/>
              <a:t>2</a:t>
            </a:r>
            <a:r>
              <a:rPr lang="en-US" dirty="0"/>
              <a:t>O of PEEP for 40 seconds</a:t>
            </a:r>
          </a:p>
          <a:p>
            <a:r>
              <a:rPr lang="en-US" dirty="0"/>
              <a:t>Another common method combines pressure control ventilation (PCV) with the peak pressures of 35-50 cm H</a:t>
            </a:r>
            <a:r>
              <a:rPr lang="en-US" baseline="-25000" dirty="0"/>
              <a:t>2</a:t>
            </a:r>
            <a:r>
              <a:rPr lang="en-US" dirty="0"/>
              <a:t>O, inspiratory times of 1 to 2 seconds and PEEP set at 20-30 cm H</a:t>
            </a:r>
            <a:r>
              <a:rPr lang="en-US" baseline="-25000" dirty="0"/>
              <a:t>2</a:t>
            </a:r>
            <a:r>
              <a:rPr lang="en-US" dirty="0"/>
              <a:t>O applied for a period of 1 to 3 minutes</a:t>
            </a:r>
          </a:p>
          <a:p>
            <a:r>
              <a:rPr lang="en-US" dirty="0"/>
              <a:t>RC Insights: When performing a recruitment maneuver carefully monitor the patient’s heart rate, blood pressure and cardiac monitor for development of arrhythmias. </a:t>
            </a:r>
          </a:p>
          <a:p>
            <a:endParaRPr lang="en-US" dirty="0"/>
          </a:p>
        </p:txBody>
      </p:sp>
    </p:spTree>
    <p:extLst>
      <p:ext uri="{BB962C8B-B14F-4D97-AF65-F5344CB8AC3E}">
        <p14:creationId xmlns:p14="http://schemas.microsoft.com/office/powerpoint/2010/main" val="3128679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F6D35-F06E-4EE8-A7E0-794271CA3309}"/>
              </a:ext>
            </a:extLst>
          </p:cNvPr>
          <p:cNvSpPr>
            <a:spLocks noGrp="1"/>
          </p:cNvSpPr>
          <p:nvPr>
            <p:ph type="title"/>
          </p:nvPr>
        </p:nvSpPr>
        <p:spPr>
          <a:xfrm>
            <a:off x="628650" y="105482"/>
            <a:ext cx="7886700" cy="1325563"/>
          </a:xfrm>
        </p:spPr>
        <p:txBody>
          <a:bodyPr>
            <a:normAutofit/>
          </a:bodyPr>
          <a:lstStyle/>
          <a:p>
            <a:r>
              <a:rPr lang="en-US" sz="4000" b="0" cap="none" dirty="0"/>
              <a:t>Prone Positioning</a:t>
            </a:r>
          </a:p>
        </p:txBody>
      </p:sp>
      <p:sp>
        <p:nvSpPr>
          <p:cNvPr id="3" name="Content Placeholder 2">
            <a:extLst>
              <a:ext uri="{FF2B5EF4-FFF2-40B4-BE49-F238E27FC236}">
                <a16:creationId xmlns="" xmlns:a16="http://schemas.microsoft.com/office/drawing/2014/main" id="{59D092C1-35D4-4956-B878-58042A3D6A39}"/>
              </a:ext>
            </a:extLst>
          </p:cNvPr>
          <p:cNvSpPr>
            <a:spLocks noGrp="1"/>
          </p:cNvSpPr>
          <p:nvPr>
            <p:ph idx="1"/>
          </p:nvPr>
        </p:nvSpPr>
        <p:spPr>
          <a:xfrm>
            <a:off x="628650" y="1512712"/>
            <a:ext cx="7886700" cy="4040364"/>
          </a:xfrm>
        </p:spPr>
        <p:txBody>
          <a:bodyPr>
            <a:normAutofit/>
          </a:bodyPr>
          <a:lstStyle/>
          <a:p>
            <a:pPr>
              <a:lnSpc>
                <a:spcPct val="100000"/>
              </a:lnSpc>
            </a:pPr>
            <a:r>
              <a:rPr lang="en-US" sz="2400" dirty="0"/>
              <a:t>Prone positioning will increase blood flow to the anterior portions of the lung which may be beneficial in improving oxygenation in ARDS patients.</a:t>
            </a:r>
          </a:p>
          <a:p>
            <a:pPr>
              <a:lnSpc>
                <a:spcPct val="100000"/>
              </a:lnSpc>
            </a:pPr>
            <a:r>
              <a:rPr lang="en-US" sz="2400" dirty="0"/>
              <a:t>Prone positioning may be considered for patients with severe ARDS (PaO</a:t>
            </a:r>
            <a:r>
              <a:rPr lang="en-US" sz="2400" baseline="-25000" dirty="0"/>
              <a:t>2</a:t>
            </a:r>
            <a:r>
              <a:rPr lang="en-US" sz="2400" dirty="0"/>
              <a:t>/Fio</a:t>
            </a:r>
            <a:r>
              <a:rPr lang="en-US" sz="2400" baseline="-25000" dirty="0"/>
              <a:t>2</a:t>
            </a:r>
            <a:r>
              <a:rPr lang="en-US" sz="2400" dirty="0"/>
              <a:t> &lt; 150 mmHg with Fio</a:t>
            </a:r>
            <a:r>
              <a:rPr lang="en-US" sz="2400" baseline="-25000" dirty="0"/>
              <a:t>2</a:t>
            </a:r>
            <a:r>
              <a:rPr lang="en-US" sz="2400" dirty="0"/>
              <a:t> ≥ 0.60 with PEEP ≥ 5 cm H</a:t>
            </a:r>
            <a:r>
              <a:rPr lang="en-US" sz="2400" baseline="-25000" dirty="0"/>
              <a:t>2</a:t>
            </a:r>
            <a:r>
              <a:rPr lang="en-US" sz="2400" dirty="0"/>
              <a:t>O) and those with refractory hypoxemia (PaO</a:t>
            </a:r>
            <a:r>
              <a:rPr lang="en-US" sz="2400" baseline="-25000" dirty="0"/>
              <a:t>2</a:t>
            </a:r>
            <a:r>
              <a:rPr lang="en-US" sz="2400" dirty="0"/>
              <a:t>/Fio</a:t>
            </a:r>
            <a:r>
              <a:rPr lang="en-US" sz="2400" baseline="-25000" dirty="0"/>
              <a:t>2</a:t>
            </a:r>
            <a:r>
              <a:rPr lang="en-US" sz="2400" dirty="0"/>
              <a:t> ≤ 100 mmHg and PaO</a:t>
            </a:r>
            <a:r>
              <a:rPr lang="en-US" sz="2400" baseline="-25000" dirty="0"/>
              <a:t>2</a:t>
            </a:r>
            <a:r>
              <a:rPr lang="en-US" sz="2400" dirty="0"/>
              <a:t> ≤ 60 mmHg with Fio</a:t>
            </a:r>
            <a:r>
              <a:rPr lang="en-US" sz="2400" baseline="-25000" dirty="0"/>
              <a:t>2</a:t>
            </a:r>
            <a:r>
              <a:rPr lang="en-US" sz="2400" dirty="0"/>
              <a:t> = 1.0) unresponsive to a more conventional ventilatory approach</a:t>
            </a:r>
          </a:p>
        </p:txBody>
      </p:sp>
    </p:spTree>
    <p:extLst>
      <p:ext uri="{BB962C8B-B14F-4D97-AF65-F5344CB8AC3E}">
        <p14:creationId xmlns:p14="http://schemas.microsoft.com/office/powerpoint/2010/main" val="3626583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5281A-71F7-41B1-BE54-B44B0092807E}"/>
              </a:ext>
            </a:extLst>
          </p:cNvPr>
          <p:cNvSpPr>
            <a:spLocks noGrp="1"/>
          </p:cNvSpPr>
          <p:nvPr>
            <p:ph type="title"/>
          </p:nvPr>
        </p:nvSpPr>
        <p:spPr>
          <a:xfrm>
            <a:off x="628650" y="116770"/>
            <a:ext cx="7886700" cy="1325563"/>
          </a:xfrm>
        </p:spPr>
        <p:txBody>
          <a:bodyPr>
            <a:normAutofit/>
          </a:bodyPr>
          <a:lstStyle/>
          <a:p>
            <a:r>
              <a:rPr lang="en-US" sz="4000" b="0" cap="none" dirty="0"/>
              <a:t>Bronchial Hygiene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1812432-9179-41C3-B14B-C8F1D00FEA21}"/>
                  </a:ext>
                </a:extLst>
              </p:cNvPr>
              <p:cNvSpPr>
                <a:spLocks noGrp="1"/>
              </p:cNvSpPr>
              <p:nvPr>
                <p:ph idx="1"/>
              </p:nvPr>
            </p:nvSpPr>
            <p:spPr>
              <a:xfrm>
                <a:off x="628650" y="1713795"/>
                <a:ext cx="7886700" cy="4229806"/>
              </a:xfrm>
            </p:spPr>
            <p:txBody>
              <a:bodyPr>
                <a:normAutofit/>
              </a:bodyPr>
              <a:lstStyle/>
              <a:p>
                <a:pPr>
                  <a:lnSpc>
                    <a:spcPct val="100000"/>
                  </a:lnSpc>
                </a:pPr>
                <a:r>
                  <a:rPr lang="en-US" sz="2400" dirty="0"/>
                  <a:t>Methods used to improve oxygenation in ventilated patients include: adjustment of Fio</a:t>
                </a:r>
                <a:r>
                  <a:rPr lang="en-US" sz="2400" baseline="-25000" dirty="0"/>
                  <a:t>2</a:t>
                </a:r>
                <a:r>
                  <a:rPr lang="en-US" sz="2400" dirty="0"/>
                  <a:t>, optimal PEEP techniques (e.g., minimum PEEP, compliance titrated PEEP; decremental PEEP; PEEP based on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D</m:t>
                        </m:r>
                      </m:e>
                    </m:acc>
                  </m:oMath>
                </a14:m>
                <a:r>
                  <a:rPr lang="en-US" sz="2400" dirty="0"/>
                  <a:t>O</a:t>
                </a:r>
                <a:r>
                  <a:rPr lang="en-US" sz="2400" baseline="-25000" dirty="0"/>
                  <a:t>2</a:t>
                </a:r>
                <a:r>
                  <a:rPr lang="en-US" sz="2400" dirty="0"/>
                  <a:t>); recruitment maneuvers and prone positioning. </a:t>
                </a:r>
              </a:p>
              <a:p>
                <a:pPr>
                  <a:lnSpc>
                    <a:spcPct val="100000"/>
                  </a:lnSpc>
                </a:pPr>
                <a:r>
                  <a:rPr lang="en-US" sz="2400" dirty="0"/>
                  <a:t>Bronchial hygiene techniques which improve oxygenation include: bronchodilator and steroid medications, suctioning and airway care, attention to proper humidification, and bronchopulmonary hygiene. </a:t>
                </a:r>
              </a:p>
            </p:txBody>
          </p:sp>
        </mc:Choice>
        <mc:Fallback xmlns="">
          <p:sp>
            <p:nvSpPr>
              <p:cNvPr id="3" name="Content Placeholder 2">
                <a:extLst>
                  <a:ext uri="{FF2B5EF4-FFF2-40B4-BE49-F238E27FC236}">
                    <a16:creationId xmlns:a16="http://schemas.microsoft.com/office/drawing/2014/main" id="{91812432-9179-41C3-B14B-C8F1D00FEA21}"/>
                  </a:ext>
                </a:extLst>
              </p:cNvPr>
              <p:cNvSpPr>
                <a:spLocks noGrp="1" noRot="1" noChangeAspect="1" noMove="1" noResize="1" noEditPoints="1" noAdjustHandles="1" noChangeArrowheads="1" noChangeShapeType="1" noTextEdit="1"/>
              </p:cNvSpPr>
              <p:nvPr>
                <p:ph idx="1"/>
              </p:nvPr>
            </p:nvSpPr>
            <p:spPr>
              <a:xfrm>
                <a:off x="628650" y="1713795"/>
                <a:ext cx="7886700" cy="4229806"/>
              </a:xfrm>
              <a:blipFill>
                <a:blip r:embed="rId2"/>
                <a:stretch>
                  <a:fillRect l="-1005" t="-1153"/>
                </a:stretch>
              </a:blipFill>
            </p:spPr>
            <p:txBody>
              <a:bodyPr/>
              <a:lstStyle/>
              <a:p>
                <a:r>
                  <a:rPr lang="en-US">
                    <a:noFill/>
                  </a:rPr>
                  <a:t> </a:t>
                </a:r>
              </a:p>
            </p:txBody>
          </p:sp>
        </mc:Fallback>
      </mc:AlternateContent>
    </p:spTree>
    <p:extLst>
      <p:ext uri="{BB962C8B-B14F-4D97-AF65-F5344CB8AC3E}">
        <p14:creationId xmlns:p14="http://schemas.microsoft.com/office/powerpoint/2010/main" val="318712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91968-8D9A-40B2-B8A4-275C0531F3E8}"/>
              </a:ext>
            </a:extLst>
          </p:cNvPr>
          <p:cNvSpPr>
            <a:spLocks noGrp="1"/>
          </p:cNvSpPr>
          <p:nvPr>
            <p:ph type="title"/>
          </p:nvPr>
        </p:nvSpPr>
        <p:spPr>
          <a:xfrm>
            <a:off x="628650" y="18255"/>
            <a:ext cx="7886700" cy="1325563"/>
          </a:xfrm>
        </p:spPr>
        <p:txBody>
          <a:bodyPr>
            <a:normAutofit/>
          </a:bodyPr>
          <a:lstStyle/>
          <a:p>
            <a:r>
              <a:rPr lang="en-US" sz="4000" b="0" cap="none" dirty="0"/>
              <a:t>Chapter Objectives </a:t>
            </a:r>
          </a:p>
        </p:txBody>
      </p:sp>
      <p:sp>
        <p:nvSpPr>
          <p:cNvPr id="3" name="Content Placeholder 2">
            <a:extLst>
              <a:ext uri="{FF2B5EF4-FFF2-40B4-BE49-F238E27FC236}">
                <a16:creationId xmlns="" xmlns:a16="http://schemas.microsoft.com/office/drawing/2014/main" id="{00BDA168-29CC-4AA6-844E-FBD9C9542383}"/>
              </a:ext>
            </a:extLst>
          </p:cNvPr>
          <p:cNvSpPr>
            <a:spLocks noGrp="1"/>
          </p:cNvSpPr>
          <p:nvPr>
            <p:ph idx="1"/>
          </p:nvPr>
        </p:nvSpPr>
        <p:spPr>
          <a:xfrm>
            <a:off x="628650" y="1265236"/>
            <a:ext cx="7886700" cy="4846108"/>
          </a:xfrm>
        </p:spPr>
        <p:txBody>
          <a:bodyPr>
            <a:normAutofit fontScale="85000" lnSpcReduction="10000"/>
          </a:bodyPr>
          <a:lstStyle/>
          <a:p>
            <a:pPr lvl="0">
              <a:lnSpc>
                <a:spcPct val="110000"/>
              </a:lnSpc>
            </a:pPr>
            <a:r>
              <a:rPr lang="en-US" dirty="0"/>
              <a:t>Describe items that should be assessed immediately following ventilator initiation.</a:t>
            </a:r>
          </a:p>
          <a:p>
            <a:pPr lvl="0">
              <a:lnSpc>
                <a:spcPct val="110000"/>
              </a:lnSpc>
            </a:pPr>
            <a:r>
              <a:rPr lang="en-US" dirty="0"/>
              <a:t>List respiratory problems sometimes encountered following ventilator initiation.</a:t>
            </a:r>
          </a:p>
          <a:p>
            <a:pPr lvl="0">
              <a:lnSpc>
                <a:spcPct val="110000"/>
              </a:lnSpc>
            </a:pPr>
            <a:r>
              <a:rPr lang="en-US" dirty="0"/>
              <a:t>Define the term patient – ventilator interaction and explain what is meant by patient – ventilator asynchrony.</a:t>
            </a:r>
          </a:p>
          <a:p>
            <a:pPr lvl="0">
              <a:lnSpc>
                <a:spcPct val="110000"/>
              </a:lnSpc>
            </a:pPr>
            <a:r>
              <a:rPr lang="en-US" dirty="0"/>
              <a:t>Describe the adverse effects of patient – ventilator asynchrony.</a:t>
            </a:r>
          </a:p>
          <a:p>
            <a:pPr lvl="0">
              <a:lnSpc>
                <a:spcPct val="110000"/>
              </a:lnSpc>
            </a:pPr>
            <a:r>
              <a:rPr lang="en-US" dirty="0"/>
              <a:t>Describe each of the types of trigger asynchrony and explain how to recognize and correct each.</a:t>
            </a:r>
          </a:p>
          <a:p>
            <a:pPr lvl="0">
              <a:lnSpc>
                <a:spcPct val="110000"/>
              </a:lnSpc>
            </a:pPr>
            <a:r>
              <a:rPr lang="en-US" dirty="0"/>
              <a:t>Explain how to recognize and correct flow asynchrony.</a:t>
            </a:r>
          </a:p>
        </p:txBody>
      </p:sp>
    </p:spTree>
    <p:extLst>
      <p:ext uri="{BB962C8B-B14F-4D97-AF65-F5344CB8AC3E}">
        <p14:creationId xmlns:p14="http://schemas.microsoft.com/office/powerpoint/2010/main" val="3647862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F28B4E-5E3C-4ACB-8126-35BBDBDAAA86}"/>
              </a:ext>
            </a:extLst>
          </p:cNvPr>
          <p:cNvSpPr>
            <a:spLocks noGrp="1"/>
          </p:cNvSpPr>
          <p:nvPr>
            <p:ph type="title"/>
          </p:nvPr>
        </p:nvSpPr>
        <p:spPr>
          <a:xfrm>
            <a:off x="628650" y="343606"/>
            <a:ext cx="7886700" cy="1325563"/>
          </a:xfrm>
        </p:spPr>
        <p:txBody>
          <a:bodyPr>
            <a:normAutofit/>
          </a:bodyPr>
          <a:lstStyle/>
          <a:p>
            <a:r>
              <a:rPr lang="en-US" sz="4000" b="0" cap="none" dirty="0"/>
              <a:t>Ventilation</a:t>
            </a:r>
          </a:p>
        </p:txBody>
      </p:sp>
      <p:sp>
        <p:nvSpPr>
          <p:cNvPr id="3" name="Content Placeholder 2">
            <a:extLst>
              <a:ext uri="{FF2B5EF4-FFF2-40B4-BE49-F238E27FC236}">
                <a16:creationId xmlns="" xmlns:a16="http://schemas.microsoft.com/office/drawing/2014/main" id="{8D176AD5-AA77-4157-8373-4B2C096A059B}"/>
              </a:ext>
            </a:extLst>
          </p:cNvPr>
          <p:cNvSpPr>
            <a:spLocks noGrp="1"/>
          </p:cNvSpPr>
          <p:nvPr>
            <p:ph idx="1"/>
          </p:nvPr>
        </p:nvSpPr>
        <p:spPr>
          <a:xfrm>
            <a:off x="628650" y="1919993"/>
            <a:ext cx="7886700" cy="3018014"/>
          </a:xfrm>
        </p:spPr>
        <p:txBody>
          <a:bodyPr>
            <a:normAutofit/>
          </a:bodyPr>
          <a:lstStyle/>
          <a:p>
            <a:r>
              <a:rPr lang="en-US" sz="2600" dirty="0"/>
              <a:t>Ventilation directly affects carbon dioxide removal, and measurement of the arterial carbon dioxide tension (PaCO</a:t>
            </a:r>
            <a:r>
              <a:rPr lang="en-US" sz="2600" baseline="-25000" dirty="0"/>
              <a:t>2</a:t>
            </a:r>
            <a:r>
              <a:rPr lang="en-US" sz="2600" dirty="0"/>
              <a:t>) allows the respiratory care clinician to precisely assess the effectiveness of the ventilatory support provided and provides a guide for making needed, as well as ventilator adjustments.  </a:t>
            </a:r>
          </a:p>
        </p:txBody>
      </p:sp>
    </p:spTree>
    <p:extLst>
      <p:ext uri="{BB962C8B-B14F-4D97-AF65-F5344CB8AC3E}">
        <p14:creationId xmlns:p14="http://schemas.microsoft.com/office/powerpoint/2010/main" val="961564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1D39E-0C64-4A33-AB78-8514DBD76CC1}"/>
              </a:ext>
            </a:extLst>
          </p:cNvPr>
          <p:cNvSpPr>
            <a:spLocks noGrp="1"/>
          </p:cNvSpPr>
          <p:nvPr>
            <p:ph type="title"/>
          </p:nvPr>
        </p:nvSpPr>
        <p:spPr>
          <a:xfrm>
            <a:off x="628650" y="590904"/>
            <a:ext cx="7886700" cy="1325563"/>
          </a:xfrm>
        </p:spPr>
        <p:txBody>
          <a:bodyPr>
            <a:normAutofit/>
          </a:bodyPr>
          <a:lstStyle/>
          <a:p>
            <a:r>
              <a:rPr lang="en-US" b="0" cap="none" dirty="0"/>
              <a:t>Normal Tidal Volume, Rate, and Minute Ventilation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F7B032D-23A1-4130-98EB-1207D529EF80}"/>
                  </a:ext>
                </a:extLst>
              </p:cNvPr>
              <p:cNvSpPr>
                <a:spLocks noGrp="1"/>
              </p:cNvSpPr>
              <p:nvPr>
                <p:ph idx="1"/>
              </p:nvPr>
            </p:nvSpPr>
            <p:spPr>
              <a:xfrm>
                <a:off x="628650" y="2232024"/>
                <a:ext cx="7886700" cy="4362449"/>
              </a:xfrm>
            </p:spPr>
            <p:txBody>
              <a:bodyPr>
                <a:normAutofit fontScale="85000" lnSpcReduction="20000"/>
              </a:bodyPr>
              <a:lstStyle/>
              <a:p>
                <a:pPr>
                  <a:lnSpc>
                    <a:spcPct val="110000"/>
                  </a:lnSpc>
                </a:pPr>
                <a:r>
                  <a:rPr lang="en-US" dirty="0"/>
                  <a:t>Normal adult values for each of these variables are:</a:t>
                </a:r>
              </a:p>
              <a:p>
                <a:pPr>
                  <a:lnSpc>
                    <a:spcPct val="110000"/>
                  </a:lnSpc>
                </a:pPr>
                <a:r>
                  <a:rPr lang="en-US" dirty="0"/>
                  <a:t>f = 12 breath/min (normal range 12-20 breaths/min); f &lt; 30 (but ≥ 10 breaths/min) is associated with adequate spontaneous breathing for adults in the ICU. </a:t>
                </a:r>
              </a:p>
              <a:p>
                <a:pPr>
                  <a:lnSpc>
                    <a:spcPct val="110000"/>
                  </a:lnSpc>
                </a:pPr>
                <a:r>
                  <a:rPr lang="en-US" dirty="0"/>
                  <a:t>Vt = 500 mL (normal range 400-700 mL [about 7 mL/kg IBW]; Vt &gt; 5 mL/kg associated with adequate spontaneous breathing. </a:t>
                </a:r>
              </a:p>
              <a:p>
                <a:pPr>
                  <a:lnSpc>
                    <a:spcPct val="110000"/>
                  </a:lnSpc>
                </a:pP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dirty="0"/>
                  <a:t>E = 6 L/min (normal range 5-10 L/min [about 100 ml/kg IBW]);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dirty="0"/>
                  <a:t>E &lt; 10 L/min but ≥ 5 L/min associated with adequate spontaneous breathing; higher values associated with distress.  </a:t>
                </a:r>
              </a:p>
            </p:txBody>
          </p:sp>
        </mc:Choice>
        <mc:Fallback xmlns="">
          <p:sp>
            <p:nvSpPr>
              <p:cNvPr id="3" name="Content Placeholder 2">
                <a:extLst>
                  <a:ext uri="{FF2B5EF4-FFF2-40B4-BE49-F238E27FC236}">
                    <a16:creationId xmlns:a16="http://schemas.microsoft.com/office/drawing/2014/main" id="{8F7B032D-23A1-4130-98EB-1207D529EF80}"/>
                  </a:ext>
                </a:extLst>
              </p:cNvPr>
              <p:cNvSpPr>
                <a:spLocks noGrp="1" noRot="1" noChangeAspect="1" noMove="1" noResize="1" noEditPoints="1" noAdjustHandles="1" noChangeArrowheads="1" noChangeShapeType="1" noTextEdit="1"/>
              </p:cNvSpPr>
              <p:nvPr>
                <p:ph idx="1"/>
              </p:nvPr>
            </p:nvSpPr>
            <p:spPr>
              <a:xfrm>
                <a:off x="628650" y="2232024"/>
                <a:ext cx="7886700" cy="4362449"/>
              </a:xfrm>
              <a:blipFill>
                <a:blip r:embed="rId2"/>
                <a:stretch>
                  <a:fillRect l="-1005" t="-1955"/>
                </a:stretch>
              </a:blipFill>
            </p:spPr>
            <p:txBody>
              <a:bodyPr/>
              <a:lstStyle/>
              <a:p>
                <a:r>
                  <a:rPr lang="en-US">
                    <a:noFill/>
                  </a:rPr>
                  <a:t> </a:t>
                </a:r>
              </a:p>
            </p:txBody>
          </p:sp>
        </mc:Fallback>
      </mc:AlternateContent>
    </p:spTree>
    <p:extLst>
      <p:ext uri="{BB962C8B-B14F-4D97-AF65-F5344CB8AC3E}">
        <p14:creationId xmlns:p14="http://schemas.microsoft.com/office/powerpoint/2010/main" val="665750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B9427-537C-46EC-BD45-BAC280BCEE51}"/>
              </a:ext>
            </a:extLst>
          </p:cNvPr>
          <p:cNvSpPr>
            <a:spLocks noGrp="1"/>
          </p:cNvSpPr>
          <p:nvPr>
            <p:ph type="title"/>
          </p:nvPr>
        </p:nvSpPr>
        <p:spPr>
          <a:xfrm>
            <a:off x="628650" y="0"/>
            <a:ext cx="7886700" cy="1325563"/>
          </a:xfrm>
        </p:spPr>
        <p:txBody>
          <a:bodyPr>
            <a:normAutofit/>
          </a:bodyPr>
          <a:lstStyle/>
          <a:p>
            <a:r>
              <a:rPr lang="en-US" b="0" cap="none" dirty="0"/>
              <a:t>Normal Tidal Volume, Rate, and Minute Ventilation (cont’d)</a:t>
            </a:r>
            <a:endParaRPr lang="en-US" dirty="0"/>
          </a:p>
        </p:txBody>
      </p:sp>
      <p:pic>
        <p:nvPicPr>
          <p:cNvPr id="11266" name="Picture 2" descr="\\10.1.1.17\productions\ART\ART PROCESS\PPT Process\JBL_PPT\Shelledy_171101_Ancillaries\Images\Chapter 07\Box07_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67" y="1319646"/>
            <a:ext cx="7625108" cy="499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87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2EC4AF-5AB6-4101-B0D6-88DE501D319A}"/>
              </a:ext>
            </a:extLst>
          </p:cNvPr>
          <p:cNvSpPr>
            <a:spLocks noGrp="1"/>
          </p:cNvSpPr>
          <p:nvPr>
            <p:ph type="title"/>
          </p:nvPr>
        </p:nvSpPr>
        <p:spPr>
          <a:xfrm>
            <a:off x="628650" y="139348"/>
            <a:ext cx="7886700" cy="1325563"/>
          </a:xfrm>
        </p:spPr>
        <p:txBody>
          <a:bodyPr>
            <a:normAutofit/>
          </a:bodyPr>
          <a:lstStyle/>
          <a:p>
            <a:r>
              <a:rPr lang="en-US" sz="4000" b="0" cap="none" dirty="0"/>
              <a:t>Alveolar Ventilation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443EBF2E-5234-4F33-8E0A-9B9DE8C7AD68}"/>
                  </a:ext>
                </a:extLst>
              </p:cNvPr>
              <p:cNvSpPr>
                <a:spLocks noGrp="1"/>
              </p:cNvSpPr>
              <p:nvPr>
                <p:ph idx="1"/>
              </p:nvPr>
            </p:nvSpPr>
            <p:spPr>
              <a:xfrm>
                <a:off x="628650" y="1177751"/>
                <a:ext cx="7886700" cy="4856866"/>
              </a:xfrm>
            </p:spPr>
            <p:txBody>
              <a:bodyPr>
                <a:noAutofit/>
              </a:bodyPr>
              <a:lstStyle/>
              <a:p>
                <a:pPr>
                  <a:lnSpc>
                    <a:spcPts val="2700"/>
                  </a:lnSpc>
                  <a:spcBef>
                    <a:spcPts val="0"/>
                  </a:spcBef>
                </a:pPr>
                <a:r>
                  <a:rPr lang="en-US" sz="2400" dirty="0"/>
                  <a:t>Alveolar ventilation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V</m:t>
                        </m:r>
                      </m:e>
                    </m:acc>
                  </m:oMath>
                </a14:m>
                <a:r>
                  <a:rPr lang="en-US" sz="1600" dirty="0"/>
                  <a:t>A</a:t>
                </a:r>
                <a:r>
                  <a:rPr lang="en-US" sz="2400" dirty="0"/>
                  <a:t>) is:</a:t>
                </a:r>
              </a:p>
              <a:p>
                <a:pPr marL="0" indent="0">
                  <a:lnSpc>
                    <a:spcPts val="2700"/>
                  </a:lnSpc>
                  <a:spcBef>
                    <a:spcPts val="0"/>
                  </a:spcBef>
                  <a:buNone/>
                </a:pPr>
                <a:r>
                  <a:rPr lang="en-US" sz="2400" dirty="0"/>
                  <a: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V</m:t>
                        </m:r>
                      </m:e>
                    </m:acc>
                  </m:oMath>
                </a14:m>
                <a:r>
                  <a:rPr lang="en-US" sz="1600" dirty="0"/>
                  <a:t>A</a:t>
                </a:r>
                <a:r>
                  <a:rPr lang="en-US" sz="2400" dirty="0"/>
                  <a:t> = (Vt - V</a:t>
                </a:r>
                <a:r>
                  <a:rPr lang="en-US" sz="1600" dirty="0"/>
                  <a:t>D</a:t>
                </a:r>
                <a:r>
                  <a:rPr lang="en-US" sz="2400" baseline="-25000" dirty="0"/>
                  <a:t>phys</a:t>
                </a:r>
                <a:r>
                  <a:rPr lang="en-US" sz="2400" dirty="0"/>
                  <a:t>) x f </a:t>
                </a:r>
              </a:p>
              <a:p>
                <a:pPr>
                  <a:lnSpc>
                    <a:spcPts val="2700"/>
                  </a:lnSpc>
                  <a:spcBef>
                    <a:spcPts val="0"/>
                  </a:spcBef>
                </a:pPr>
                <a:r>
                  <a:rPr lang="en-US" sz="2400" dirty="0"/>
                  <a:t>Normal V</a:t>
                </a:r>
                <a:r>
                  <a:rPr lang="en-US" sz="1600" dirty="0"/>
                  <a:t>D</a:t>
                </a:r>
                <a:r>
                  <a:rPr lang="en-US" sz="2400" baseline="-25000" dirty="0"/>
                  <a:t>phys</a:t>
                </a:r>
                <a:r>
                  <a:rPr lang="en-US" sz="2400" dirty="0"/>
                  <a:t> can be estimated at approximately 1 ml/lb IBW or 2.2 ml/kg IBW. Normal V</a:t>
                </a:r>
                <a:r>
                  <a:rPr lang="en-US" sz="1600" dirty="0"/>
                  <a:t>D</a:t>
                </a:r>
                <a:r>
                  <a:rPr lang="en-US" sz="2400" baseline="-25000" dirty="0"/>
                  <a:t>phys</a:t>
                </a:r>
                <a:r>
                  <a:rPr lang="en-US" sz="2400" dirty="0"/>
                  <a:t> for a 150 lb (IBW) person would be about 150 ml. Thus, normal adult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V</m:t>
                        </m:r>
                      </m:e>
                    </m:acc>
                  </m:oMath>
                </a14:m>
                <a:r>
                  <a:rPr lang="en-US" sz="1600" dirty="0"/>
                  <a:t>A</a:t>
                </a:r>
                <a:r>
                  <a:rPr lang="en-US" sz="2400" dirty="0"/>
                  <a:t> is about 4.2 L/min (range: 4-5 L/min): </a:t>
                </a:r>
              </a:p>
              <a:p>
                <a:pPr marL="0" indent="0">
                  <a:lnSpc>
                    <a:spcPts val="2700"/>
                  </a:lnSpc>
                  <a:spcBef>
                    <a:spcPts val="0"/>
                  </a:spcBef>
                  <a:buNone/>
                </a:pPr>
                <a:r>
                  <a:rPr lang="en-US" sz="2400" dirty="0"/>
                  <a:t>	</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V</m:t>
                        </m:r>
                      </m:e>
                    </m:acc>
                  </m:oMath>
                </a14:m>
                <a:r>
                  <a:rPr lang="en-US" sz="1600" dirty="0"/>
                  <a:t>A</a:t>
                </a:r>
                <a:r>
                  <a:rPr lang="en-US" sz="2400" dirty="0"/>
                  <a:t> = (Vt - V</a:t>
                </a:r>
                <a:r>
                  <a:rPr lang="en-US" sz="1600" dirty="0"/>
                  <a:t>D</a:t>
                </a:r>
                <a:r>
                  <a:rPr lang="en-US" sz="2400" baseline="-25000" dirty="0"/>
                  <a:t>phys</a:t>
                </a:r>
                <a:r>
                  <a:rPr lang="en-US" sz="2400" dirty="0"/>
                  <a:t>) x f = (500 ml – 150 ml) </a:t>
                </a:r>
                <a:br>
                  <a:rPr lang="en-US" sz="2400" dirty="0"/>
                </a:br>
                <a:r>
                  <a:rPr lang="en-US" sz="2400" dirty="0"/>
                  <a:t>	x 12 breaths/min = 4,200 ml/min = 4.2 L/min</a:t>
                </a:r>
              </a:p>
              <a:p>
                <a:pPr>
                  <a:lnSpc>
                    <a:spcPts val="2700"/>
                  </a:lnSpc>
                  <a:spcBef>
                    <a:spcPts val="0"/>
                  </a:spcBef>
                </a:pPr>
                <a:r>
                  <a:rPr lang="en-US" sz="2400" dirty="0"/>
                  <a:t>Dead space to tidal volume ratio (V</a:t>
                </a:r>
                <a:r>
                  <a:rPr lang="en-US" sz="1600" dirty="0"/>
                  <a:t>D</a:t>
                </a:r>
                <a:r>
                  <a:rPr lang="en-US" sz="2400" dirty="0"/>
                  <a:t>/Vt) is sometimes measured at the bedside: </a:t>
                </a:r>
              </a:p>
              <a:p>
                <a:pPr marL="0" indent="0">
                  <a:lnSpc>
                    <a:spcPts val="2700"/>
                  </a:lnSpc>
                  <a:spcBef>
                    <a:spcPts val="0"/>
                  </a:spcBef>
                  <a:buNone/>
                </a:pPr>
                <a:r>
                  <a:rPr lang="en-US" sz="2400" dirty="0"/>
                  <a:t>	V</a:t>
                </a:r>
                <a:r>
                  <a:rPr lang="en-US" sz="1600" dirty="0"/>
                  <a:t>D</a:t>
                </a:r>
                <a:r>
                  <a:rPr lang="en-US" sz="2400" dirty="0"/>
                  <a:t>/Vt = (PaCO</a:t>
                </a:r>
                <a:r>
                  <a:rPr lang="en-US" sz="2400" baseline="-25000" dirty="0"/>
                  <a:t>2</a:t>
                </a:r>
                <a:r>
                  <a:rPr lang="en-US" sz="2400" dirty="0"/>
                  <a:t> - P</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E</m:t>
                        </m:r>
                      </m:e>
                    </m:acc>
                  </m:oMath>
                </a14:m>
                <a:r>
                  <a:rPr lang="en-US" sz="2400" dirty="0"/>
                  <a:t>CO</a:t>
                </a:r>
                <a:r>
                  <a:rPr lang="en-US" sz="2400" baseline="-25000" dirty="0"/>
                  <a:t>2</a:t>
                </a:r>
                <a:r>
                  <a:rPr lang="en-US" sz="2400" dirty="0"/>
                  <a:t>) ÷ PaCO</a:t>
                </a:r>
                <a:r>
                  <a:rPr lang="en-US" sz="2400" baseline="-25000" dirty="0"/>
                  <a:t>2</a:t>
                </a:r>
                <a:endParaRPr lang="en-US" sz="2400" dirty="0"/>
              </a:p>
              <a:p>
                <a:pPr>
                  <a:lnSpc>
                    <a:spcPts val="2700"/>
                  </a:lnSpc>
                  <a:spcBef>
                    <a:spcPts val="0"/>
                  </a:spcBef>
                </a:pPr>
                <a:r>
                  <a:rPr lang="en-US" sz="2400" dirty="0"/>
                  <a:t>Where PaCO</a:t>
                </a:r>
                <a:r>
                  <a:rPr lang="en-US" sz="2400" baseline="-25000" dirty="0"/>
                  <a:t>2</a:t>
                </a:r>
                <a:r>
                  <a:rPr lang="en-US" sz="2400" dirty="0"/>
                  <a:t> is arterial carbon dioxide tension (normally 40 mm Hg; range: 35-45 mm Hg) and P</a:t>
                </a:r>
                <a14:m>
                  <m:oMath xmlns:m="http://schemas.openxmlformats.org/officeDocument/2006/math">
                    <m:acc>
                      <m:accPr>
                        <m:chr m:val="̅"/>
                        <m:ctrlPr>
                          <a:rPr lang="en-US" sz="2400" i="1">
                            <a:latin typeface="Cambria Math"/>
                          </a:rPr>
                        </m:ctrlPr>
                      </m:accPr>
                      <m:e>
                        <m:r>
                          <m:rPr>
                            <m:sty m:val="p"/>
                          </m:rPr>
                          <a:rPr lang="en-US" sz="2400">
                            <a:latin typeface="Cambria Math" panose="02040503050406030204" pitchFamily="18" charset="0"/>
                          </a:rPr>
                          <m:t>E</m:t>
                        </m:r>
                      </m:e>
                    </m:acc>
                  </m:oMath>
                </a14:m>
                <a:r>
                  <a:rPr lang="en-US" sz="2400" dirty="0"/>
                  <a:t>CO</a:t>
                </a:r>
                <a:r>
                  <a:rPr lang="en-US" sz="2400" baseline="-25000" dirty="0"/>
                  <a:t>2</a:t>
                </a:r>
                <a:r>
                  <a:rPr lang="en-US" sz="2400" dirty="0"/>
                  <a:t> is mean exhaled CO</a:t>
                </a:r>
                <a:r>
                  <a:rPr lang="en-US" sz="2400" baseline="-25000" dirty="0"/>
                  <a:t>2</a:t>
                </a:r>
                <a:r>
                  <a:rPr lang="en-US" sz="2400" dirty="0"/>
                  <a:t> tension (normally 28 mm Hg; range: 24-32 mm Hg).  </a:t>
                </a:r>
              </a:p>
              <a:p>
                <a:pPr>
                  <a:lnSpc>
                    <a:spcPts val="2700"/>
                  </a:lnSpc>
                  <a:spcBef>
                    <a:spcPts val="0"/>
                  </a:spcBef>
                </a:pPr>
                <a:endParaRPr lang="en-US" sz="2400" dirty="0"/>
              </a:p>
              <a:p>
                <a:pPr>
                  <a:lnSpc>
                    <a:spcPts val="2700"/>
                  </a:lnSpc>
                  <a:spcBef>
                    <a:spcPts val="0"/>
                  </a:spcBef>
                </a:pPr>
                <a:endParaRPr lang="en-US" sz="2400" dirty="0"/>
              </a:p>
            </p:txBody>
          </p:sp>
        </mc:Choice>
        <mc:Fallback xmlns="">
          <p:sp>
            <p:nvSpPr>
              <p:cNvPr id="3" name="Content Placeholder 2">
                <a:extLst>
                  <a:ext uri="{FF2B5EF4-FFF2-40B4-BE49-F238E27FC236}">
                    <a16:creationId xmlns:a16="http://schemas.microsoft.com/office/drawing/2014/main" id="{443EBF2E-5234-4F33-8E0A-9B9DE8C7AD68}"/>
                  </a:ext>
                </a:extLst>
              </p:cNvPr>
              <p:cNvSpPr>
                <a:spLocks noGrp="1" noRot="1" noChangeAspect="1" noMove="1" noResize="1" noEditPoints="1" noAdjustHandles="1" noChangeArrowheads="1" noChangeShapeType="1" noTextEdit="1"/>
              </p:cNvSpPr>
              <p:nvPr>
                <p:ph idx="1"/>
              </p:nvPr>
            </p:nvSpPr>
            <p:spPr>
              <a:xfrm>
                <a:off x="628650" y="1177751"/>
                <a:ext cx="7886700" cy="4856866"/>
              </a:xfrm>
              <a:blipFill>
                <a:blip r:embed="rId2"/>
                <a:stretch>
                  <a:fillRect l="-1005" t="-1380" r="-1777" b="-3639"/>
                </a:stretch>
              </a:blipFill>
            </p:spPr>
            <p:txBody>
              <a:bodyPr/>
              <a:lstStyle/>
              <a:p>
                <a:r>
                  <a:rPr lang="en-US">
                    <a:noFill/>
                  </a:rPr>
                  <a:t> </a:t>
                </a:r>
              </a:p>
            </p:txBody>
          </p:sp>
        </mc:Fallback>
      </mc:AlternateContent>
    </p:spTree>
    <p:extLst>
      <p:ext uri="{BB962C8B-B14F-4D97-AF65-F5344CB8AC3E}">
        <p14:creationId xmlns:p14="http://schemas.microsoft.com/office/powerpoint/2010/main" val="3650505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EFA947-534C-451D-8C6C-118B6688FD68}"/>
              </a:ext>
            </a:extLst>
          </p:cNvPr>
          <p:cNvSpPr>
            <a:spLocks noGrp="1"/>
          </p:cNvSpPr>
          <p:nvPr>
            <p:ph type="title"/>
          </p:nvPr>
        </p:nvSpPr>
        <p:spPr/>
        <p:txBody>
          <a:bodyPr>
            <a:normAutofit/>
          </a:bodyPr>
          <a:lstStyle/>
          <a:p>
            <a:r>
              <a:rPr lang="en-US" sz="4000" b="0" cap="none" dirty="0"/>
              <a:t>PaCO</a:t>
            </a:r>
            <a:r>
              <a:rPr lang="en-US" sz="4000" b="0" cap="none" baseline="-25000" dirty="0"/>
              <a:t>2</a:t>
            </a:r>
            <a:r>
              <a:rPr lang="en-US" sz="4000" b="0" cap="none" dirty="0"/>
              <a:t> During Mechanical Ventilation</a:t>
            </a:r>
          </a:p>
        </p:txBody>
      </p:sp>
      <p:sp>
        <p:nvSpPr>
          <p:cNvPr id="3" name="Content Placeholder 2">
            <a:extLst>
              <a:ext uri="{FF2B5EF4-FFF2-40B4-BE49-F238E27FC236}">
                <a16:creationId xmlns="" xmlns:a16="http://schemas.microsoft.com/office/drawing/2014/main" id="{80E4E0B0-DA23-4B64-A8EC-B00F6147B346}"/>
              </a:ext>
            </a:extLst>
          </p:cNvPr>
          <p:cNvSpPr>
            <a:spLocks noGrp="1"/>
          </p:cNvSpPr>
          <p:nvPr>
            <p:ph idx="1"/>
          </p:nvPr>
        </p:nvSpPr>
        <p:spPr>
          <a:xfrm>
            <a:off x="628650" y="1825624"/>
            <a:ext cx="7886700" cy="4530019"/>
          </a:xfrm>
        </p:spPr>
        <p:txBody>
          <a:bodyPr>
            <a:normAutofit fontScale="85000" lnSpcReduction="20000"/>
          </a:bodyPr>
          <a:lstStyle/>
          <a:p>
            <a:pPr>
              <a:lnSpc>
                <a:spcPct val="110000"/>
              </a:lnSpc>
            </a:pPr>
            <a:r>
              <a:rPr lang="en-US" dirty="0"/>
              <a:t>For most patients, the goal is to normalize PaCO</a:t>
            </a:r>
            <a:r>
              <a:rPr lang="en-US" baseline="-25000" dirty="0"/>
              <a:t>2</a:t>
            </a:r>
            <a:r>
              <a:rPr lang="en-US" dirty="0"/>
              <a:t> in the range of 35-45 mmHg. </a:t>
            </a:r>
          </a:p>
          <a:p>
            <a:pPr>
              <a:lnSpc>
                <a:spcPct val="110000"/>
              </a:lnSpc>
            </a:pPr>
            <a:r>
              <a:rPr lang="en-US" dirty="0"/>
              <a:t>In the absence of a metabolic acid-base disorder, a normal PaCO</a:t>
            </a:r>
            <a:r>
              <a:rPr lang="en-US" baseline="-25000" dirty="0"/>
              <a:t>2</a:t>
            </a:r>
            <a:r>
              <a:rPr lang="en-US" dirty="0"/>
              <a:t> should result in a normal arterial pH of 7.35 to 7.45.</a:t>
            </a:r>
          </a:p>
          <a:p>
            <a:pPr>
              <a:lnSpc>
                <a:spcPct val="110000"/>
              </a:lnSpc>
            </a:pPr>
            <a:r>
              <a:rPr lang="en-US" dirty="0"/>
              <a:t>Intentional Hyperventilation: Low arterial carbon dioxide tension produces cerebral vasoconstriction and reduces intracranial pressure (ICP). </a:t>
            </a:r>
          </a:p>
          <a:p>
            <a:pPr>
              <a:lnSpc>
                <a:spcPct val="110000"/>
              </a:lnSpc>
            </a:pPr>
            <a:r>
              <a:rPr lang="en-US" dirty="0"/>
              <a:t>Permissive Hypercapnia: ventilatory strategy which decreases Vt and associated delivery pressures to reduce alveolar pressures and minimize alveolar over distention.  With permissive hypercapnia, PaCO</a:t>
            </a:r>
            <a:r>
              <a:rPr lang="en-US" baseline="-25000" dirty="0"/>
              <a:t>2</a:t>
            </a:r>
            <a:r>
              <a:rPr lang="en-US" dirty="0"/>
              <a:t> rises and pH falls resulting in a respiratory acidosis</a:t>
            </a:r>
          </a:p>
        </p:txBody>
      </p:sp>
    </p:spTree>
    <p:extLst>
      <p:ext uri="{BB962C8B-B14F-4D97-AF65-F5344CB8AC3E}">
        <p14:creationId xmlns:p14="http://schemas.microsoft.com/office/powerpoint/2010/main" val="3653233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20AE5-2E19-4D64-9F05-1754A85D9D2E}"/>
              </a:ext>
            </a:extLst>
          </p:cNvPr>
          <p:cNvSpPr>
            <a:spLocks noGrp="1"/>
          </p:cNvSpPr>
          <p:nvPr>
            <p:ph type="title"/>
          </p:nvPr>
        </p:nvSpPr>
        <p:spPr>
          <a:xfrm>
            <a:off x="628650" y="331259"/>
            <a:ext cx="7886700" cy="1325563"/>
          </a:xfrm>
        </p:spPr>
        <p:txBody>
          <a:bodyPr>
            <a:normAutofit/>
          </a:bodyPr>
          <a:lstStyle/>
          <a:p>
            <a:r>
              <a:rPr lang="en-US" sz="4000" b="0" cap="none" dirty="0"/>
              <a:t>PaCO</a:t>
            </a:r>
            <a:r>
              <a:rPr lang="en-US" sz="4000" b="0" cap="none" baseline="-25000" dirty="0"/>
              <a:t>2</a:t>
            </a:r>
            <a:r>
              <a:rPr lang="en-US" sz="4000" b="0" cap="none" dirty="0"/>
              <a:t> During Mechanical Ventilation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BBE5A5D-5BFF-4F39-ADE7-043D0F4A19E6}"/>
                  </a:ext>
                </a:extLst>
              </p:cNvPr>
              <p:cNvSpPr>
                <a:spLocks noGrp="1"/>
              </p:cNvSpPr>
              <p:nvPr>
                <p:ph idx="1"/>
              </p:nvPr>
            </p:nvSpPr>
            <p:spPr>
              <a:xfrm>
                <a:off x="628650" y="1611666"/>
                <a:ext cx="7886700" cy="4802185"/>
              </a:xfrm>
            </p:spPr>
            <p:txBody>
              <a:bodyPr>
                <a:normAutofit fontScale="92500" lnSpcReduction="10000"/>
              </a:bodyPr>
              <a:lstStyle/>
              <a:p>
                <a:pPr>
                  <a:lnSpc>
                    <a:spcPct val="110000"/>
                  </a:lnSpc>
                </a:pPr>
                <a:r>
                  <a:rPr lang="en-US" dirty="0"/>
                  <a:t>Ventilator Adjustments to Alter PaCO</a:t>
                </a:r>
                <a:r>
                  <a:rPr lang="en-US" baseline="-25000" dirty="0"/>
                  <a:t>2</a:t>
                </a:r>
                <a:endParaRPr lang="en-US" dirty="0"/>
              </a:p>
              <a:p>
                <a:pPr>
                  <a:lnSpc>
                    <a:spcPct val="110000"/>
                  </a:lnSpc>
                </a:pPr>
                <a:r>
                  <a:rPr lang="en-US" dirty="0"/>
                  <a:t>Changes in alveolar ventilation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required to obtain a desired PaCO</a:t>
                </a:r>
                <a:r>
                  <a:rPr lang="en-US" baseline="-25000" dirty="0"/>
                  <a:t>2</a:t>
                </a:r>
                <a:r>
                  <a:rPr lang="en-US" dirty="0"/>
                  <a:t> can easily be calculated:</a:t>
                </a:r>
              </a:p>
              <a:p>
                <a:pPr marL="0" indent="0">
                  <a:lnSpc>
                    <a:spcPct val="110000"/>
                  </a:lnSpc>
                  <a:buNone/>
                </a:pPr>
                <a:r>
                  <a:rPr lang="en-US" dirty="0">
                    <a:sym typeface="Wingdings" panose="05000000000000000000" pitchFamily="2" charset="2"/>
                  </a:rPr>
                  <a:t>	 </a:t>
                </a:r>
                <a:r>
                  <a:rPr lang="en-US" dirty="0"/>
                  <a:t>Initial PaCO</a:t>
                </a:r>
                <a:r>
                  <a:rPr lang="en-US" baseline="-25000" dirty="0"/>
                  <a:t>2</a:t>
                </a:r>
                <a:r>
                  <a:rPr lang="en-US" dirty="0"/>
                  <a:t> x Initial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 Desired PaCO</a:t>
                </a:r>
                <a:r>
                  <a:rPr lang="en-US" baseline="-25000" dirty="0"/>
                  <a:t>2</a:t>
                </a:r>
                <a:r>
                  <a:rPr lang="en-US" dirty="0"/>
                  <a:t> x Desired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endParaRPr lang="en-US" dirty="0"/>
              </a:p>
              <a:p>
                <a:pPr>
                  <a:lnSpc>
                    <a:spcPct val="110000"/>
                  </a:lnSpc>
                </a:pPr>
                <a:r>
                  <a:rPr lang="en-US" dirty="0"/>
                  <a:t>This can be rearranged to calculate the alveolar ventilation required to make a desired change in PaCO2:</a:t>
                </a:r>
              </a:p>
              <a:p>
                <a:pPr marL="0" indent="0">
                  <a:lnSpc>
                    <a:spcPct val="110000"/>
                  </a:lnSpc>
                  <a:buNone/>
                </a:pPr>
                <a:r>
                  <a:rPr lang="en-US" dirty="0">
                    <a:sym typeface="Wingdings" panose="05000000000000000000" pitchFamily="2" charset="2"/>
                  </a:rPr>
                  <a:t>	</a:t>
                </a:r>
                <a:r>
                  <a:rPr lang="en-US" dirty="0"/>
                  <a:t>Desired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 (Initial PaCO</a:t>
                </a:r>
                <a:r>
                  <a:rPr lang="en-US" baseline="-25000" dirty="0"/>
                  <a:t>2</a:t>
                </a:r>
                <a:r>
                  <a:rPr lang="en-US" dirty="0"/>
                  <a:t> x Initial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700" dirty="0"/>
                  <a:t>A</a:t>
                </a:r>
                <a:r>
                  <a:rPr lang="en-US" dirty="0"/>
                  <a:t>) ÷ Desired PaCO</a:t>
                </a:r>
                <a:r>
                  <a:rPr lang="en-US" baseline="-25000" dirty="0"/>
                  <a:t>2</a:t>
                </a: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9BBE5A5D-5BFF-4F39-ADE7-043D0F4A19E6}"/>
                  </a:ext>
                </a:extLst>
              </p:cNvPr>
              <p:cNvSpPr>
                <a:spLocks noGrp="1" noRot="1" noChangeAspect="1" noMove="1" noResize="1" noEditPoints="1" noAdjustHandles="1" noChangeArrowheads="1" noChangeShapeType="1" noTextEdit="1"/>
              </p:cNvSpPr>
              <p:nvPr>
                <p:ph idx="1"/>
              </p:nvPr>
            </p:nvSpPr>
            <p:spPr>
              <a:xfrm>
                <a:off x="628650" y="1611666"/>
                <a:ext cx="7886700" cy="4802185"/>
              </a:xfrm>
              <a:blipFill>
                <a:blip r:embed="rId2"/>
                <a:stretch>
                  <a:fillRect l="-1391" t="-1142" r="-2009"/>
                </a:stretch>
              </a:blipFill>
            </p:spPr>
            <p:txBody>
              <a:bodyPr/>
              <a:lstStyle/>
              <a:p>
                <a:r>
                  <a:rPr lang="en-US">
                    <a:noFill/>
                  </a:rPr>
                  <a:t> </a:t>
                </a:r>
              </a:p>
            </p:txBody>
          </p:sp>
        </mc:Fallback>
      </mc:AlternateContent>
    </p:spTree>
    <p:extLst>
      <p:ext uri="{BB962C8B-B14F-4D97-AF65-F5344CB8AC3E}">
        <p14:creationId xmlns:p14="http://schemas.microsoft.com/office/powerpoint/2010/main" val="1419697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B2281-524D-4D50-933F-88809A97B8A2}"/>
              </a:ext>
            </a:extLst>
          </p:cNvPr>
          <p:cNvSpPr>
            <a:spLocks noGrp="1"/>
          </p:cNvSpPr>
          <p:nvPr>
            <p:ph type="title"/>
          </p:nvPr>
        </p:nvSpPr>
        <p:spPr/>
        <p:txBody>
          <a:bodyPr>
            <a:normAutofit/>
          </a:bodyPr>
          <a:lstStyle/>
          <a:p>
            <a:r>
              <a:rPr lang="en-US" sz="4000" b="0" cap="none" dirty="0"/>
              <a:t>PaCO</a:t>
            </a:r>
            <a:r>
              <a:rPr lang="en-US" sz="4000" b="0" cap="none" baseline="-25000" dirty="0"/>
              <a:t>2</a:t>
            </a:r>
            <a:r>
              <a:rPr lang="en-US" sz="4000" b="0" cap="none" dirty="0"/>
              <a:t> During Mechanical Ventilation (cont’d)</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EE3B541-EB7E-4861-B0DD-425D63F15CBA}"/>
                  </a:ext>
                </a:extLst>
              </p:cNvPr>
              <p:cNvSpPr>
                <a:spLocks noGrp="1"/>
              </p:cNvSpPr>
              <p:nvPr>
                <p:ph idx="1"/>
              </p:nvPr>
            </p:nvSpPr>
            <p:spPr/>
            <p:txBody>
              <a:bodyPr>
                <a:normAutofit fontScale="92500" lnSpcReduction="10000"/>
              </a:bodyPr>
              <a:lstStyle/>
              <a:p>
                <a:pPr>
                  <a:lnSpc>
                    <a:spcPct val="110000"/>
                  </a:lnSpc>
                </a:pPr>
                <a:r>
                  <a:rPr lang="en-US" dirty="0"/>
                  <a:t>Recall that alveolar ventilation is simply tidal volume minus dead space times respiratory rate:  </a:t>
                </a:r>
              </a:p>
              <a:p>
                <a:pPr marL="0" indent="0">
                  <a:lnSpc>
                    <a:spcPct val="110000"/>
                  </a:lnSpc>
                  <a:buNone/>
                </a:pPr>
                <a:r>
                  <a:rPr lang="en-US" dirty="0">
                    <a:sym typeface="Wingdings" panose="05000000000000000000" pitchFamily="2" charset="2"/>
                  </a:rPr>
                  <a:t>	</a:t>
                </a:r>
                <a:r>
                  <a:rPr lang="en-US" dirty="0"/>
                  <a:t>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 (Vt - V</a:t>
                </a:r>
                <a:r>
                  <a:rPr lang="en-US" sz="1900" dirty="0"/>
                  <a:t>D</a:t>
                </a:r>
                <a:r>
                  <a:rPr lang="en-US" baseline="-25000" dirty="0"/>
                  <a:t>phys</a:t>
                </a:r>
                <a:r>
                  <a:rPr lang="en-US" dirty="0"/>
                  <a:t>) x f</a:t>
                </a:r>
              </a:p>
              <a:p>
                <a:pPr>
                  <a:lnSpc>
                    <a:spcPct val="110000"/>
                  </a:lnSpc>
                </a:pPr>
                <a:r>
                  <a:rPr lang="en-US" dirty="0"/>
                  <a:t>Substituting tidal volume, dead space, and respiratory rate into our predictive equation, we have: </a:t>
                </a:r>
              </a:p>
              <a:p>
                <a:pPr marL="0" indent="0">
                  <a:lnSpc>
                    <a:spcPct val="110000"/>
                  </a:lnSpc>
                  <a:buNone/>
                </a:pPr>
                <a:r>
                  <a:rPr lang="en-US" dirty="0">
                    <a:sym typeface="Wingdings" panose="05000000000000000000" pitchFamily="2" charset="2"/>
                  </a:rPr>
                  <a:t>	</a:t>
                </a:r>
                <a:r>
                  <a:rPr lang="en-US" dirty="0"/>
                  <a:t>Desired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 (Initial PaCO</a:t>
                </a:r>
                <a:r>
                  <a:rPr lang="en-US" baseline="-25000" dirty="0"/>
                  <a:t>2</a:t>
                </a:r>
                <a:r>
                  <a:rPr lang="en-US" dirty="0"/>
                  <a:t> x Initial </a:t>
                </a:r>
                <a14:m>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V</m:t>
                        </m:r>
                      </m:e>
                    </m:acc>
                  </m:oMath>
                </a14:m>
                <a:r>
                  <a:rPr lang="en-US" sz="1900" dirty="0"/>
                  <a:t>A</a:t>
                </a:r>
                <a:r>
                  <a:rPr lang="en-US" dirty="0"/>
                  <a:t>) ÷ Desired PaCO</a:t>
                </a:r>
                <a:r>
                  <a:rPr lang="en-US" baseline="-25000" dirty="0"/>
                  <a:t>2</a:t>
                </a:r>
                <a:endParaRPr lang="en-US" dirty="0"/>
              </a:p>
              <a:p>
                <a:pPr marL="0" indent="0">
                  <a:lnSpc>
                    <a:spcPct val="110000"/>
                  </a:lnSpc>
                  <a:buNone/>
                </a:pPr>
                <a:r>
                  <a:rPr lang="en-US" dirty="0">
                    <a:sym typeface="Wingdings" panose="05000000000000000000" pitchFamily="2" charset="2"/>
                  </a:rPr>
                  <a:t>	</a:t>
                </a:r>
                <a:r>
                  <a:rPr lang="en-US" dirty="0"/>
                  <a:t>Desired ([Vt - V</a:t>
                </a:r>
                <a:r>
                  <a:rPr lang="en-US" sz="1900" dirty="0"/>
                  <a:t>D</a:t>
                </a:r>
                <a:r>
                  <a:rPr lang="en-US" baseline="-25000" dirty="0"/>
                  <a:t>phys</a:t>
                </a:r>
                <a:r>
                  <a:rPr lang="en-US" dirty="0"/>
                  <a:t>] x f) = Initial (PaCO</a:t>
                </a:r>
                <a:r>
                  <a:rPr lang="en-US" baseline="-25000" dirty="0"/>
                  <a:t>2</a:t>
                </a:r>
                <a:r>
                  <a:rPr lang="en-US" dirty="0"/>
                  <a:t> x </a:t>
                </a:r>
                <a:br>
                  <a:rPr lang="en-US" dirty="0"/>
                </a:br>
                <a:r>
                  <a:rPr lang="en-US" dirty="0"/>
                  <a:t>	([Vt - V</a:t>
                </a:r>
                <a:r>
                  <a:rPr lang="en-US" sz="1900" dirty="0"/>
                  <a:t>D</a:t>
                </a:r>
                <a:r>
                  <a:rPr lang="en-US" baseline="-25000" dirty="0"/>
                  <a:t>phys</a:t>
                </a:r>
                <a:r>
                  <a:rPr lang="en-US" dirty="0"/>
                  <a:t>] x f) ÷ Desired PaCO</a:t>
                </a:r>
                <a:r>
                  <a:rPr lang="en-US" baseline="-25000" dirty="0"/>
                  <a:t>2</a:t>
                </a:r>
                <a:r>
                  <a:rPr lang="en-US" dirty="0"/>
                  <a:t> </a:t>
                </a:r>
              </a:p>
              <a:p>
                <a:endParaRPr lang="en-US" dirty="0"/>
              </a:p>
            </p:txBody>
          </p:sp>
        </mc:Choice>
        <mc:Fallback xmlns="">
          <p:sp>
            <p:nvSpPr>
              <p:cNvPr id="3" name="Content Placeholder 2">
                <a:extLst>
                  <a:ext uri="{FF2B5EF4-FFF2-40B4-BE49-F238E27FC236}">
                    <a16:creationId xmlns:a16="http://schemas.microsoft.com/office/drawing/2014/main" id="{FEE3B541-EB7E-4861-B0DD-425D63F15CBA}"/>
                  </a:ext>
                </a:extLst>
              </p:cNvPr>
              <p:cNvSpPr>
                <a:spLocks noGrp="1" noRot="1" noChangeAspect="1" noMove="1" noResize="1" noEditPoints="1" noAdjustHandles="1" noChangeArrowheads="1" noChangeShapeType="1" noTextEdit="1"/>
              </p:cNvSpPr>
              <p:nvPr>
                <p:ph idx="1"/>
              </p:nvPr>
            </p:nvSpPr>
            <p:spPr>
              <a:blipFill>
                <a:blip r:embed="rId2"/>
                <a:stretch>
                  <a:fillRect l="-1391" t="-1261" r="-1932"/>
                </a:stretch>
              </a:blipFill>
            </p:spPr>
            <p:txBody>
              <a:bodyPr/>
              <a:lstStyle/>
              <a:p>
                <a:r>
                  <a:rPr lang="en-US">
                    <a:noFill/>
                  </a:rPr>
                  <a:t> </a:t>
                </a:r>
              </a:p>
            </p:txBody>
          </p:sp>
        </mc:Fallback>
      </mc:AlternateContent>
    </p:spTree>
    <p:extLst>
      <p:ext uri="{BB962C8B-B14F-4D97-AF65-F5344CB8AC3E}">
        <p14:creationId xmlns:p14="http://schemas.microsoft.com/office/powerpoint/2010/main" val="2382742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40061E-5A83-41F5-9D45-138FB971303E}"/>
              </a:ext>
            </a:extLst>
          </p:cNvPr>
          <p:cNvSpPr>
            <a:spLocks noGrp="1"/>
          </p:cNvSpPr>
          <p:nvPr>
            <p:ph type="title"/>
          </p:nvPr>
        </p:nvSpPr>
        <p:spPr>
          <a:xfrm>
            <a:off x="628650" y="105482"/>
            <a:ext cx="7886700" cy="1325563"/>
          </a:xfrm>
        </p:spPr>
        <p:txBody>
          <a:bodyPr>
            <a:normAutofit/>
          </a:bodyPr>
          <a:lstStyle/>
          <a:p>
            <a:r>
              <a:rPr lang="en-US" sz="4000" b="0" cap="none" dirty="0"/>
              <a:t>Tidal Volume and PaCO</a:t>
            </a:r>
            <a:r>
              <a:rPr lang="en-US" sz="4000" b="0" cap="none" baseline="-25000" dirty="0"/>
              <a:t>2</a:t>
            </a:r>
          </a:p>
        </p:txBody>
      </p:sp>
      <p:sp>
        <p:nvSpPr>
          <p:cNvPr id="3" name="Content Placeholder 2">
            <a:extLst>
              <a:ext uri="{FF2B5EF4-FFF2-40B4-BE49-F238E27FC236}">
                <a16:creationId xmlns="" xmlns:a16="http://schemas.microsoft.com/office/drawing/2014/main" id="{A059E4A2-9E77-48E9-B63D-ECB250191526}"/>
              </a:ext>
            </a:extLst>
          </p:cNvPr>
          <p:cNvSpPr>
            <a:spLocks noGrp="1"/>
          </p:cNvSpPr>
          <p:nvPr>
            <p:ph idx="1"/>
          </p:nvPr>
        </p:nvSpPr>
        <p:spPr>
          <a:xfrm>
            <a:off x="504825" y="1431045"/>
            <a:ext cx="8305800" cy="4560180"/>
          </a:xfrm>
        </p:spPr>
        <p:txBody>
          <a:bodyPr>
            <a:noAutofit/>
          </a:bodyPr>
          <a:lstStyle/>
          <a:p>
            <a:pPr>
              <a:lnSpc>
                <a:spcPct val="100000"/>
              </a:lnSpc>
              <a:spcBef>
                <a:spcPts val="600"/>
              </a:spcBef>
            </a:pPr>
            <a:r>
              <a:rPr lang="en-US" sz="2400" dirty="0"/>
              <a:t>Alterations in tidal volume will affect alveolar ventilation and PaCO</a:t>
            </a:r>
            <a:r>
              <a:rPr lang="en-US" sz="2400" baseline="-25000" dirty="0"/>
              <a:t>2</a:t>
            </a:r>
            <a:r>
              <a:rPr lang="en-US" sz="2400" dirty="0"/>
              <a:t>. With apnea during time-triggered volume ventilation, the respiratory care clinic clinician can easily adjust Vt to obtain a desired PaCO</a:t>
            </a:r>
            <a:r>
              <a:rPr lang="en-US" sz="2400" baseline="-25000" dirty="0"/>
              <a:t>2</a:t>
            </a:r>
            <a:r>
              <a:rPr lang="en-US" sz="2400" dirty="0"/>
              <a:t> using a modification of our predictive equation: </a:t>
            </a:r>
          </a:p>
          <a:p>
            <a:pPr marL="0" indent="0">
              <a:lnSpc>
                <a:spcPct val="100000"/>
              </a:lnSpc>
              <a:spcBef>
                <a:spcPts val="600"/>
              </a:spcBef>
              <a:buNone/>
            </a:pPr>
            <a:r>
              <a:rPr lang="en-US" sz="2400" dirty="0">
                <a:sym typeface="Wingdings" panose="05000000000000000000" pitchFamily="2" charset="2"/>
              </a:rPr>
              <a:t>	</a:t>
            </a:r>
            <a:r>
              <a:rPr lang="en-US" sz="2400" dirty="0"/>
              <a:t>Desired Vt = (Initial PaCO</a:t>
            </a:r>
            <a:r>
              <a:rPr lang="en-US" sz="2400" baseline="-25000" dirty="0"/>
              <a:t>2</a:t>
            </a:r>
            <a:r>
              <a:rPr lang="en-US" sz="2400" dirty="0"/>
              <a:t> x Initial Vt) ÷ Desired PaCO</a:t>
            </a:r>
            <a:r>
              <a:rPr lang="en-US" sz="2400" baseline="-25000" dirty="0"/>
              <a:t>2</a:t>
            </a:r>
            <a:r>
              <a:rPr lang="en-US" sz="2400" dirty="0"/>
              <a:t> </a:t>
            </a:r>
          </a:p>
          <a:p>
            <a:pPr>
              <a:lnSpc>
                <a:spcPct val="100000"/>
              </a:lnSpc>
              <a:spcBef>
                <a:spcPts val="600"/>
              </a:spcBef>
            </a:pPr>
            <a:r>
              <a:rPr lang="en-US" sz="2400" dirty="0"/>
              <a:t>Assuming respiratory rate and dead space remain constant, if an apneic patient receiving mechanical ventilation has a Vt of 400 ml resulting in a PaCO</a:t>
            </a:r>
            <a:r>
              <a:rPr lang="en-US" sz="2400" baseline="-25000" dirty="0"/>
              <a:t>2</a:t>
            </a:r>
            <a:r>
              <a:rPr lang="en-US" sz="2400" dirty="0"/>
              <a:t> of 50 mm Hg, the Vt needed to lower the patient’s PaCO</a:t>
            </a:r>
            <a:r>
              <a:rPr lang="en-US" sz="2400" baseline="-25000" dirty="0"/>
              <a:t>2</a:t>
            </a:r>
            <a:r>
              <a:rPr lang="en-US" sz="2400" dirty="0"/>
              <a:t> to 40 mm Hg would be 500 ml:</a:t>
            </a:r>
          </a:p>
          <a:p>
            <a:pPr marL="0" indent="0">
              <a:lnSpc>
                <a:spcPct val="100000"/>
              </a:lnSpc>
              <a:spcBef>
                <a:spcPts val="600"/>
              </a:spcBef>
              <a:buNone/>
            </a:pPr>
            <a:r>
              <a:rPr lang="en-US" sz="2400" dirty="0">
                <a:sym typeface="Wingdings" panose="05000000000000000000" pitchFamily="2" charset="2"/>
              </a:rPr>
              <a:t>	</a:t>
            </a:r>
            <a:r>
              <a:rPr lang="en-US" sz="2400" dirty="0"/>
              <a:t>Desired Vt = (Initial PaCO</a:t>
            </a:r>
            <a:r>
              <a:rPr lang="en-US" sz="2400" baseline="-25000" dirty="0"/>
              <a:t>2</a:t>
            </a:r>
            <a:r>
              <a:rPr lang="en-US" sz="2400" dirty="0"/>
              <a:t> x Initial Vt) ÷ Desired PaCO</a:t>
            </a:r>
            <a:r>
              <a:rPr lang="en-US" sz="2400" baseline="-25000" dirty="0"/>
              <a:t>2</a:t>
            </a:r>
            <a:r>
              <a:rPr lang="en-US" sz="2400" dirty="0"/>
              <a:t> 	= (50 x 400) ÷ 40 = 500 ml</a:t>
            </a:r>
          </a:p>
          <a:p>
            <a:pPr>
              <a:lnSpc>
                <a:spcPct val="100000"/>
              </a:lnSpc>
              <a:spcBef>
                <a:spcPts val="600"/>
              </a:spcBef>
            </a:pPr>
            <a:endParaRPr lang="en-US" sz="2400" dirty="0"/>
          </a:p>
        </p:txBody>
      </p:sp>
    </p:spTree>
    <p:extLst>
      <p:ext uri="{BB962C8B-B14F-4D97-AF65-F5344CB8AC3E}">
        <p14:creationId xmlns:p14="http://schemas.microsoft.com/office/powerpoint/2010/main" val="2885658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7CB0B-569C-4C5D-B001-C722D569BAA5}"/>
              </a:ext>
            </a:extLst>
          </p:cNvPr>
          <p:cNvSpPr>
            <a:spLocks noGrp="1"/>
          </p:cNvSpPr>
          <p:nvPr>
            <p:ph type="title"/>
          </p:nvPr>
        </p:nvSpPr>
        <p:spPr>
          <a:xfrm>
            <a:off x="628650" y="342548"/>
            <a:ext cx="7886700" cy="1325563"/>
          </a:xfrm>
        </p:spPr>
        <p:txBody>
          <a:bodyPr>
            <a:normAutofit/>
          </a:bodyPr>
          <a:lstStyle/>
          <a:p>
            <a:r>
              <a:rPr lang="en-US" sz="4000" b="0" cap="none" dirty="0"/>
              <a:t>Assist-control Volume Ventilation </a:t>
            </a:r>
          </a:p>
        </p:txBody>
      </p:sp>
      <p:sp>
        <p:nvSpPr>
          <p:cNvPr id="3" name="Content Placeholder 2">
            <a:extLst>
              <a:ext uri="{FF2B5EF4-FFF2-40B4-BE49-F238E27FC236}">
                <a16:creationId xmlns="" xmlns:a16="http://schemas.microsoft.com/office/drawing/2014/main" id="{1B6C6D0B-DFEA-4E25-906B-A50404ECA0C8}"/>
              </a:ext>
            </a:extLst>
          </p:cNvPr>
          <p:cNvSpPr>
            <a:spLocks noGrp="1"/>
          </p:cNvSpPr>
          <p:nvPr>
            <p:ph idx="1"/>
          </p:nvPr>
        </p:nvSpPr>
        <p:spPr/>
        <p:txBody>
          <a:bodyPr>
            <a:normAutofit fontScale="85000" lnSpcReduction="20000"/>
          </a:bodyPr>
          <a:lstStyle/>
          <a:p>
            <a:pPr>
              <a:lnSpc>
                <a:spcPct val="110000"/>
              </a:lnSpc>
            </a:pPr>
            <a:r>
              <a:rPr lang="en-US" dirty="0"/>
              <a:t>Assist-control ventilation may be employed as assist-control volume ventilation (VC-CMV) or assist-control pressure control ventilation (PC-CMV)</a:t>
            </a:r>
          </a:p>
          <a:p>
            <a:pPr>
              <a:lnSpc>
                <a:spcPct val="110000"/>
              </a:lnSpc>
            </a:pPr>
            <a:r>
              <a:rPr lang="en-US" dirty="0"/>
              <a:t>Traditional assist-control volume ventilation, the mandatory breath delivers a set tidal volume, and the clinician determines the peak flow, flow waveform and inspiratory time</a:t>
            </a:r>
          </a:p>
          <a:p>
            <a:pPr>
              <a:lnSpc>
                <a:spcPct val="110000"/>
              </a:lnSpc>
            </a:pPr>
            <a:r>
              <a:rPr lang="en-US" dirty="0"/>
              <a:t>Assist-control PCV, the clinician determines the inspiratory pressure and inspiratory time, while patient-effort (assuming appropriate trigger sensitivity) determines the respiratory rate.  Tidal volume is determined by the inspiratory pressure, inspiratory time, and patient effort. </a:t>
            </a:r>
          </a:p>
        </p:txBody>
      </p:sp>
    </p:spTree>
    <p:extLst>
      <p:ext uri="{BB962C8B-B14F-4D97-AF65-F5344CB8AC3E}">
        <p14:creationId xmlns:p14="http://schemas.microsoft.com/office/powerpoint/2010/main" val="4263096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500B4-737D-44BF-BA59-4D13BE72B1DF}"/>
              </a:ext>
            </a:extLst>
          </p:cNvPr>
          <p:cNvSpPr>
            <a:spLocks noGrp="1"/>
          </p:cNvSpPr>
          <p:nvPr>
            <p:ph type="title"/>
          </p:nvPr>
        </p:nvSpPr>
        <p:spPr>
          <a:xfrm>
            <a:off x="628650" y="105482"/>
            <a:ext cx="7886700" cy="1325563"/>
          </a:xfrm>
        </p:spPr>
        <p:txBody>
          <a:bodyPr>
            <a:normAutofit/>
          </a:bodyPr>
          <a:lstStyle/>
          <a:p>
            <a:r>
              <a:rPr lang="en-US" sz="4000" b="0" cap="none" dirty="0"/>
              <a:t>IMV/SIMV and PaCO</a:t>
            </a:r>
            <a:r>
              <a:rPr lang="en-US" sz="4000" b="0" cap="none" baseline="-25000" dirty="0"/>
              <a:t>2</a:t>
            </a:r>
            <a:endParaRPr lang="en-US" sz="4000" b="0" cap="none" dirty="0"/>
          </a:p>
        </p:txBody>
      </p:sp>
      <p:sp>
        <p:nvSpPr>
          <p:cNvPr id="3" name="Content Placeholder 2">
            <a:extLst>
              <a:ext uri="{FF2B5EF4-FFF2-40B4-BE49-F238E27FC236}">
                <a16:creationId xmlns="" xmlns:a16="http://schemas.microsoft.com/office/drawing/2014/main" id="{1FECB493-073F-4531-99A7-57F638C2CCF1}"/>
              </a:ext>
            </a:extLst>
          </p:cNvPr>
          <p:cNvSpPr>
            <a:spLocks noGrp="1"/>
          </p:cNvSpPr>
          <p:nvPr>
            <p:ph idx="1"/>
          </p:nvPr>
        </p:nvSpPr>
        <p:spPr>
          <a:xfrm>
            <a:off x="628650" y="1163990"/>
            <a:ext cx="7886700" cy="5198710"/>
          </a:xfrm>
        </p:spPr>
        <p:txBody>
          <a:bodyPr>
            <a:noAutofit/>
          </a:bodyPr>
          <a:lstStyle/>
          <a:p>
            <a:pPr>
              <a:lnSpc>
                <a:spcPct val="100000"/>
              </a:lnSpc>
              <a:spcBef>
                <a:spcPts val="0"/>
              </a:spcBef>
            </a:pPr>
            <a:r>
              <a:rPr lang="en-US" sz="2400" dirty="0"/>
              <a:t>SIMV intersperses mandatory breaths and spontaneous breathing. </a:t>
            </a:r>
          </a:p>
          <a:p>
            <a:pPr>
              <a:lnSpc>
                <a:spcPct val="100000"/>
              </a:lnSpc>
              <a:spcBef>
                <a:spcPts val="0"/>
              </a:spcBef>
            </a:pPr>
            <a:r>
              <a:rPr lang="en-US" sz="2400" dirty="0"/>
              <a:t>SIMV may be employed to deliver volume or pressure control mandatory breaths. </a:t>
            </a:r>
          </a:p>
          <a:p>
            <a:pPr>
              <a:lnSpc>
                <a:spcPct val="100000"/>
              </a:lnSpc>
              <a:spcBef>
                <a:spcPts val="0"/>
              </a:spcBef>
            </a:pPr>
            <a:r>
              <a:rPr lang="en-US" sz="2400" dirty="0"/>
              <a:t>Spontaneous breaths may be provided with pressure augmentation (pressure support or automatic tube compensation [ATC]) and PEEP/CPAP may be added.  </a:t>
            </a:r>
          </a:p>
          <a:p>
            <a:pPr>
              <a:lnSpc>
                <a:spcPct val="100000"/>
              </a:lnSpc>
              <a:spcBef>
                <a:spcPts val="0"/>
              </a:spcBef>
            </a:pPr>
            <a:r>
              <a:rPr lang="en-US" sz="2400" dirty="0"/>
              <a:t>Volume SIMV (V-SIMV) tidal volume is typically initiated in the range of 6-8 ml/kg IBW with the mandatory respiratory rate sufficient to provide full ventilatory support (e.g., 12-14 breath/min).</a:t>
            </a:r>
          </a:p>
          <a:p>
            <a:pPr>
              <a:lnSpc>
                <a:spcPct val="100000"/>
              </a:lnSpc>
              <a:spcBef>
                <a:spcPts val="0"/>
              </a:spcBef>
            </a:pPr>
            <a:r>
              <a:rPr lang="en-US" sz="2400" dirty="0"/>
              <a:t>Care is taken to ensure P</a:t>
            </a:r>
            <a:r>
              <a:rPr lang="en-US" sz="2400" baseline="-25000" dirty="0"/>
              <a:t>plat</a:t>
            </a:r>
            <a:r>
              <a:rPr lang="en-US" sz="2400" dirty="0"/>
              <a:t> &lt; 28-30 cm H</a:t>
            </a:r>
            <a:r>
              <a:rPr lang="en-US" sz="2400" baseline="-25000" dirty="0"/>
              <a:t>2</a:t>
            </a:r>
            <a:r>
              <a:rPr lang="en-US" sz="2400" dirty="0"/>
              <a:t>O.  PEEP/CPAP is initially set at 5 cm H</a:t>
            </a:r>
            <a:r>
              <a:rPr lang="en-US" sz="2400" baseline="-25000" dirty="0"/>
              <a:t>2</a:t>
            </a:r>
            <a:r>
              <a:rPr lang="en-US" sz="2400" dirty="0"/>
              <a:t>O and adjusted in combination with Fio</a:t>
            </a:r>
            <a:r>
              <a:rPr lang="en-US" sz="2400" baseline="-25000" dirty="0"/>
              <a:t>2</a:t>
            </a:r>
            <a:r>
              <a:rPr lang="en-US" sz="2400" dirty="0"/>
              <a:t> to meet oxygenation goals. </a:t>
            </a:r>
          </a:p>
          <a:p>
            <a:pPr>
              <a:lnSpc>
                <a:spcPct val="100000"/>
              </a:lnSpc>
              <a:spcBef>
                <a:spcPts val="0"/>
              </a:spcBef>
            </a:pPr>
            <a:endParaRPr lang="en-US" sz="2400" dirty="0"/>
          </a:p>
        </p:txBody>
      </p:sp>
    </p:spTree>
    <p:extLst>
      <p:ext uri="{BB962C8B-B14F-4D97-AF65-F5344CB8AC3E}">
        <p14:creationId xmlns:p14="http://schemas.microsoft.com/office/powerpoint/2010/main" val="140286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6CB65-B242-4F1D-8A7B-81AC8CCBABE5}"/>
              </a:ext>
            </a:extLst>
          </p:cNvPr>
          <p:cNvSpPr>
            <a:spLocks noGrp="1"/>
          </p:cNvSpPr>
          <p:nvPr>
            <p:ph type="title"/>
          </p:nvPr>
        </p:nvSpPr>
        <p:spPr>
          <a:xfrm>
            <a:off x="628650" y="18255"/>
            <a:ext cx="7886700" cy="1325563"/>
          </a:xfrm>
        </p:spPr>
        <p:txBody>
          <a:bodyPr>
            <a:normAutofit/>
          </a:bodyPr>
          <a:lstStyle/>
          <a:p>
            <a:r>
              <a:rPr lang="en-US" sz="4000" b="0" cap="none" dirty="0"/>
              <a:t>Chapter Objectives (cont’d)</a:t>
            </a:r>
          </a:p>
        </p:txBody>
      </p:sp>
      <p:sp>
        <p:nvSpPr>
          <p:cNvPr id="3" name="Content Placeholder 2">
            <a:extLst>
              <a:ext uri="{FF2B5EF4-FFF2-40B4-BE49-F238E27FC236}">
                <a16:creationId xmlns="" xmlns:a16="http://schemas.microsoft.com/office/drawing/2014/main" id="{86BA27FA-94D0-4CA9-B2AD-1580F635E117}"/>
              </a:ext>
            </a:extLst>
          </p:cNvPr>
          <p:cNvSpPr>
            <a:spLocks noGrp="1"/>
          </p:cNvSpPr>
          <p:nvPr>
            <p:ph idx="1"/>
          </p:nvPr>
        </p:nvSpPr>
        <p:spPr>
          <a:xfrm>
            <a:off x="628650" y="1134268"/>
            <a:ext cx="7886700" cy="4977960"/>
          </a:xfrm>
        </p:spPr>
        <p:txBody>
          <a:bodyPr>
            <a:noAutofit/>
          </a:bodyPr>
          <a:lstStyle/>
          <a:p>
            <a:pPr lvl="0">
              <a:lnSpc>
                <a:spcPts val="2700"/>
              </a:lnSpc>
              <a:spcBef>
                <a:spcPts val="0"/>
              </a:spcBef>
            </a:pPr>
            <a:r>
              <a:rPr lang="en-US" sz="2400" dirty="0"/>
              <a:t>Explain the importance of correctly adjusting rise time and expiratory sensitivity when using PSV.</a:t>
            </a:r>
          </a:p>
          <a:p>
            <a:pPr lvl="0">
              <a:lnSpc>
                <a:spcPts val="2700"/>
              </a:lnSpc>
              <a:spcBef>
                <a:spcPts val="0"/>
              </a:spcBef>
            </a:pPr>
            <a:r>
              <a:rPr lang="en-US" sz="2400" dirty="0"/>
              <a:t>Explain what is meant by the term mode asynchrony and explain how NAVA and PAV may improve patient – ventilator interaction.</a:t>
            </a:r>
          </a:p>
          <a:p>
            <a:pPr lvl="0">
              <a:lnSpc>
                <a:spcPts val="2700"/>
              </a:lnSpc>
              <a:spcBef>
                <a:spcPts val="0"/>
              </a:spcBef>
            </a:pPr>
            <a:r>
              <a:rPr lang="en-US" sz="2400" dirty="0"/>
              <a:t>Explain each of the factors determine tissue oxygen delivery.</a:t>
            </a:r>
          </a:p>
          <a:p>
            <a:pPr lvl="0">
              <a:lnSpc>
                <a:spcPts val="2700"/>
              </a:lnSpc>
              <a:spcBef>
                <a:spcPts val="0"/>
              </a:spcBef>
            </a:pPr>
            <a:r>
              <a:rPr lang="en-US" sz="2400" dirty="0"/>
              <a:t>Describe the appropriate clinical goals for most patients for Pao</a:t>
            </a:r>
            <a:r>
              <a:rPr lang="en-US" sz="2400" baseline="-25000" dirty="0"/>
              <a:t>2</a:t>
            </a:r>
            <a:r>
              <a:rPr lang="en-US" sz="2400" dirty="0"/>
              <a:t>, Sao</a:t>
            </a:r>
            <a:r>
              <a:rPr lang="en-US" sz="2400" baseline="-25000" dirty="0"/>
              <a:t>2</a:t>
            </a:r>
            <a:r>
              <a:rPr lang="en-US" sz="2400" dirty="0"/>
              <a:t> and Fio</a:t>
            </a:r>
            <a:r>
              <a:rPr lang="en-US" sz="2400" baseline="-25000" dirty="0"/>
              <a:t>2</a:t>
            </a:r>
            <a:r>
              <a:rPr lang="en-US" sz="2400" dirty="0"/>
              <a:t>.</a:t>
            </a:r>
          </a:p>
          <a:p>
            <a:pPr lvl="0">
              <a:lnSpc>
                <a:spcPts val="2700"/>
              </a:lnSpc>
              <a:spcBef>
                <a:spcPts val="0"/>
              </a:spcBef>
            </a:pPr>
            <a:r>
              <a:rPr lang="en-US" sz="2400" dirty="0"/>
              <a:t>Describe methods to titrate Fio</a:t>
            </a:r>
            <a:r>
              <a:rPr lang="en-US" sz="2400" baseline="-25000" dirty="0"/>
              <a:t>2</a:t>
            </a:r>
            <a:r>
              <a:rPr lang="en-US" sz="2400" dirty="0"/>
              <a:t> down from 1.0 in ventilated patients.</a:t>
            </a:r>
          </a:p>
          <a:p>
            <a:pPr lvl="0">
              <a:lnSpc>
                <a:spcPts val="2700"/>
              </a:lnSpc>
              <a:spcBef>
                <a:spcPts val="0"/>
              </a:spcBef>
            </a:pPr>
            <a:r>
              <a:rPr lang="en-US" sz="2400" dirty="0"/>
              <a:t>Differentiate each of the following types of PEEP and explain how to apply each: minimum PEEP, compliance titrated PEEP, optimal PEEP for oxygen delivery, PEEP-Fio</a:t>
            </a:r>
            <a:r>
              <a:rPr lang="en-US" sz="2400" baseline="-25000" dirty="0"/>
              <a:t>2</a:t>
            </a:r>
            <a:r>
              <a:rPr lang="en-US" sz="2400" dirty="0"/>
              <a:t> tables, static pressure-volume curves, and slow flow pressure-volume curves.</a:t>
            </a:r>
          </a:p>
        </p:txBody>
      </p:sp>
    </p:spTree>
    <p:extLst>
      <p:ext uri="{BB962C8B-B14F-4D97-AF65-F5344CB8AC3E}">
        <p14:creationId xmlns:p14="http://schemas.microsoft.com/office/powerpoint/2010/main" val="1089764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D2EA8-7E50-44EF-A45D-E87348373FA9}"/>
              </a:ext>
            </a:extLst>
          </p:cNvPr>
          <p:cNvSpPr>
            <a:spLocks noGrp="1"/>
          </p:cNvSpPr>
          <p:nvPr>
            <p:ph type="title"/>
          </p:nvPr>
        </p:nvSpPr>
        <p:spPr>
          <a:xfrm>
            <a:off x="628650" y="150638"/>
            <a:ext cx="7886700" cy="1325563"/>
          </a:xfrm>
        </p:spPr>
        <p:txBody>
          <a:bodyPr>
            <a:normAutofit/>
          </a:bodyPr>
          <a:lstStyle/>
          <a:p>
            <a:r>
              <a:rPr lang="en-US" sz="4000" b="0" cap="none" dirty="0"/>
              <a:t>PSV and PaCO</a:t>
            </a:r>
            <a:r>
              <a:rPr lang="en-US" sz="4000" b="0" cap="none" baseline="-25000" dirty="0"/>
              <a:t>2</a:t>
            </a:r>
            <a:endParaRPr lang="en-US" sz="4000" b="0" cap="none" dirty="0"/>
          </a:p>
        </p:txBody>
      </p:sp>
      <p:sp>
        <p:nvSpPr>
          <p:cNvPr id="3" name="Content Placeholder 2">
            <a:extLst>
              <a:ext uri="{FF2B5EF4-FFF2-40B4-BE49-F238E27FC236}">
                <a16:creationId xmlns="" xmlns:a16="http://schemas.microsoft.com/office/drawing/2014/main" id="{896A864B-5C6F-44A7-B059-A460DEC34E77}"/>
              </a:ext>
            </a:extLst>
          </p:cNvPr>
          <p:cNvSpPr>
            <a:spLocks noGrp="1"/>
          </p:cNvSpPr>
          <p:nvPr>
            <p:ph idx="1"/>
          </p:nvPr>
        </p:nvSpPr>
        <p:spPr>
          <a:xfrm>
            <a:off x="628650" y="1628600"/>
            <a:ext cx="7886700" cy="4153075"/>
          </a:xfrm>
        </p:spPr>
        <p:txBody>
          <a:bodyPr>
            <a:normAutofit/>
          </a:bodyPr>
          <a:lstStyle/>
          <a:p>
            <a:pPr>
              <a:lnSpc>
                <a:spcPct val="100000"/>
              </a:lnSpc>
            </a:pPr>
            <a:r>
              <a:rPr lang="en-US" sz="2400" dirty="0"/>
              <a:t>Assuming a patient with an intact and properly functioning respiratory control center, problems associated with PSV are primarily related to inappropriate ventilator settings.  </a:t>
            </a:r>
          </a:p>
          <a:p>
            <a:pPr>
              <a:lnSpc>
                <a:spcPct val="100000"/>
              </a:lnSpc>
            </a:pPr>
            <a:r>
              <a:rPr lang="en-US" sz="2400" dirty="0"/>
              <a:t>Slow rise times or inappropriate expiratory cycle criteria can result in increased work of breathing and patient-ventilator asynchrony. </a:t>
            </a:r>
          </a:p>
          <a:p>
            <a:pPr>
              <a:lnSpc>
                <a:spcPct val="100000"/>
              </a:lnSpc>
            </a:pPr>
            <a:r>
              <a:rPr lang="en-US" sz="2400" dirty="0"/>
              <a:t>If PSV is employed as the primary mode of ventilatory support, care should be taken to ensure that appropriate backup apnea ventilation mode has been set.</a:t>
            </a:r>
          </a:p>
        </p:txBody>
      </p:sp>
    </p:spTree>
    <p:extLst>
      <p:ext uri="{BB962C8B-B14F-4D97-AF65-F5344CB8AC3E}">
        <p14:creationId xmlns:p14="http://schemas.microsoft.com/office/powerpoint/2010/main" val="1403909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703D2-74F4-4510-A715-B0D6E1ED141E}"/>
              </a:ext>
            </a:extLst>
          </p:cNvPr>
          <p:cNvSpPr>
            <a:spLocks noGrp="1"/>
          </p:cNvSpPr>
          <p:nvPr>
            <p:ph type="title"/>
          </p:nvPr>
        </p:nvSpPr>
        <p:spPr>
          <a:xfrm>
            <a:off x="628650" y="153805"/>
            <a:ext cx="7886700" cy="1325563"/>
          </a:xfrm>
        </p:spPr>
        <p:txBody>
          <a:bodyPr>
            <a:normAutofit/>
          </a:bodyPr>
          <a:lstStyle/>
          <a:p>
            <a:r>
              <a:rPr lang="en-US" sz="4000" b="0" cap="none" dirty="0"/>
              <a:t>Acid-base Balance</a:t>
            </a:r>
          </a:p>
        </p:txBody>
      </p:sp>
      <p:sp>
        <p:nvSpPr>
          <p:cNvPr id="4" name="Rectangle 3">
            <a:extLst>
              <a:ext uri="{FF2B5EF4-FFF2-40B4-BE49-F238E27FC236}">
                <a16:creationId xmlns="" xmlns:a16="http://schemas.microsoft.com/office/drawing/2014/main" id="{FD1E8EFF-FAA0-4F0B-AFC9-EF2D33FE85B4}"/>
              </a:ext>
            </a:extLst>
          </p:cNvPr>
          <p:cNvSpPr/>
          <p:nvPr/>
        </p:nvSpPr>
        <p:spPr>
          <a:xfrm>
            <a:off x="628650" y="1479368"/>
            <a:ext cx="7886700" cy="5339667"/>
          </a:xfrm>
          <a:prstGeom prst="rect">
            <a:avLst/>
          </a:prstGeom>
        </p:spPr>
        <p:txBody>
          <a:bodyPr wrap="square">
            <a:spAutoFit/>
          </a:bodyPr>
          <a:lstStyle/>
          <a:p>
            <a:pPr marL="342900" indent="-342900">
              <a:lnSpc>
                <a:spcPct val="115000"/>
              </a:lnSpc>
              <a:buFont typeface="Arial" panose="020B0604020202020204" pitchFamily="34" charset="0"/>
              <a:buChar char="•"/>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Patients in respiratory failure often experience acid-base disorders and the patient’s ventilatory status can have a significant impact on acid-base balance as described by the simplified form of the Henderson-Hasselbalch equation;</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pH = pKa  + log </a:t>
            </a:r>
            <a:r>
              <a:rPr lang="en-US" sz="2400" u="sng" dirty="0">
                <a:latin typeface="Times New Roman" panose="02020603050405020304" pitchFamily="18" charset="0"/>
                <a:cs typeface="Times New Roman" panose="02020603050405020304" pitchFamily="18" charset="0"/>
              </a:rPr>
              <a:t>[HCO3-]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and</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pH = pK</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log __</a:t>
            </a:r>
            <a:r>
              <a:rPr lang="en-US" sz="2400" u="sng" dirty="0">
                <a:latin typeface="Times New Roman" panose="02020603050405020304" pitchFamily="18" charset="0"/>
                <a:cs typeface="Times New Roman" panose="02020603050405020304" pitchFamily="18" charset="0"/>
              </a:rPr>
              <a:t>[HCO</a:t>
            </a:r>
            <a:r>
              <a:rPr lang="en-US" sz="2400" u="sng" baseline="-25000" dirty="0">
                <a:latin typeface="Times New Roman" panose="02020603050405020304" pitchFamily="18" charset="0"/>
                <a:cs typeface="Times New Roman" panose="02020603050405020304" pitchFamily="18" charset="0"/>
              </a:rPr>
              <a:t>3</a:t>
            </a:r>
            <a:r>
              <a:rPr lang="en-US" sz="2400" u="sng" baseline="30000" dirty="0">
                <a:latin typeface="Times New Roman" panose="02020603050405020304" pitchFamily="18" charset="0"/>
                <a:cs typeface="Times New Roman" panose="02020603050405020304" pitchFamily="18" charset="0"/>
              </a:rPr>
              <a:t>-</a:t>
            </a:r>
            <a:r>
              <a:rPr lang="en-US" sz="2400" u="sng" dirty="0">
                <a:latin typeface="Times New Roman" panose="02020603050405020304" pitchFamily="18" charset="0"/>
                <a:cs typeface="Times New Roman" panose="02020603050405020304" pitchFamily="18" charset="0"/>
              </a:rPr>
              <a:t>]__</a:t>
            </a:r>
            <a:endParaRPr lang="en-US" sz="2400" dirty="0">
              <a:latin typeface="Times New Roman" panose="02020603050405020304" pitchFamily="18" charset="0"/>
              <a:cs typeface="Times New Roman" panose="02020603050405020304" pitchFamily="18" charset="0"/>
            </a:endParaRPr>
          </a:p>
          <a:p>
            <a:pPr>
              <a:lnSpc>
                <a:spcPct val="115000"/>
              </a:lnSpc>
              <a:tabLst>
                <a:tab pos="1071563"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PCO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x 0.03</a:t>
            </a:r>
          </a:p>
          <a:p>
            <a:pPr>
              <a:lnSpc>
                <a:spcPct val="115000"/>
              </a:lnSpc>
              <a:tabLst>
                <a:tab pos="1071563"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pPr>
              <a:lnSpc>
                <a:spcPct val="115000"/>
              </a:lnSpc>
              <a:tabLst>
                <a:tab pos="1071563" algn="l"/>
              </a:tabLst>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16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BE9AC4-5000-4C82-92A1-FE4AF2514FC5}"/>
              </a:ext>
            </a:extLst>
          </p:cNvPr>
          <p:cNvSpPr>
            <a:spLocks noGrp="1"/>
          </p:cNvSpPr>
          <p:nvPr>
            <p:ph type="title"/>
          </p:nvPr>
        </p:nvSpPr>
        <p:spPr/>
        <p:txBody>
          <a:bodyPr>
            <a:normAutofit/>
          </a:bodyPr>
          <a:lstStyle/>
          <a:p>
            <a:r>
              <a:rPr lang="en-US" sz="4000" b="0" cap="none" dirty="0"/>
              <a:t>Acid-base Balance (cont’d)</a:t>
            </a:r>
            <a:endParaRPr lang="en-US" sz="4000" dirty="0"/>
          </a:p>
        </p:txBody>
      </p:sp>
      <p:sp>
        <p:nvSpPr>
          <p:cNvPr id="3" name="Content Placeholder 2">
            <a:extLst>
              <a:ext uri="{FF2B5EF4-FFF2-40B4-BE49-F238E27FC236}">
                <a16:creationId xmlns="" xmlns:a16="http://schemas.microsoft.com/office/drawing/2014/main" id="{FEDA6B8D-208D-4965-BA94-AFED8603CB5F}"/>
              </a:ext>
            </a:extLst>
          </p:cNvPr>
          <p:cNvSpPr>
            <a:spLocks noGrp="1"/>
          </p:cNvSpPr>
          <p:nvPr>
            <p:ph idx="1"/>
          </p:nvPr>
        </p:nvSpPr>
        <p:spPr/>
        <p:txBody>
          <a:bodyPr>
            <a:normAutofit/>
          </a:bodyPr>
          <a:lstStyle/>
          <a:p>
            <a:r>
              <a:rPr lang="en-US" sz="2400" dirty="0">
                <a:cs typeface="Times New Roman" panose="02020603050405020304" pitchFamily="18" charset="0"/>
              </a:rPr>
              <a:t>Where pK</a:t>
            </a:r>
            <a:r>
              <a:rPr lang="en-US" sz="2400" baseline="-25000" dirty="0">
                <a:cs typeface="Times New Roman" panose="02020603050405020304" pitchFamily="18" charset="0"/>
              </a:rPr>
              <a:t>a </a:t>
            </a:r>
            <a:r>
              <a:rPr lang="en-US" sz="2400" dirty="0">
                <a:cs typeface="Times New Roman" panose="02020603050405020304" pitchFamily="18" charset="0"/>
              </a:rPr>
              <a:t>is the –log (K</a:t>
            </a:r>
            <a:r>
              <a:rPr lang="en-US" sz="2400" baseline="-25000" dirty="0">
                <a:cs typeface="Times New Roman" panose="02020603050405020304" pitchFamily="18" charset="0"/>
              </a:rPr>
              <a:t>a</a:t>
            </a:r>
            <a:r>
              <a:rPr lang="en-US" sz="2400" dirty="0">
                <a:cs typeface="Times New Roman" panose="02020603050405020304" pitchFamily="18" charset="0"/>
              </a:rPr>
              <a:t>) = 6.1; [HCO</a:t>
            </a:r>
            <a:r>
              <a:rPr lang="en-US" sz="2400" baseline="-25000" dirty="0">
                <a:cs typeface="Times New Roman" panose="02020603050405020304" pitchFamily="18" charset="0"/>
              </a:rPr>
              <a:t>3</a:t>
            </a:r>
            <a:r>
              <a:rPr lang="en-US" sz="2400" baseline="30000" dirty="0">
                <a:cs typeface="Times New Roman" panose="02020603050405020304" pitchFamily="18" charset="0"/>
              </a:rPr>
              <a:t>-</a:t>
            </a:r>
            <a:r>
              <a:rPr lang="en-US" sz="2400" dirty="0">
                <a:cs typeface="Times New Roman" panose="02020603050405020304" pitchFamily="18" charset="0"/>
              </a:rPr>
              <a:t>] is the bicarbonate ion concentration (mEq/L); [H</a:t>
            </a:r>
            <a:r>
              <a:rPr lang="en-US" sz="2400" baseline="-25000" dirty="0">
                <a:cs typeface="Times New Roman" panose="02020603050405020304" pitchFamily="18" charset="0"/>
              </a:rPr>
              <a:t>2</a:t>
            </a:r>
            <a:r>
              <a:rPr lang="en-US" sz="2400" dirty="0">
                <a:cs typeface="Times New Roman" panose="02020603050405020304" pitchFamily="18" charset="0"/>
              </a:rPr>
              <a:t>CO</a:t>
            </a:r>
            <a:r>
              <a:rPr lang="en-US" sz="2400" baseline="-25000" dirty="0">
                <a:cs typeface="Times New Roman" panose="02020603050405020304" pitchFamily="18" charset="0"/>
              </a:rPr>
              <a:t>3</a:t>
            </a:r>
            <a:r>
              <a:rPr lang="en-US" sz="2400" dirty="0">
                <a:cs typeface="Times New Roman" panose="02020603050405020304" pitchFamily="18" charset="0"/>
              </a:rPr>
              <a:t>] is the carbonic acid concentration; PCO</a:t>
            </a:r>
            <a:r>
              <a:rPr lang="en-US" sz="2400" baseline="-25000" dirty="0">
                <a:cs typeface="Times New Roman" panose="02020603050405020304" pitchFamily="18" charset="0"/>
              </a:rPr>
              <a:t>2</a:t>
            </a:r>
            <a:r>
              <a:rPr lang="en-US" sz="2400" dirty="0">
                <a:cs typeface="Times New Roman" panose="02020603050405020304" pitchFamily="18" charset="0"/>
              </a:rPr>
              <a:t> is the partial pressure of carbon dioxide in mm Hg; and 0.03 is the solubility constant for CO</a:t>
            </a:r>
            <a:r>
              <a:rPr lang="en-US" sz="2400" baseline="-25000" dirty="0">
                <a:cs typeface="Times New Roman" panose="02020603050405020304" pitchFamily="18" charset="0"/>
              </a:rPr>
              <a:t>2 </a:t>
            </a:r>
            <a:r>
              <a:rPr lang="en-US" sz="2400" dirty="0">
                <a:cs typeface="Times New Roman" panose="02020603050405020304" pitchFamily="18" charset="0"/>
              </a:rPr>
              <a:t>in plasma (H</a:t>
            </a:r>
            <a:r>
              <a:rPr lang="en-US" sz="2400" baseline="-25000" dirty="0">
                <a:cs typeface="Times New Roman" panose="02020603050405020304" pitchFamily="18" charset="0"/>
              </a:rPr>
              <a:t>2</a:t>
            </a:r>
            <a:r>
              <a:rPr lang="en-US" sz="2400" dirty="0">
                <a:cs typeface="Times New Roman" panose="02020603050405020304" pitchFamily="18" charset="0"/>
              </a:rPr>
              <a:t>CO</a:t>
            </a:r>
            <a:r>
              <a:rPr lang="en-US" sz="2400" baseline="-25000" dirty="0">
                <a:cs typeface="Times New Roman" panose="02020603050405020304" pitchFamily="18" charset="0"/>
              </a:rPr>
              <a:t>3 </a:t>
            </a:r>
            <a:r>
              <a:rPr lang="en-US" sz="2400" dirty="0">
                <a:cs typeface="Times New Roman" panose="02020603050405020304" pitchFamily="18" charset="0"/>
              </a:rPr>
              <a:t>=</a:t>
            </a:r>
            <a:r>
              <a:rPr lang="en-US" sz="2400" baseline="-25000" dirty="0">
                <a:cs typeface="Times New Roman" panose="02020603050405020304" pitchFamily="18" charset="0"/>
              </a:rPr>
              <a:t> </a:t>
            </a:r>
            <a:r>
              <a:rPr lang="en-US" sz="2400" dirty="0">
                <a:cs typeface="Times New Roman" panose="02020603050405020304" pitchFamily="18" charset="0"/>
              </a:rPr>
              <a:t>PCO</a:t>
            </a:r>
            <a:r>
              <a:rPr lang="en-US" sz="2400" baseline="-25000" dirty="0">
                <a:cs typeface="Times New Roman" panose="02020603050405020304" pitchFamily="18" charset="0"/>
              </a:rPr>
              <a:t>2 </a:t>
            </a:r>
            <a:r>
              <a:rPr lang="en-US" sz="2400" dirty="0">
                <a:cs typeface="Times New Roman" panose="02020603050405020304" pitchFamily="18" charset="0"/>
              </a:rPr>
              <a:t>x 0.03).  </a:t>
            </a:r>
          </a:p>
          <a:p>
            <a:endParaRPr lang="en-US" sz="2400" dirty="0">
              <a:cs typeface="Times New Roman" panose="02020603050405020304" pitchFamily="18" charset="0"/>
            </a:endParaRPr>
          </a:p>
          <a:p>
            <a:r>
              <a:rPr lang="en-US" sz="2400" dirty="0">
                <a:cs typeface="Times New Roman" panose="02020603050405020304" pitchFamily="18" charset="0"/>
              </a:rPr>
              <a:t>Normal arterial blood pH is 7.40 with a range of 7.35 to 7.45, while normal PaCO</a:t>
            </a:r>
            <a:r>
              <a:rPr lang="en-US" sz="2400" baseline="-25000" dirty="0">
                <a:cs typeface="Times New Roman" panose="02020603050405020304" pitchFamily="18" charset="0"/>
              </a:rPr>
              <a:t>2</a:t>
            </a:r>
            <a:r>
              <a:rPr lang="en-US" sz="2400" dirty="0">
                <a:cs typeface="Times New Roman" panose="02020603050405020304" pitchFamily="18" charset="0"/>
              </a:rPr>
              <a:t> is 40 mm Hg (range 35-45 mm Hg) and normal bicarbonate concentration ([HCO3</a:t>
            </a:r>
            <a:r>
              <a:rPr lang="en-US" sz="2400" baseline="30000" dirty="0">
                <a:cs typeface="Times New Roman" panose="02020603050405020304" pitchFamily="18" charset="0"/>
              </a:rPr>
              <a:t>-</a:t>
            </a:r>
            <a:r>
              <a:rPr lang="en-US" sz="2400" dirty="0">
                <a:cs typeface="Times New Roman" panose="02020603050405020304" pitchFamily="18" charset="0"/>
              </a:rPr>
              <a:t>]) is 24 mEq/L (range 22-28 mEq/L).  </a:t>
            </a:r>
          </a:p>
          <a:p>
            <a:endParaRPr lang="en-US" sz="2400" dirty="0"/>
          </a:p>
        </p:txBody>
      </p:sp>
    </p:spTree>
    <p:extLst>
      <p:ext uri="{BB962C8B-B14F-4D97-AF65-F5344CB8AC3E}">
        <p14:creationId xmlns:p14="http://schemas.microsoft.com/office/powerpoint/2010/main" val="3233073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D651AB-6FC1-4F36-8134-72F4811B4904}"/>
              </a:ext>
            </a:extLst>
          </p:cNvPr>
          <p:cNvSpPr>
            <a:spLocks noGrp="1"/>
          </p:cNvSpPr>
          <p:nvPr>
            <p:ph type="title"/>
          </p:nvPr>
        </p:nvSpPr>
        <p:spPr>
          <a:xfrm>
            <a:off x="88323" y="31173"/>
            <a:ext cx="7886700" cy="1325563"/>
          </a:xfrm>
        </p:spPr>
        <p:txBody>
          <a:bodyPr>
            <a:normAutofit/>
          </a:bodyPr>
          <a:lstStyle/>
          <a:p>
            <a:r>
              <a:rPr lang="en-US" sz="4000" b="0" cap="none" dirty="0"/>
              <a:t>Acid-base Balance (cont’d)</a:t>
            </a:r>
            <a:br>
              <a:rPr lang="en-US" sz="4000" b="0" cap="none" dirty="0"/>
            </a:br>
            <a:endParaRPr lang="en-US" sz="4000" b="0" cap="none" dirty="0"/>
          </a:p>
        </p:txBody>
      </p:sp>
      <p:sp>
        <p:nvSpPr>
          <p:cNvPr id="3" name="Content Placeholder 2">
            <a:extLst>
              <a:ext uri="{FF2B5EF4-FFF2-40B4-BE49-F238E27FC236}">
                <a16:creationId xmlns="" xmlns:a16="http://schemas.microsoft.com/office/drawing/2014/main" id="{98B56667-CA2B-4ACD-84F1-7DE85176D72D}"/>
              </a:ext>
            </a:extLst>
          </p:cNvPr>
          <p:cNvSpPr>
            <a:spLocks noGrp="1"/>
          </p:cNvSpPr>
          <p:nvPr>
            <p:ph idx="1"/>
          </p:nvPr>
        </p:nvSpPr>
        <p:spPr>
          <a:xfrm>
            <a:off x="304799" y="2158134"/>
            <a:ext cx="5325341" cy="2548948"/>
          </a:xfrm>
        </p:spPr>
        <p:txBody>
          <a:bodyPr>
            <a:normAutofit/>
          </a:bodyPr>
          <a:lstStyle/>
          <a:p>
            <a:r>
              <a:rPr lang="en-US" sz="2400" dirty="0"/>
              <a:t>RC Insight: For acute increases in PaCO</a:t>
            </a:r>
            <a:r>
              <a:rPr lang="en-US" sz="2400" baseline="-25000" dirty="0"/>
              <a:t>2</a:t>
            </a:r>
            <a:r>
              <a:rPr lang="en-US" sz="2400" dirty="0"/>
              <a:t> every 1 mm Hg increase in PaCO</a:t>
            </a:r>
            <a:r>
              <a:rPr lang="en-US" sz="2400" baseline="-25000" dirty="0"/>
              <a:t>2</a:t>
            </a:r>
            <a:r>
              <a:rPr lang="en-US" sz="2400" dirty="0"/>
              <a:t> will decrease pH by 0.008; for acute decreases in PaCO</a:t>
            </a:r>
            <a:r>
              <a:rPr lang="en-US" sz="2400" baseline="-25000" dirty="0"/>
              <a:t>2</a:t>
            </a:r>
            <a:r>
              <a:rPr lang="en-US" sz="2400" dirty="0"/>
              <a:t> every 1 mm Hg decrease in PaCO</a:t>
            </a:r>
            <a:r>
              <a:rPr lang="en-US" sz="2400" baseline="-25000" dirty="0"/>
              <a:t>2</a:t>
            </a:r>
            <a:r>
              <a:rPr lang="en-US" sz="2400" dirty="0"/>
              <a:t>  will increase in pH by 0.008</a:t>
            </a:r>
            <a:r>
              <a:rPr lang="en-US" sz="2400" dirty="0" smtClean="0"/>
              <a:t>.</a:t>
            </a:r>
            <a:endParaRPr lang="en-US" sz="2400" dirty="0"/>
          </a:p>
        </p:txBody>
      </p:sp>
      <p:pic>
        <p:nvPicPr>
          <p:cNvPr id="12291" name="Picture 3" descr="\\10.1.1.17\productions\ART\ART PROCESS\PPT Process\JBL_PPT\Shelledy_171101_Ancillaries\Images\Chapter 07\Tab07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751898"/>
            <a:ext cx="2732862" cy="550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64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D0FA10-5A6A-4E7F-AD0E-EDD346F053DC}"/>
              </a:ext>
            </a:extLst>
          </p:cNvPr>
          <p:cNvSpPr>
            <a:spLocks noGrp="1"/>
          </p:cNvSpPr>
          <p:nvPr>
            <p:ph type="title"/>
          </p:nvPr>
        </p:nvSpPr>
        <p:spPr>
          <a:xfrm>
            <a:off x="628650" y="229659"/>
            <a:ext cx="7886700" cy="1325563"/>
          </a:xfrm>
        </p:spPr>
        <p:txBody>
          <a:bodyPr>
            <a:normAutofit/>
          </a:bodyPr>
          <a:lstStyle/>
          <a:p>
            <a:r>
              <a:rPr lang="en-US" sz="4000" b="0" cap="none" dirty="0"/>
              <a:t>Respiratory Acidosis</a:t>
            </a:r>
          </a:p>
        </p:txBody>
      </p:sp>
      <p:sp>
        <p:nvSpPr>
          <p:cNvPr id="3" name="Content Placeholder 2">
            <a:extLst>
              <a:ext uri="{FF2B5EF4-FFF2-40B4-BE49-F238E27FC236}">
                <a16:creationId xmlns="" xmlns:a16="http://schemas.microsoft.com/office/drawing/2014/main" id="{3DE1DB75-B110-48FE-BC7F-C1F2FE6F4B5C}"/>
              </a:ext>
            </a:extLst>
          </p:cNvPr>
          <p:cNvSpPr>
            <a:spLocks noGrp="1"/>
          </p:cNvSpPr>
          <p:nvPr>
            <p:ph idx="1"/>
          </p:nvPr>
        </p:nvSpPr>
        <p:spPr>
          <a:xfrm>
            <a:off x="628650" y="1933310"/>
            <a:ext cx="7886700" cy="3407303"/>
          </a:xfrm>
        </p:spPr>
        <p:txBody>
          <a:bodyPr>
            <a:normAutofit/>
          </a:bodyPr>
          <a:lstStyle/>
          <a:p>
            <a:r>
              <a:rPr lang="en-US" sz="2600" dirty="0"/>
              <a:t>Patients respiratory drive may be decreased due to respiratory or metabolic alkalosis, CNS depressants (sedatives, tranquilizers, opioids), neurologic disease, electrolyte disorders, decreased metabolic rate or pain.  </a:t>
            </a:r>
          </a:p>
          <a:p>
            <a:r>
              <a:rPr lang="en-US" sz="2600" dirty="0"/>
              <a:t>Chronic elevations in PaCO</a:t>
            </a:r>
            <a:r>
              <a:rPr lang="en-US" sz="2600" baseline="-25000" dirty="0"/>
              <a:t>2</a:t>
            </a:r>
            <a:r>
              <a:rPr lang="en-US" sz="2600" dirty="0"/>
              <a:t> as seen with chronic CO</a:t>
            </a:r>
            <a:r>
              <a:rPr lang="en-US" sz="2600" baseline="-25000" dirty="0"/>
              <a:t>2</a:t>
            </a:r>
            <a:r>
              <a:rPr lang="en-US" sz="2600" dirty="0"/>
              <a:t> retention may depress the respiratory drive to breathe. </a:t>
            </a:r>
          </a:p>
          <a:p>
            <a:endParaRPr lang="en-US" sz="2600" dirty="0"/>
          </a:p>
        </p:txBody>
      </p:sp>
    </p:spTree>
    <p:extLst>
      <p:ext uri="{BB962C8B-B14F-4D97-AF65-F5344CB8AC3E}">
        <p14:creationId xmlns:p14="http://schemas.microsoft.com/office/powerpoint/2010/main" val="3485658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E8B38-3161-47EE-A656-6D5A7289EFD8}"/>
              </a:ext>
            </a:extLst>
          </p:cNvPr>
          <p:cNvSpPr>
            <a:spLocks noGrp="1"/>
          </p:cNvSpPr>
          <p:nvPr>
            <p:ph type="title"/>
          </p:nvPr>
        </p:nvSpPr>
        <p:spPr>
          <a:xfrm>
            <a:off x="628650" y="218370"/>
            <a:ext cx="7886700" cy="1325563"/>
          </a:xfrm>
        </p:spPr>
        <p:txBody>
          <a:bodyPr>
            <a:normAutofit/>
          </a:bodyPr>
          <a:lstStyle/>
          <a:p>
            <a:r>
              <a:rPr lang="en-US" sz="4000" b="0" cap="none" dirty="0"/>
              <a:t>Respiratory Alkalosis (cont’d)</a:t>
            </a:r>
          </a:p>
        </p:txBody>
      </p:sp>
      <p:sp>
        <p:nvSpPr>
          <p:cNvPr id="3" name="Content Placeholder 2">
            <a:extLst>
              <a:ext uri="{FF2B5EF4-FFF2-40B4-BE49-F238E27FC236}">
                <a16:creationId xmlns="" xmlns:a16="http://schemas.microsoft.com/office/drawing/2014/main" id="{9652BBB4-24D6-44DF-81E3-BB0ACE7419AC}"/>
              </a:ext>
            </a:extLst>
          </p:cNvPr>
          <p:cNvSpPr>
            <a:spLocks noGrp="1"/>
          </p:cNvSpPr>
          <p:nvPr>
            <p:ph idx="1"/>
          </p:nvPr>
        </p:nvSpPr>
        <p:spPr>
          <a:xfrm>
            <a:off x="628650" y="1543933"/>
            <a:ext cx="7886700" cy="4633030"/>
          </a:xfrm>
        </p:spPr>
        <p:txBody>
          <a:bodyPr>
            <a:normAutofit/>
          </a:bodyPr>
          <a:lstStyle/>
          <a:p>
            <a:pPr>
              <a:lnSpc>
                <a:spcPct val="100000"/>
              </a:lnSpc>
            </a:pPr>
            <a:r>
              <a:rPr lang="en-US" sz="2600" dirty="0"/>
              <a:t>Causes of increased respiratory drive include hypoxemia, metabolic acidosis, increased CO</a:t>
            </a:r>
            <a:r>
              <a:rPr lang="en-US" sz="2600" baseline="-25000" dirty="0"/>
              <a:t>2</a:t>
            </a:r>
            <a:r>
              <a:rPr lang="en-US" sz="2600" dirty="0"/>
              <a:t> production, lung receptor stimulation, pain, anxiety, and decreased blood pressure.  </a:t>
            </a:r>
          </a:p>
          <a:p>
            <a:pPr>
              <a:lnSpc>
                <a:spcPct val="100000"/>
              </a:lnSpc>
            </a:pPr>
            <a:r>
              <a:rPr lang="en-US" sz="2600" dirty="0"/>
              <a:t>Increased respiratory drive may cause patients receiving assist – control ventilation (e.g., PC-CMV or VC-CMV) to trigger the ventilator at excessively high rates resulting in an inappropriate respiratory alkalosis.</a:t>
            </a:r>
          </a:p>
          <a:p>
            <a:pPr>
              <a:lnSpc>
                <a:spcPct val="100000"/>
              </a:lnSpc>
            </a:pPr>
            <a:r>
              <a:rPr lang="en-US" sz="2600" dirty="0"/>
              <a:t>Any issues that causes an increase in respiratory drive need to be identified and addressed promptly.</a:t>
            </a:r>
          </a:p>
        </p:txBody>
      </p:sp>
    </p:spTree>
    <p:extLst>
      <p:ext uri="{BB962C8B-B14F-4D97-AF65-F5344CB8AC3E}">
        <p14:creationId xmlns:p14="http://schemas.microsoft.com/office/powerpoint/2010/main" val="2904256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A17054-7FCD-4FA8-872A-2948BAA904A0}"/>
              </a:ext>
            </a:extLst>
          </p:cNvPr>
          <p:cNvSpPr>
            <a:spLocks noGrp="1"/>
          </p:cNvSpPr>
          <p:nvPr>
            <p:ph type="title"/>
          </p:nvPr>
        </p:nvSpPr>
        <p:spPr>
          <a:xfrm>
            <a:off x="628650" y="207081"/>
            <a:ext cx="7886700" cy="1325563"/>
          </a:xfrm>
        </p:spPr>
        <p:txBody>
          <a:bodyPr>
            <a:normAutofit/>
          </a:bodyPr>
          <a:lstStyle/>
          <a:p>
            <a:r>
              <a:rPr lang="en-US" sz="4000" b="0" cap="none" dirty="0"/>
              <a:t>Metabolic Acidosis</a:t>
            </a:r>
          </a:p>
        </p:txBody>
      </p:sp>
      <p:sp>
        <p:nvSpPr>
          <p:cNvPr id="3" name="Content Placeholder 2">
            <a:extLst>
              <a:ext uri="{FF2B5EF4-FFF2-40B4-BE49-F238E27FC236}">
                <a16:creationId xmlns="" xmlns:a16="http://schemas.microsoft.com/office/drawing/2014/main" id="{3C3A5AE1-BC3D-4BBB-8EDA-B5B67EB8E991}"/>
              </a:ext>
            </a:extLst>
          </p:cNvPr>
          <p:cNvSpPr>
            <a:spLocks noGrp="1"/>
          </p:cNvSpPr>
          <p:nvPr>
            <p:ph idx="1"/>
          </p:nvPr>
        </p:nvSpPr>
        <p:spPr>
          <a:xfrm>
            <a:off x="628650" y="1532644"/>
            <a:ext cx="7886700" cy="4644319"/>
          </a:xfrm>
        </p:spPr>
        <p:txBody>
          <a:bodyPr>
            <a:normAutofit/>
          </a:bodyPr>
          <a:lstStyle/>
          <a:p>
            <a:pPr>
              <a:lnSpc>
                <a:spcPct val="100000"/>
              </a:lnSpc>
            </a:pPr>
            <a:r>
              <a:rPr lang="en-US" sz="2600" dirty="0"/>
              <a:t>Metabolic acidosis seen in the ICU include lactic acidosis, ketoacidosis, and kidney failure. Other causes of metabolic acidosis include ingestion of acids, diarrhea, pancreatic fistula, and intravenous alimentation. </a:t>
            </a:r>
          </a:p>
          <a:p>
            <a:pPr>
              <a:lnSpc>
                <a:spcPct val="100000"/>
              </a:lnSpc>
            </a:pPr>
            <a:r>
              <a:rPr lang="en-US" sz="2600" dirty="0"/>
              <a:t>A normal physiologic response that results from metabolic acidosis is hyperventilation. Hyperventilation decreases PaCO</a:t>
            </a:r>
            <a:r>
              <a:rPr lang="en-US" sz="2600" baseline="-25000" dirty="0"/>
              <a:t>2</a:t>
            </a:r>
            <a:r>
              <a:rPr lang="en-US" sz="2600" dirty="0"/>
              <a:t> and raises pH. Normal respiratory compensation for metabolic acidosis will decrease PaCO</a:t>
            </a:r>
            <a:r>
              <a:rPr lang="en-US" sz="2600" baseline="-25000" dirty="0"/>
              <a:t>2</a:t>
            </a:r>
            <a:r>
              <a:rPr lang="en-US" sz="2600" dirty="0"/>
              <a:t> about 1.2 mm Hg for each 1 mEq/L decrease in HCO</a:t>
            </a:r>
            <a:r>
              <a:rPr lang="en-US" sz="2600" baseline="-25000" dirty="0"/>
              <a:t>3</a:t>
            </a:r>
            <a:r>
              <a:rPr lang="en-US" sz="2600" dirty="0"/>
              <a:t>-. </a:t>
            </a:r>
          </a:p>
        </p:txBody>
      </p:sp>
    </p:spTree>
    <p:extLst>
      <p:ext uri="{BB962C8B-B14F-4D97-AF65-F5344CB8AC3E}">
        <p14:creationId xmlns:p14="http://schemas.microsoft.com/office/powerpoint/2010/main" val="2381002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3C6FC-3D4B-406F-AD55-6620AA266C66}"/>
              </a:ext>
            </a:extLst>
          </p:cNvPr>
          <p:cNvSpPr>
            <a:spLocks noGrp="1"/>
          </p:cNvSpPr>
          <p:nvPr>
            <p:ph type="title"/>
          </p:nvPr>
        </p:nvSpPr>
        <p:spPr>
          <a:xfrm>
            <a:off x="628650" y="218370"/>
            <a:ext cx="7886700" cy="1325563"/>
          </a:xfrm>
        </p:spPr>
        <p:txBody>
          <a:bodyPr>
            <a:normAutofit/>
          </a:bodyPr>
          <a:lstStyle/>
          <a:p>
            <a:r>
              <a:rPr lang="en-US" sz="4000" b="0" cap="none" dirty="0"/>
              <a:t>Metabolic Alkalosis (cont’d)</a:t>
            </a:r>
          </a:p>
        </p:txBody>
      </p:sp>
      <p:sp>
        <p:nvSpPr>
          <p:cNvPr id="3" name="Content Placeholder 2">
            <a:extLst>
              <a:ext uri="{FF2B5EF4-FFF2-40B4-BE49-F238E27FC236}">
                <a16:creationId xmlns="" xmlns:a16="http://schemas.microsoft.com/office/drawing/2014/main" id="{768D036C-FAC8-4160-BE07-AF84F87BBAB6}"/>
              </a:ext>
            </a:extLst>
          </p:cNvPr>
          <p:cNvSpPr>
            <a:spLocks noGrp="1"/>
          </p:cNvSpPr>
          <p:nvPr>
            <p:ph idx="1"/>
          </p:nvPr>
        </p:nvSpPr>
        <p:spPr>
          <a:xfrm>
            <a:off x="628650" y="1543933"/>
            <a:ext cx="7886700" cy="4351338"/>
          </a:xfrm>
        </p:spPr>
        <p:txBody>
          <a:bodyPr>
            <a:normAutofit fontScale="92500"/>
          </a:bodyPr>
          <a:lstStyle/>
          <a:p>
            <a:pPr>
              <a:lnSpc>
                <a:spcPct val="100000"/>
              </a:lnSpc>
            </a:pPr>
            <a:r>
              <a:rPr lang="en-US" dirty="0"/>
              <a:t>Metabolic alkalosis is commonly caused by vomiting, NG tube suction, renal loss of hydrogen ions, hypokalemia, hypovolemia, and sodium bicarbonate administration.</a:t>
            </a:r>
          </a:p>
          <a:p>
            <a:pPr>
              <a:lnSpc>
                <a:spcPct val="100000"/>
              </a:lnSpc>
            </a:pPr>
            <a:r>
              <a:rPr lang="en-US" dirty="0"/>
              <a:t>Normal respiratory compensation for metabolic alkalosis typically results in an increase in PaCO</a:t>
            </a:r>
            <a:r>
              <a:rPr lang="en-US" baseline="-25000" dirty="0"/>
              <a:t>2</a:t>
            </a:r>
            <a:r>
              <a:rPr lang="en-US" dirty="0"/>
              <a:t> of about 0.7 mm Hg for each 1 mEq/L increase in HCO</a:t>
            </a:r>
            <a:r>
              <a:rPr lang="en-US" baseline="-25000" dirty="0"/>
              <a:t>3</a:t>
            </a:r>
            <a:r>
              <a:rPr lang="en-US" dirty="0"/>
              <a:t>.</a:t>
            </a:r>
          </a:p>
          <a:p>
            <a:pPr>
              <a:lnSpc>
                <a:spcPct val="100000"/>
              </a:lnSpc>
            </a:pPr>
            <a:r>
              <a:rPr lang="en-US" dirty="0"/>
              <a:t>For ventilated patients, metabolic alkalosis will decrease the patients respiratory drive which may result in hipventilation. </a:t>
            </a:r>
          </a:p>
        </p:txBody>
      </p:sp>
    </p:spTree>
    <p:extLst>
      <p:ext uri="{BB962C8B-B14F-4D97-AF65-F5344CB8AC3E}">
        <p14:creationId xmlns:p14="http://schemas.microsoft.com/office/powerpoint/2010/main" val="3399636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5DF54C-BEB0-4BFC-B3EA-DEE8E371C4B6}"/>
              </a:ext>
            </a:extLst>
          </p:cNvPr>
          <p:cNvSpPr>
            <a:spLocks noGrp="1"/>
          </p:cNvSpPr>
          <p:nvPr>
            <p:ph type="title"/>
          </p:nvPr>
        </p:nvSpPr>
        <p:spPr/>
        <p:txBody>
          <a:bodyPr>
            <a:normAutofit/>
          </a:bodyPr>
          <a:lstStyle/>
          <a:p>
            <a:r>
              <a:rPr lang="en-US" sz="4000" b="0" cap="none" dirty="0"/>
              <a:t>Cardiac and Cardiovascular Support</a:t>
            </a:r>
          </a:p>
        </p:txBody>
      </p:sp>
      <p:sp>
        <p:nvSpPr>
          <p:cNvPr id="3" name="Content Placeholder 2">
            <a:extLst>
              <a:ext uri="{FF2B5EF4-FFF2-40B4-BE49-F238E27FC236}">
                <a16:creationId xmlns="" xmlns:a16="http://schemas.microsoft.com/office/drawing/2014/main" id="{752A22BE-1F24-4103-87F0-8DDFF957CCA5}"/>
              </a:ext>
            </a:extLst>
          </p:cNvPr>
          <p:cNvSpPr>
            <a:spLocks noGrp="1"/>
          </p:cNvSpPr>
          <p:nvPr>
            <p:ph idx="1"/>
          </p:nvPr>
        </p:nvSpPr>
        <p:spPr/>
        <p:txBody>
          <a:bodyPr>
            <a:normAutofit fontScale="92500"/>
          </a:bodyPr>
          <a:lstStyle/>
          <a:p>
            <a:r>
              <a:rPr lang="en-US" dirty="0"/>
              <a:t>Adequate cardiac output, blood pressure, and tissue perfusion are all factors that oxygen delivery is dependent on. </a:t>
            </a:r>
          </a:p>
          <a:p>
            <a:r>
              <a:rPr lang="en-US" dirty="0"/>
              <a:t>Treatment of heart failure is dependent on the cause and may include diuretics to treat fluid retention and the use of pharmacologic agents to improve cardiac function. </a:t>
            </a:r>
          </a:p>
          <a:p>
            <a:r>
              <a:rPr lang="en-US" dirty="0"/>
              <a:t>There are three broad types of acute coronary syndromes and myocardial infarction (MI) based on ECG findings: ST segment elevation MI (STEMI), non- ST segment elevation MI (NSTEMI), and unstable angina.</a:t>
            </a:r>
          </a:p>
          <a:p>
            <a:endParaRPr lang="en-US" dirty="0"/>
          </a:p>
        </p:txBody>
      </p:sp>
    </p:spTree>
    <p:extLst>
      <p:ext uri="{BB962C8B-B14F-4D97-AF65-F5344CB8AC3E}">
        <p14:creationId xmlns:p14="http://schemas.microsoft.com/office/powerpoint/2010/main" val="3473288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C7D26A-FAFB-45E2-A6F0-469AD3C7B225}"/>
              </a:ext>
            </a:extLst>
          </p:cNvPr>
          <p:cNvSpPr>
            <a:spLocks noGrp="1"/>
          </p:cNvSpPr>
          <p:nvPr>
            <p:ph type="title"/>
          </p:nvPr>
        </p:nvSpPr>
        <p:spPr>
          <a:xfrm>
            <a:off x="628650" y="0"/>
            <a:ext cx="7886700" cy="1325563"/>
          </a:xfrm>
        </p:spPr>
        <p:txBody>
          <a:bodyPr>
            <a:noAutofit/>
          </a:bodyPr>
          <a:lstStyle/>
          <a:p>
            <a:r>
              <a:rPr lang="en-US" sz="4000" b="0" cap="none" dirty="0"/>
              <a:t>Cardiac and Cardiovascular Support (cont’d)</a:t>
            </a:r>
          </a:p>
        </p:txBody>
      </p:sp>
      <p:pic>
        <p:nvPicPr>
          <p:cNvPr id="13314" name="Picture 2" descr="\\10.1.1.17\productions\ART\ART PROCESS\PPT Process\JBL_PPT\Shelledy_171101_Ancillaries\Images\Chapter 07\Tab07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47" y="1696026"/>
            <a:ext cx="8842375" cy="40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6255F9-84EE-46C5-AC2D-DF9B0106E26C}"/>
              </a:ext>
            </a:extLst>
          </p:cNvPr>
          <p:cNvSpPr>
            <a:spLocks noGrp="1"/>
          </p:cNvSpPr>
          <p:nvPr>
            <p:ph type="title"/>
          </p:nvPr>
        </p:nvSpPr>
        <p:spPr>
          <a:xfrm>
            <a:off x="628650" y="18255"/>
            <a:ext cx="7886700" cy="1325563"/>
          </a:xfrm>
        </p:spPr>
        <p:txBody>
          <a:bodyPr>
            <a:normAutofit/>
          </a:bodyPr>
          <a:lstStyle/>
          <a:p>
            <a:r>
              <a:rPr lang="en-US" sz="4000" b="0" cap="none" dirty="0"/>
              <a:t>Chapter Objectives (cont’d)</a:t>
            </a:r>
            <a:endParaRPr lang="en-US" sz="4000" dirty="0"/>
          </a:p>
        </p:txBody>
      </p:sp>
      <p:sp>
        <p:nvSpPr>
          <p:cNvPr id="3" name="Content Placeholder 2">
            <a:extLst>
              <a:ext uri="{FF2B5EF4-FFF2-40B4-BE49-F238E27FC236}">
                <a16:creationId xmlns="" xmlns:a16="http://schemas.microsoft.com/office/drawing/2014/main" id="{385FE6F9-309F-417C-A2BC-714433630E46}"/>
              </a:ext>
            </a:extLst>
          </p:cNvPr>
          <p:cNvSpPr>
            <a:spLocks noGrp="1"/>
          </p:cNvSpPr>
          <p:nvPr>
            <p:ph idx="1"/>
          </p:nvPr>
        </p:nvSpPr>
        <p:spPr>
          <a:xfrm>
            <a:off x="628650" y="1241778"/>
            <a:ext cx="7886700" cy="4935185"/>
          </a:xfrm>
        </p:spPr>
        <p:txBody>
          <a:bodyPr>
            <a:normAutofit fontScale="85000" lnSpcReduction="10000"/>
          </a:bodyPr>
          <a:lstStyle/>
          <a:p>
            <a:pPr lvl="0">
              <a:lnSpc>
                <a:spcPct val="110000"/>
              </a:lnSpc>
            </a:pPr>
            <a:r>
              <a:rPr lang="en-US" dirty="0"/>
              <a:t>Explain how to perform a decremental PEEP trial to include appropriate use of a lung recruitment maneuver.</a:t>
            </a:r>
          </a:p>
          <a:p>
            <a:pPr lvl="0">
              <a:lnSpc>
                <a:spcPct val="110000"/>
              </a:lnSpc>
            </a:pPr>
            <a:r>
              <a:rPr lang="en-US" dirty="0"/>
              <a:t>Explain causes, recognition and correction of auto PEEP.</a:t>
            </a:r>
          </a:p>
          <a:p>
            <a:pPr lvl="0">
              <a:lnSpc>
                <a:spcPct val="110000"/>
              </a:lnSpc>
            </a:pPr>
            <a:r>
              <a:rPr lang="en-US" dirty="0"/>
              <a:t>Explain the purpose of prone positioning and describe its application.</a:t>
            </a:r>
          </a:p>
          <a:p>
            <a:pPr lvl="0">
              <a:lnSpc>
                <a:spcPct val="110000"/>
              </a:lnSpc>
            </a:pPr>
            <a:r>
              <a:rPr lang="en-US" dirty="0"/>
              <a:t>Explain the purpose of lung recruitment maneuvers and describe the possible risks and benefits.</a:t>
            </a:r>
          </a:p>
          <a:p>
            <a:pPr lvl="0">
              <a:lnSpc>
                <a:spcPct val="110000"/>
              </a:lnSpc>
            </a:pPr>
            <a:r>
              <a:rPr lang="en-US" dirty="0"/>
              <a:t>Describe bronchial hygiene techniques which may be beneficial in improving oxygenation.</a:t>
            </a:r>
          </a:p>
          <a:p>
            <a:pPr lvl="0">
              <a:lnSpc>
                <a:spcPct val="110000"/>
              </a:lnSpc>
            </a:pPr>
            <a:r>
              <a:rPr lang="en-US" dirty="0"/>
              <a:t>Explain the relationships between tidal volume, dead space, respiratory rate, and alveolar ventilation.</a:t>
            </a:r>
          </a:p>
          <a:p>
            <a:endParaRPr lang="en-US" dirty="0"/>
          </a:p>
        </p:txBody>
      </p:sp>
    </p:spTree>
    <p:extLst>
      <p:ext uri="{BB962C8B-B14F-4D97-AF65-F5344CB8AC3E}">
        <p14:creationId xmlns:p14="http://schemas.microsoft.com/office/powerpoint/2010/main" val="2551519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2A3AB-2377-40FE-BC34-F7F33841FC10}"/>
              </a:ext>
            </a:extLst>
          </p:cNvPr>
          <p:cNvSpPr>
            <a:spLocks noGrp="1"/>
          </p:cNvSpPr>
          <p:nvPr>
            <p:ph type="title"/>
          </p:nvPr>
        </p:nvSpPr>
        <p:spPr>
          <a:xfrm>
            <a:off x="457200" y="534460"/>
            <a:ext cx="8058150" cy="1325563"/>
          </a:xfrm>
        </p:spPr>
        <p:txBody>
          <a:bodyPr>
            <a:normAutofit/>
          </a:bodyPr>
          <a:lstStyle/>
          <a:p>
            <a:r>
              <a:rPr lang="en-US" sz="4000" b="0" cap="none" dirty="0"/>
              <a:t>Use Of Sedation at Neuromuscular Blockade</a:t>
            </a:r>
          </a:p>
        </p:txBody>
      </p:sp>
      <p:sp>
        <p:nvSpPr>
          <p:cNvPr id="3" name="Content Placeholder 2">
            <a:extLst>
              <a:ext uri="{FF2B5EF4-FFF2-40B4-BE49-F238E27FC236}">
                <a16:creationId xmlns="" xmlns:a16="http://schemas.microsoft.com/office/drawing/2014/main" id="{4335DB92-8B70-41C4-8C75-8DAE015B2220}"/>
              </a:ext>
            </a:extLst>
          </p:cNvPr>
          <p:cNvSpPr>
            <a:spLocks noGrp="1"/>
          </p:cNvSpPr>
          <p:nvPr>
            <p:ph idx="1"/>
          </p:nvPr>
        </p:nvSpPr>
        <p:spPr>
          <a:xfrm>
            <a:off x="628650" y="1972202"/>
            <a:ext cx="7886700" cy="4351338"/>
          </a:xfrm>
        </p:spPr>
        <p:txBody>
          <a:bodyPr>
            <a:normAutofit fontScale="92500" lnSpcReduction="10000"/>
          </a:bodyPr>
          <a:lstStyle/>
          <a:p>
            <a:r>
              <a:rPr lang="en-US" dirty="0"/>
              <a:t>Proper sedation and pain management can improve patient–ventilator synchrony and comfort and reduce oxygen consumption.</a:t>
            </a:r>
          </a:p>
          <a:p>
            <a:r>
              <a:rPr lang="en-US" dirty="0"/>
              <a:t>Sedation protocols and the use of sedation scales (e.g., Richmond Agitation – Sedation Scale) should be employed, including routinely waking patients each day.</a:t>
            </a:r>
          </a:p>
          <a:p>
            <a:r>
              <a:rPr lang="en-US" dirty="0"/>
              <a:t>Neuromuscular blockade can eliminate patient ventilator asynchrony, and some have speculated that it may benefit patients with ARDS. </a:t>
            </a:r>
          </a:p>
          <a:p>
            <a:r>
              <a:rPr lang="en-US" dirty="0"/>
              <a:t>Neuromuscular blocking agents have no sedative or analgesic properties and must be used in combination with appropriate sedation and treatment of pain.</a:t>
            </a:r>
          </a:p>
        </p:txBody>
      </p:sp>
    </p:spTree>
    <p:extLst>
      <p:ext uri="{BB962C8B-B14F-4D97-AF65-F5344CB8AC3E}">
        <p14:creationId xmlns:p14="http://schemas.microsoft.com/office/powerpoint/2010/main" val="1101731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EC4886-AD2A-4A20-9D54-F4A2A3668EE2}"/>
              </a:ext>
            </a:extLst>
          </p:cNvPr>
          <p:cNvSpPr>
            <a:spLocks noGrp="1"/>
          </p:cNvSpPr>
          <p:nvPr>
            <p:ph type="title"/>
          </p:nvPr>
        </p:nvSpPr>
        <p:spPr>
          <a:xfrm>
            <a:off x="628650" y="353838"/>
            <a:ext cx="7886700" cy="1325563"/>
          </a:xfrm>
        </p:spPr>
        <p:txBody>
          <a:bodyPr>
            <a:normAutofit/>
          </a:bodyPr>
          <a:lstStyle/>
          <a:p>
            <a:r>
              <a:rPr lang="en-US" sz="4000" b="0" cap="none" dirty="0"/>
              <a:t>Key Points</a:t>
            </a:r>
          </a:p>
        </p:txBody>
      </p:sp>
      <p:sp>
        <p:nvSpPr>
          <p:cNvPr id="3" name="Content Placeholder 2">
            <a:extLst>
              <a:ext uri="{FF2B5EF4-FFF2-40B4-BE49-F238E27FC236}">
                <a16:creationId xmlns="" xmlns:a16="http://schemas.microsoft.com/office/drawing/2014/main" id="{A1F4B5B9-3F35-4A01-8588-A9A7BD640B65}"/>
              </a:ext>
            </a:extLst>
          </p:cNvPr>
          <p:cNvSpPr>
            <a:spLocks noGrp="1"/>
          </p:cNvSpPr>
          <p:nvPr>
            <p:ph idx="1"/>
          </p:nvPr>
        </p:nvSpPr>
        <p:spPr/>
        <p:txBody>
          <a:bodyPr>
            <a:noAutofit/>
          </a:bodyPr>
          <a:lstStyle/>
          <a:p>
            <a:pPr lvl="0"/>
            <a:r>
              <a:rPr lang="en-US" sz="2400" dirty="0"/>
              <a:t>An immediate assessment should be completed following initiation of mechanical ventilation. </a:t>
            </a:r>
          </a:p>
          <a:p>
            <a:pPr lvl="0"/>
            <a:r>
              <a:rPr lang="en-US" sz="2400" dirty="0"/>
              <a:t>Initial assessment should include: physical assessment of the patient, assessment of ventilator settings and patient-ventilator interaction, cardiovascular assessment, oximetry, and measurement of arterial blood gases.</a:t>
            </a:r>
          </a:p>
          <a:p>
            <a:pPr lvl="0"/>
            <a:r>
              <a:rPr lang="en-US" sz="2400" dirty="0"/>
              <a:t>Initiation of mechanical ventilation may lead to respiratory problems which may include right mainstem intubation, misplaced endotracheal tube, cuff leak or malfunction, large air leak, inappropriate ventilator settings, or ventilator malfunction or disconnect.</a:t>
            </a:r>
          </a:p>
          <a:p>
            <a:endParaRPr lang="en-US" sz="2400" dirty="0"/>
          </a:p>
        </p:txBody>
      </p:sp>
    </p:spTree>
    <p:extLst>
      <p:ext uri="{BB962C8B-B14F-4D97-AF65-F5344CB8AC3E}">
        <p14:creationId xmlns:p14="http://schemas.microsoft.com/office/powerpoint/2010/main" val="1630459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9F502-1E6C-498A-B4DA-E1AFCA6D7AFB}"/>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2C816082-0959-42D4-B8D5-116A0A709ADF}"/>
              </a:ext>
            </a:extLst>
          </p:cNvPr>
          <p:cNvSpPr>
            <a:spLocks noGrp="1"/>
          </p:cNvSpPr>
          <p:nvPr>
            <p:ph idx="1"/>
          </p:nvPr>
        </p:nvSpPr>
        <p:spPr/>
        <p:txBody>
          <a:bodyPr>
            <a:normAutofit fontScale="85000" lnSpcReduction="10000"/>
          </a:bodyPr>
          <a:lstStyle/>
          <a:p>
            <a:pPr lvl="0"/>
            <a:r>
              <a:rPr lang="en-US" dirty="0"/>
              <a:t>During assist – control volume ventilation, inspiratory peak flow should meet or exceed the patient’s ventilatory needs. Inadequate flow will increase the work of breathing while excessive flow may result in immediate and persistent tachypnea.</a:t>
            </a:r>
          </a:p>
          <a:p>
            <a:pPr lvl="0"/>
            <a:r>
              <a:rPr lang="en-US" dirty="0"/>
              <a:t>Patient-ventilator interaction refers to patient-ventilator synchrony, comfort and work of breathing during ventilator assisted breaths.</a:t>
            </a:r>
          </a:p>
          <a:p>
            <a:pPr lvl="0"/>
            <a:r>
              <a:rPr lang="en-US" dirty="0"/>
              <a:t>A sustained increase in ventilatory workload can lead to ventilatory muscle fatigue and structural injury. Muscle fatigue requires a minimum of 24 hours for recovery.</a:t>
            </a:r>
          </a:p>
          <a:p>
            <a:pPr lvl="0"/>
            <a:r>
              <a:rPr lang="en-US" dirty="0"/>
              <a:t>When set appropriately, ventilator mode and settings should reduce WOB while avoiding ventilatory muscle atrophy.</a:t>
            </a:r>
          </a:p>
          <a:p>
            <a:endParaRPr lang="en-US" dirty="0"/>
          </a:p>
        </p:txBody>
      </p:sp>
    </p:spTree>
    <p:extLst>
      <p:ext uri="{BB962C8B-B14F-4D97-AF65-F5344CB8AC3E}">
        <p14:creationId xmlns:p14="http://schemas.microsoft.com/office/powerpoint/2010/main" val="1208657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E90E5C-0216-4A0B-92AC-7BC4CECA55AE}"/>
              </a:ext>
            </a:extLst>
          </p:cNvPr>
          <p:cNvSpPr>
            <a:spLocks noGrp="1"/>
          </p:cNvSpPr>
          <p:nvPr>
            <p:ph type="title"/>
          </p:nvPr>
        </p:nvSpPr>
        <p:spPr>
          <a:xfrm>
            <a:off x="628650" y="365128"/>
            <a:ext cx="7886700" cy="1325563"/>
          </a:xfrm>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25344123-A7F8-4466-9AFD-47E98FDFD923}"/>
              </a:ext>
            </a:extLst>
          </p:cNvPr>
          <p:cNvSpPr>
            <a:spLocks noGrp="1"/>
          </p:cNvSpPr>
          <p:nvPr>
            <p:ph idx="1"/>
          </p:nvPr>
        </p:nvSpPr>
        <p:spPr/>
        <p:txBody>
          <a:bodyPr>
            <a:normAutofit/>
          </a:bodyPr>
          <a:lstStyle/>
          <a:p>
            <a:pPr lvl="0"/>
            <a:r>
              <a:rPr lang="en-US" sz="2400" dirty="0"/>
              <a:t>Several modes may be selected to reduce inspiratory effort without minimizing respiratory muscle use. </a:t>
            </a:r>
          </a:p>
          <a:p>
            <a:pPr lvl="0"/>
            <a:r>
              <a:rPr lang="en-US" sz="2400" dirty="0"/>
              <a:t>Patient-ventilator asynchrony occurs when the patient’s respiratory efforts do not coordinate with the ventilator’s set respiratory efforts. Asynchrony may be detected through physical assessment and observation of ventilator graphics. </a:t>
            </a:r>
          </a:p>
          <a:p>
            <a:pPr lvl="0"/>
            <a:r>
              <a:rPr lang="en-US" sz="2400" dirty="0"/>
              <a:t>Patient-ventilator asynchrony is associated with adverse outcomes including increased WOB, hypoxemia, inadequate or ineffective ventilation, hemodynamic compromise, increased risk of complications, and prolonged ventilator dependency. </a:t>
            </a:r>
          </a:p>
          <a:p>
            <a:endParaRPr lang="en-US" sz="2400" dirty="0"/>
          </a:p>
        </p:txBody>
      </p:sp>
    </p:spTree>
    <p:extLst>
      <p:ext uri="{BB962C8B-B14F-4D97-AF65-F5344CB8AC3E}">
        <p14:creationId xmlns:p14="http://schemas.microsoft.com/office/powerpoint/2010/main" val="725094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C051ED-D85C-44DA-927C-8D3F98295834}"/>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BFE3F469-F5C1-4ADC-B875-7C167176E6FB}"/>
              </a:ext>
            </a:extLst>
          </p:cNvPr>
          <p:cNvSpPr>
            <a:spLocks noGrp="1"/>
          </p:cNvSpPr>
          <p:nvPr>
            <p:ph idx="1"/>
          </p:nvPr>
        </p:nvSpPr>
        <p:spPr/>
        <p:txBody>
          <a:bodyPr>
            <a:normAutofit fontScale="85000" lnSpcReduction="10000"/>
          </a:bodyPr>
          <a:lstStyle/>
          <a:p>
            <a:pPr lvl="0"/>
            <a:r>
              <a:rPr lang="en-US" dirty="0"/>
              <a:t>Patient triggered breaths may be pressure triggered or flow triggered. Trigger sensitivity should be adjusted so that trigger work is minimal without auto cycling.</a:t>
            </a:r>
          </a:p>
          <a:p>
            <a:pPr lvl="0"/>
            <a:r>
              <a:rPr lang="en-US" dirty="0"/>
              <a:t>The pressure trigger is typically set -0.5 to -1.5 cm H</a:t>
            </a:r>
            <a:r>
              <a:rPr lang="en-US" baseline="-25000" dirty="0"/>
              <a:t>2</a:t>
            </a:r>
            <a:r>
              <a:rPr lang="en-US" dirty="0"/>
              <a:t>O below the baseline expiratory pressure; flow trigger is typically set 1 to 2 L/min below the baseline or bias flow.</a:t>
            </a:r>
          </a:p>
          <a:p>
            <a:pPr lvl="0"/>
            <a:r>
              <a:rPr lang="en-US" dirty="0"/>
              <a:t>Trigger asynchrony occurs when the patient’s inspiratory effort does not match the beginning of the ventilator supported breath. </a:t>
            </a:r>
          </a:p>
          <a:p>
            <a:pPr lvl="0"/>
            <a:r>
              <a:rPr lang="en-US" dirty="0"/>
              <a:t>Trigger work is the amount of patient’s WOB required to trigger the machine breath; inappropriate trigger sensitivity settings and auto-PEEP can increase trigger work.</a:t>
            </a:r>
          </a:p>
          <a:p>
            <a:endParaRPr lang="en-US" dirty="0"/>
          </a:p>
        </p:txBody>
      </p:sp>
    </p:spTree>
    <p:extLst>
      <p:ext uri="{BB962C8B-B14F-4D97-AF65-F5344CB8AC3E}">
        <p14:creationId xmlns:p14="http://schemas.microsoft.com/office/powerpoint/2010/main" val="2185790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880777-55C2-42D6-BF27-D04845EE75AA}"/>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B076D178-1DB0-4711-A31C-AF31D9ED022F}"/>
              </a:ext>
            </a:extLst>
          </p:cNvPr>
          <p:cNvSpPr>
            <a:spLocks noGrp="1"/>
          </p:cNvSpPr>
          <p:nvPr>
            <p:ph idx="1"/>
          </p:nvPr>
        </p:nvSpPr>
        <p:spPr/>
        <p:txBody>
          <a:bodyPr>
            <a:noAutofit/>
          </a:bodyPr>
          <a:lstStyle/>
          <a:p>
            <a:pPr lvl="0"/>
            <a:r>
              <a:rPr lang="en-US" sz="2400" dirty="0"/>
              <a:t>There are five types of trigger asynchrony: missed triggering, trigger delay, double triggering, reverse triggering and auto triggering.</a:t>
            </a:r>
          </a:p>
          <a:p>
            <a:pPr lvl="0"/>
            <a:r>
              <a:rPr lang="en-US" sz="2400" dirty="0"/>
              <a:t>Missed triggering is when the patient’s inspiratory effort does not trigger the ventilator breath. </a:t>
            </a:r>
          </a:p>
          <a:p>
            <a:pPr lvl="0"/>
            <a:r>
              <a:rPr lang="en-US" sz="2400" dirty="0"/>
              <a:t>Trigger delay is when there is a delay between when the patient initiates inspiration  and when the machine actually delivers the breath.</a:t>
            </a:r>
          </a:p>
          <a:p>
            <a:pPr lvl="0"/>
            <a:r>
              <a:rPr lang="en-US" sz="2400" dirty="0"/>
              <a:t>Double triggering occurs when the ventilator cycles into expiration while the patient is still making an inspiratory effort, resulting in double triggering and two consecutive breaths before the patient exhales.</a:t>
            </a:r>
          </a:p>
          <a:p>
            <a:endParaRPr lang="en-US" sz="2400" dirty="0"/>
          </a:p>
        </p:txBody>
      </p:sp>
    </p:spTree>
    <p:extLst>
      <p:ext uri="{BB962C8B-B14F-4D97-AF65-F5344CB8AC3E}">
        <p14:creationId xmlns:p14="http://schemas.microsoft.com/office/powerpoint/2010/main" val="113658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5D53C-4A47-4D8F-B4BF-104147820810}"/>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1E670F0B-732F-43BB-873C-8C922615170A}"/>
              </a:ext>
            </a:extLst>
          </p:cNvPr>
          <p:cNvSpPr>
            <a:spLocks noGrp="1"/>
          </p:cNvSpPr>
          <p:nvPr>
            <p:ph idx="1"/>
          </p:nvPr>
        </p:nvSpPr>
        <p:spPr/>
        <p:txBody>
          <a:bodyPr>
            <a:normAutofit lnSpcReduction="10000"/>
          </a:bodyPr>
          <a:lstStyle/>
          <a:p>
            <a:pPr lvl="0"/>
            <a:r>
              <a:rPr lang="en-US" sz="2400" dirty="0"/>
              <a:t>Auto triggering occurs when the ventilator initiates inspiration without a corresponding patient effort due to inappropriate trigger sensitivity settings.</a:t>
            </a:r>
          </a:p>
          <a:p>
            <a:pPr lvl="0"/>
            <a:r>
              <a:rPr lang="en-US" sz="2400" dirty="0"/>
              <a:t>Reverse triggering may occur during controlled ventilation in which a time-triggered ventilator breath stimulates the diaphragm, resulting in diaphragmatic contraction which then triggers the next breath.</a:t>
            </a:r>
          </a:p>
          <a:p>
            <a:pPr lvl="0"/>
            <a:r>
              <a:rPr lang="en-US" sz="2400" dirty="0"/>
              <a:t>Flow asynchrony occurs when the inspiratory gas flow from the ventilator does not match the patient’s inspiratory flow demand.</a:t>
            </a:r>
          </a:p>
          <a:p>
            <a:pPr lvl="0"/>
            <a:r>
              <a:rPr lang="en-US" sz="2400" dirty="0"/>
              <a:t>Cycle asynchrony occurs when there is poor coordination between the patient’s respiratory drive and the ventilator.</a:t>
            </a:r>
          </a:p>
          <a:p>
            <a:pPr lvl="0"/>
            <a:endParaRPr lang="en-US" sz="2400" dirty="0"/>
          </a:p>
          <a:p>
            <a:endParaRPr lang="en-US" sz="2400" dirty="0"/>
          </a:p>
        </p:txBody>
      </p:sp>
    </p:spTree>
    <p:extLst>
      <p:ext uri="{BB962C8B-B14F-4D97-AF65-F5344CB8AC3E}">
        <p14:creationId xmlns:p14="http://schemas.microsoft.com/office/powerpoint/2010/main" val="378607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5A36B-6B08-4877-A8AC-2B252BC6A964}"/>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26998597-D208-480B-9480-B7AAC4F9804D}"/>
              </a:ext>
            </a:extLst>
          </p:cNvPr>
          <p:cNvSpPr>
            <a:spLocks noGrp="1"/>
          </p:cNvSpPr>
          <p:nvPr>
            <p:ph idx="1"/>
          </p:nvPr>
        </p:nvSpPr>
        <p:spPr>
          <a:xfrm>
            <a:off x="628650" y="1690689"/>
            <a:ext cx="7886700" cy="4351338"/>
          </a:xfrm>
        </p:spPr>
        <p:txBody>
          <a:bodyPr>
            <a:normAutofit fontScale="85000" lnSpcReduction="10000"/>
          </a:bodyPr>
          <a:lstStyle/>
          <a:p>
            <a:r>
              <a:rPr lang="en-US" dirty="0"/>
              <a:t>Mode asynchrony occurs when the mode selected does not match the patient’s spontaneous ventilatory efforts.</a:t>
            </a:r>
          </a:p>
          <a:p>
            <a:pPr lvl="0"/>
            <a:r>
              <a:rPr lang="en-US" dirty="0"/>
              <a:t>Tissue oxygenation is determined by inspired oxygen concentration, alveolar ventilation, ventilation-perfusion relationships, diffusion across the alveolar-capillary membrane, arterial oxygen content, cardiac output, and peripheral perfusion.</a:t>
            </a:r>
          </a:p>
          <a:p>
            <a:pPr lvl="0"/>
            <a:r>
              <a:rPr lang="en-US" dirty="0"/>
              <a:t>Appropriate oxygenation values for most patients are PaO</a:t>
            </a:r>
            <a:r>
              <a:rPr lang="en-US" baseline="-25000" dirty="0"/>
              <a:t>2</a:t>
            </a:r>
            <a:r>
              <a:rPr lang="en-US" dirty="0"/>
              <a:t> 60-80 mmHg and SaO</a:t>
            </a:r>
            <a:r>
              <a:rPr lang="en-US" baseline="-25000" dirty="0"/>
              <a:t>2</a:t>
            </a:r>
            <a:r>
              <a:rPr lang="en-US" dirty="0"/>
              <a:t> 90-95% with Fio</a:t>
            </a:r>
            <a:r>
              <a:rPr lang="en-US" baseline="-25000" dirty="0"/>
              <a:t>2</a:t>
            </a:r>
            <a:r>
              <a:rPr lang="en-US" dirty="0"/>
              <a:t> ≤ 0.50-0.60.</a:t>
            </a:r>
          </a:p>
          <a:p>
            <a:pPr lvl="0"/>
            <a:r>
              <a:rPr lang="en-US" dirty="0"/>
              <a:t>Improved oxygenation can be achieved by adjusting Fio</a:t>
            </a:r>
            <a:r>
              <a:rPr lang="en-US" baseline="-25000" dirty="0"/>
              <a:t>2</a:t>
            </a:r>
            <a:r>
              <a:rPr lang="en-US" dirty="0"/>
              <a:t>, PEEP, and CPAP. Other methods for improving oxygenation include recruitment techniques, open lung ventilation, and prone positioning.</a:t>
            </a:r>
          </a:p>
          <a:p>
            <a:endParaRPr lang="en-US" dirty="0"/>
          </a:p>
        </p:txBody>
      </p:sp>
    </p:spTree>
    <p:extLst>
      <p:ext uri="{BB962C8B-B14F-4D97-AF65-F5344CB8AC3E}">
        <p14:creationId xmlns:p14="http://schemas.microsoft.com/office/powerpoint/2010/main" val="1088347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61EF8B-6ADE-4B0D-8BCD-334FAE701DD1}"/>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6AF668A1-66C2-4620-AB22-5CABAC03FF32}"/>
              </a:ext>
            </a:extLst>
          </p:cNvPr>
          <p:cNvSpPr>
            <a:spLocks noGrp="1"/>
          </p:cNvSpPr>
          <p:nvPr>
            <p:ph idx="1"/>
          </p:nvPr>
        </p:nvSpPr>
        <p:spPr>
          <a:xfrm>
            <a:off x="500063" y="1481139"/>
            <a:ext cx="8129588" cy="4802185"/>
          </a:xfrm>
        </p:spPr>
        <p:txBody>
          <a:bodyPr>
            <a:noAutofit/>
          </a:bodyPr>
          <a:lstStyle/>
          <a:p>
            <a:pPr lvl="0">
              <a:lnSpc>
                <a:spcPts val="2800"/>
              </a:lnSpc>
              <a:spcBef>
                <a:spcPts val="600"/>
              </a:spcBef>
            </a:pPr>
            <a:r>
              <a:rPr lang="en-US" sz="2400" dirty="0"/>
              <a:t>Fio</a:t>
            </a:r>
            <a:r>
              <a:rPr lang="en-US" sz="2400" baseline="-25000" dirty="0"/>
              <a:t>2</a:t>
            </a:r>
            <a:r>
              <a:rPr lang="en-US" sz="2400" dirty="0"/>
              <a:t> should be rapidly titrated down from 1.0 to avoid oxygen toxicity and related complications. Complications of high Fio</a:t>
            </a:r>
            <a:r>
              <a:rPr lang="en-US" sz="2400" baseline="-25000" dirty="0"/>
              <a:t>2</a:t>
            </a:r>
            <a:r>
              <a:rPr lang="en-US" sz="2400" dirty="0"/>
              <a:t> include absorption atelectasis, cellular injury, accentuation of hypercapnia, airway injury, parenchymal injury, potentiation by bleomycin, and retinopathy of prematurity in premature infants. </a:t>
            </a:r>
          </a:p>
          <a:p>
            <a:pPr lvl="0">
              <a:lnSpc>
                <a:spcPts val="2800"/>
              </a:lnSpc>
              <a:spcBef>
                <a:spcPts val="600"/>
              </a:spcBef>
            </a:pPr>
            <a:r>
              <a:rPr lang="en-US" sz="2400" dirty="0"/>
              <a:t>PEEP or CPAP are used to prevent or treat atelectasis by opening collapsed alveoli and reducing alveolar overdistention.</a:t>
            </a:r>
          </a:p>
          <a:p>
            <a:pPr lvl="0">
              <a:lnSpc>
                <a:spcPts val="2800"/>
              </a:lnSpc>
              <a:spcBef>
                <a:spcPts val="600"/>
              </a:spcBef>
            </a:pPr>
            <a:r>
              <a:rPr lang="en-US" sz="2400" dirty="0"/>
              <a:t>PEEP may help to reduce the incidence of ventilator associated pneumonia (VAP) and ventilator associated lung injury (VALI); PEEP may cause pulmonary barotrauma, reduced venous return, or negatively affect cardiac output and blood pressure. </a:t>
            </a:r>
          </a:p>
          <a:p>
            <a:pPr>
              <a:lnSpc>
                <a:spcPts val="2800"/>
              </a:lnSpc>
              <a:spcBef>
                <a:spcPts val="600"/>
              </a:spcBef>
            </a:pPr>
            <a:endParaRPr lang="en-US" sz="2400" dirty="0"/>
          </a:p>
        </p:txBody>
      </p:sp>
    </p:spTree>
    <p:extLst>
      <p:ext uri="{BB962C8B-B14F-4D97-AF65-F5344CB8AC3E}">
        <p14:creationId xmlns:p14="http://schemas.microsoft.com/office/powerpoint/2010/main" val="405776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E11D4-CE36-4FCA-AE56-FF11AE92DDBE}"/>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6FCD6BDB-7D83-4115-9665-ACB57732729B}"/>
              </a:ext>
            </a:extLst>
          </p:cNvPr>
          <p:cNvSpPr>
            <a:spLocks noGrp="1"/>
          </p:cNvSpPr>
          <p:nvPr>
            <p:ph idx="1"/>
          </p:nvPr>
        </p:nvSpPr>
        <p:spPr/>
        <p:txBody>
          <a:bodyPr>
            <a:normAutofit/>
          </a:bodyPr>
          <a:lstStyle/>
          <a:p>
            <a:pPr>
              <a:spcBef>
                <a:spcPts val="1200"/>
              </a:spcBef>
            </a:pPr>
            <a:r>
              <a:rPr lang="en-US" sz="2400" dirty="0"/>
              <a:t>Methods for PEEP application include minimum PEEP, optimal PEEP, and compliance titrated PEEP.</a:t>
            </a:r>
          </a:p>
          <a:p>
            <a:pPr lvl="0">
              <a:spcBef>
                <a:spcPts val="1200"/>
              </a:spcBef>
            </a:pPr>
            <a:r>
              <a:rPr lang="en-US" sz="2400" dirty="0"/>
              <a:t>Minimum PEEP is the least PEEP needed to achieve adequate arterial oxygenation at a safe oxygen concentration.</a:t>
            </a:r>
          </a:p>
          <a:p>
            <a:pPr lvl="0">
              <a:spcBef>
                <a:spcPts val="1200"/>
              </a:spcBef>
            </a:pPr>
            <a:r>
              <a:rPr lang="en-US" sz="2400" dirty="0"/>
              <a:t>Optimal or Best PEEP can be defined as the PEEP which maximizes oxygen delivery to the tissues.</a:t>
            </a:r>
          </a:p>
          <a:p>
            <a:pPr lvl="0">
              <a:spcBef>
                <a:spcPts val="1200"/>
              </a:spcBef>
            </a:pPr>
            <a:r>
              <a:rPr lang="en-US" sz="2400" dirty="0"/>
              <a:t>Compliance titrated PEEP is the best PEEP based on static total compliance (CST). </a:t>
            </a:r>
          </a:p>
          <a:p>
            <a:pPr lvl="0">
              <a:spcBef>
                <a:spcPts val="1200"/>
              </a:spcBef>
            </a:pPr>
            <a:r>
              <a:rPr lang="en-US" sz="2400" dirty="0"/>
              <a:t>A decremental PEEP trial is a method used to identify optimal PEEP for patients with ARDS following a lung recruitment maneuver. </a:t>
            </a:r>
          </a:p>
          <a:p>
            <a:pPr>
              <a:spcBef>
                <a:spcPts val="1200"/>
              </a:spcBef>
            </a:pPr>
            <a:endParaRPr lang="en-US" sz="2400" dirty="0"/>
          </a:p>
        </p:txBody>
      </p:sp>
    </p:spTree>
    <p:extLst>
      <p:ext uri="{BB962C8B-B14F-4D97-AF65-F5344CB8AC3E}">
        <p14:creationId xmlns:p14="http://schemas.microsoft.com/office/powerpoint/2010/main" val="65665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1A6D2-725F-40C1-A13E-F9F6C68AFE0B}"/>
              </a:ext>
            </a:extLst>
          </p:cNvPr>
          <p:cNvSpPr>
            <a:spLocks noGrp="1"/>
          </p:cNvSpPr>
          <p:nvPr>
            <p:ph type="title"/>
          </p:nvPr>
        </p:nvSpPr>
        <p:spPr>
          <a:xfrm>
            <a:off x="628650" y="18255"/>
            <a:ext cx="7886700" cy="1325563"/>
          </a:xfrm>
        </p:spPr>
        <p:txBody>
          <a:bodyPr>
            <a:normAutofit/>
          </a:bodyPr>
          <a:lstStyle/>
          <a:p>
            <a:r>
              <a:rPr lang="en-US" sz="4000" b="0" cap="none" dirty="0"/>
              <a:t>Chapter Objectives (cont’d)</a:t>
            </a:r>
            <a:endParaRPr lang="en-US" sz="4000" dirty="0"/>
          </a:p>
        </p:txBody>
      </p:sp>
      <p:sp>
        <p:nvSpPr>
          <p:cNvPr id="3" name="Content Placeholder 2">
            <a:extLst>
              <a:ext uri="{FF2B5EF4-FFF2-40B4-BE49-F238E27FC236}">
                <a16:creationId xmlns="" xmlns:a16="http://schemas.microsoft.com/office/drawing/2014/main" id="{7FC3302F-1274-4704-B5E4-03E80149C50E}"/>
              </a:ext>
            </a:extLst>
          </p:cNvPr>
          <p:cNvSpPr>
            <a:spLocks noGrp="1"/>
          </p:cNvSpPr>
          <p:nvPr>
            <p:ph idx="1"/>
          </p:nvPr>
        </p:nvSpPr>
        <p:spPr>
          <a:xfrm>
            <a:off x="628650" y="1343818"/>
            <a:ext cx="7886700" cy="4833145"/>
          </a:xfrm>
        </p:spPr>
        <p:txBody>
          <a:bodyPr>
            <a:normAutofit/>
          </a:bodyPr>
          <a:lstStyle/>
          <a:p>
            <a:pPr lvl="0">
              <a:lnSpc>
                <a:spcPct val="100000"/>
              </a:lnSpc>
            </a:pPr>
            <a:r>
              <a:rPr lang="en-US" sz="2400" dirty="0"/>
              <a:t>Describe the relationship between alveolar ventilation, CO</a:t>
            </a:r>
            <a:r>
              <a:rPr lang="en-US" sz="2400" baseline="-25000" dirty="0"/>
              <a:t>2</a:t>
            </a:r>
            <a:r>
              <a:rPr lang="en-US" sz="2400" dirty="0"/>
              <a:t> production, and PaCO</a:t>
            </a:r>
            <a:r>
              <a:rPr lang="en-US" sz="2400" baseline="-25000" dirty="0"/>
              <a:t>2</a:t>
            </a:r>
            <a:r>
              <a:rPr lang="en-US" sz="2400" dirty="0"/>
              <a:t>.</a:t>
            </a:r>
          </a:p>
          <a:p>
            <a:pPr lvl="0">
              <a:lnSpc>
                <a:spcPct val="100000"/>
              </a:lnSpc>
            </a:pPr>
            <a:r>
              <a:rPr lang="en-US" sz="2400" dirty="0"/>
              <a:t>Describe alterations in spontaneous breathing commonly seen in ICU patients.</a:t>
            </a:r>
          </a:p>
          <a:p>
            <a:pPr lvl="0">
              <a:lnSpc>
                <a:spcPct val="100000"/>
              </a:lnSpc>
            </a:pPr>
            <a:r>
              <a:rPr lang="en-US" sz="2400" dirty="0"/>
              <a:t>Explain methods to alter ventilation and PaCO</a:t>
            </a:r>
            <a:r>
              <a:rPr lang="en-US" sz="2400" baseline="-25000" dirty="0"/>
              <a:t>2</a:t>
            </a:r>
            <a:r>
              <a:rPr lang="en-US" sz="2400" dirty="0"/>
              <a:t> during time – triggered controlled ventilation.</a:t>
            </a:r>
          </a:p>
          <a:p>
            <a:pPr lvl="0">
              <a:lnSpc>
                <a:spcPct val="100000"/>
              </a:lnSpc>
            </a:pPr>
            <a:r>
              <a:rPr lang="en-US" sz="2400" dirty="0"/>
              <a:t>Describe factors that affect PaCO</a:t>
            </a:r>
            <a:r>
              <a:rPr lang="en-US" sz="2400" baseline="-25000" dirty="0"/>
              <a:t>2</a:t>
            </a:r>
            <a:r>
              <a:rPr lang="en-US" sz="2400" dirty="0"/>
              <a:t> when using each of the major modes of ventilation.</a:t>
            </a:r>
          </a:p>
          <a:p>
            <a:pPr lvl="0">
              <a:lnSpc>
                <a:spcPct val="100000"/>
              </a:lnSpc>
            </a:pPr>
            <a:r>
              <a:rPr lang="en-US" sz="2400" dirty="0"/>
              <a:t>Explain the use of permissive hypercapnia.</a:t>
            </a:r>
          </a:p>
          <a:p>
            <a:pPr lvl="0">
              <a:lnSpc>
                <a:spcPct val="100000"/>
              </a:lnSpc>
            </a:pPr>
            <a:r>
              <a:rPr lang="en-US" sz="2400" dirty="0"/>
              <a:t>Describe the purpose of intentional hyperventilation for patients with cerebral edema.</a:t>
            </a:r>
          </a:p>
          <a:p>
            <a:endParaRPr lang="en-US" sz="2400" dirty="0"/>
          </a:p>
        </p:txBody>
      </p:sp>
    </p:spTree>
    <p:extLst>
      <p:ext uri="{BB962C8B-B14F-4D97-AF65-F5344CB8AC3E}">
        <p14:creationId xmlns:p14="http://schemas.microsoft.com/office/powerpoint/2010/main" val="3110440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A848E-C494-44DC-89F3-FE9D2E389691}"/>
              </a:ext>
            </a:extLst>
          </p:cNvPr>
          <p:cNvSpPr>
            <a:spLocks noGrp="1"/>
          </p:cNvSpPr>
          <p:nvPr>
            <p:ph type="title"/>
          </p:nvPr>
        </p:nvSpPr>
        <p:spPr>
          <a:xfrm>
            <a:off x="628650" y="131145"/>
            <a:ext cx="7886700" cy="1325563"/>
          </a:xfrm>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E02E86F6-995F-47B7-BE12-823DAE08FA3F}"/>
              </a:ext>
            </a:extLst>
          </p:cNvPr>
          <p:cNvSpPr>
            <a:spLocks noGrp="1"/>
          </p:cNvSpPr>
          <p:nvPr>
            <p:ph idx="1"/>
          </p:nvPr>
        </p:nvSpPr>
        <p:spPr>
          <a:xfrm>
            <a:off x="628650" y="1730375"/>
            <a:ext cx="7886700" cy="4351338"/>
          </a:xfrm>
        </p:spPr>
        <p:txBody>
          <a:bodyPr>
            <a:normAutofit/>
          </a:bodyPr>
          <a:lstStyle/>
          <a:p>
            <a:r>
              <a:rPr lang="en-US" sz="2400" dirty="0"/>
              <a:t>Intrinsic PEEP or auto PEEP occurs when gas is not completely exhaled before beginning the next inspiratory phase. </a:t>
            </a:r>
          </a:p>
          <a:p>
            <a:pPr lvl="0"/>
            <a:r>
              <a:rPr lang="en-US" sz="2400" dirty="0"/>
              <a:t>Static auto PEEP is calculated by subtracting the extrinsic PEEP from the observed end-expiratory pressure observed during the expiratory pause. </a:t>
            </a:r>
          </a:p>
          <a:p>
            <a:pPr lvl="0"/>
            <a:r>
              <a:rPr lang="en-US" sz="2400" dirty="0"/>
              <a:t>Dynamic auto PEEP can be measured in spontaneously breathing patients by observing the flow-time curve. </a:t>
            </a:r>
          </a:p>
          <a:p>
            <a:pPr lvl="0"/>
            <a:r>
              <a:rPr lang="en-US" sz="2400" dirty="0"/>
              <a:t>High PEEP can be effective in improving oxygenation in patients with severe ARDS with recruitable lung but harmful to patients with mild ARDS who have little recruitable lung. </a:t>
            </a:r>
          </a:p>
        </p:txBody>
      </p:sp>
    </p:spTree>
    <p:extLst>
      <p:ext uri="{BB962C8B-B14F-4D97-AF65-F5344CB8AC3E}">
        <p14:creationId xmlns:p14="http://schemas.microsoft.com/office/powerpoint/2010/main" val="830104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A5436-13D7-4E34-81C6-4EDF77F54461}"/>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DD506279-AA59-4232-A6B9-214F33950937}"/>
              </a:ext>
            </a:extLst>
          </p:cNvPr>
          <p:cNvSpPr>
            <a:spLocks noGrp="1"/>
          </p:cNvSpPr>
          <p:nvPr>
            <p:ph idx="1"/>
          </p:nvPr>
        </p:nvSpPr>
        <p:spPr>
          <a:xfrm>
            <a:off x="628650" y="1600200"/>
            <a:ext cx="7886700" cy="4576763"/>
          </a:xfrm>
        </p:spPr>
        <p:txBody>
          <a:bodyPr>
            <a:normAutofit fontScale="77500" lnSpcReduction="20000"/>
          </a:bodyPr>
          <a:lstStyle/>
          <a:p>
            <a:pPr lvl="0">
              <a:lnSpc>
                <a:spcPts val="2400"/>
              </a:lnSpc>
              <a:spcBef>
                <a:spcPts val="600"/>
              </a:spcBef>
            </a:pPr>
            <a:r>
              <a:rPr lang="en-US" dirty="0"/>
              <a:t>Various recruitment maneuvers have been suggested to improve oxygenation in patients with ARDS or those with reduced functional residual capacity (FRC), which include a “30 for 30” or “40 for 40” maneuver, sigh breaths, or a variation of pressure control ventilation.</a:t>
            </a:r>
          </a:p>
          <a:p>
            <a:pPr lvl="0">
              <a:lnSpc>
                <a:spcPts val="2400"/>
              </a:lnSpc>
              <a:spcBef>
                <a:spcPts val="600"/>
              </a:spcBef>
            </a:pPr>
            <a:r>
              <a:rPr lang="en-US" dirty="0"/>
              <a:t>It is important to monitor the patient’s heart rate, blood pressure and cardiac monitor while performing a recruitment maneuver. </a:t>
            </a:r>
          </a:p>
          <a:p>
            <a:pPr lvl="0">
              <a:lnSpc>
                <a:spcPts val="2400"/>
              </a:lnSpc>
              <a:spcBef>
                <a:spcPts val="600"/>
              </a:spcBef>
            </a:pPr>
            <a:r>
              <a:rPr lang="en-US" dirty="0"/>
              <a:t>Prone positioning improves oxygenation for patients with severe ARDS. </a:t>
            </a:r>
          </a:p>
          <a:p>
            <a:pPr lvl="0">
              <a:lnSpc>
                <a:spcPts val="2400"/>
              </a:lnSpc>
              <a:spcBef>
                <a:spcPts val="600"/>
              </a:spcBef>
            </a:pPr>
            <a:r>
              <a:rPr lang="en-US" dirty="0"/>
              <a:t>Contraindications to prone positioning include shock, hemorrhage, multiple fractures or trauma, spinal instability, pregnancy, increased intracranial pressure, or recent tracheal surgery or sternotomy. </a:t>
            </a:r>
          </a:p>
          <a:p>
            <a:pPr>
              <a:lnSpc>
                <a:spcPts val="2400"/>
              </a:lnSpc>
              <a:spcBef>
                <a:spcPts val="600"/>
              </a:spcBef>
            </a:pPr>
            <a:endParaRPr lang="en-US" dirty="0"/>
          </a:p>
        </p:txBody>
      </p:sp>
    </p:spTree>
    <p:extLst>
      <p:ext uri="{BB962C8B-B14F-4D97-AF65-F5344CB8AC3E}">
        <p14:creationId xmlns:p14="http://schemas.microsoft.com/office/powerpoint/2010/main" val="4043362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209BE8-A097-4533-99B4-3F756D9634AE}"/>
              </a:ext>
            </a:extLst>
          </p:cNvPr>
          <p:cNvSpPr>
            <a:spLocks noGrp="1"/>
          </p:cNvSpPr>
          <p:nvPr>
            <p:ph type="title"/>
          </p:nvPr>
        </p:nvSpPr>
        <p:spPr>
          <a:xfrm>
            <a:off x="628650" y="139348"/>
            <a:ext cx="7886700" cy="1325563"/>
          </a:xfrm>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F2FAD4FD-3B9B-4324-A6C0-235226D8EF02}"/>
              </a:ext>
            </a:extLst>
          </p:cNvPr>
          <p:cNvSpPr>
            <a:spLocks noGrp="1"/>
          </p:cNvSpPr>
          <p:nvPr>
            <p:ph idx="1"/>
          </p:nvPr>
        </p:nvSpPr>
        <p:spPr>
          <a:xfrm>
            <a:off x="628650" y="1464911"/>
            <a:ext cx="7886700" cy="4762500"/>
          </a:xfrm>
        </p:spPr>
        <p:txBody>
          <a:bodyPr>
            <a:noAutofit/>
          </a:bodyPr>
          <a:lstStyle/>
          <a:p>
            <a:pPr lvl="0">
              <a:lnSpc>
                <a:spcPts val="2600"/>
              </a:lnSpc>
              <a:spcBef>
                <a:spcPts val="0"/>
              </a:spcBef>
            </a:pPr>
            <a:r>
              <a:rPr lang="en-US" sz="2400" dirty="0"/>
              <a:t>Bronchial hygiene techniques may improve oxygenation for ventilated patients. Techniques include suctioning and airway care, provision of adequate humidification, and administration of bronchodilators and inhaled anti-inflammatory agents.</a:t>
            </a:r>
          </a:p>
          <a:p>
            <a:pPr lvl="0">
              <a:lnSpc>
                <a:spcPts val="2600"/>
              </a:lnSpc>
              <a:spcBef>
                <a:spcPts val="0"/>
              </a:spcBef>
            </a:pPr>
            <a:r>
              <a:rPr lang="en-US" sz="2400" dirty="0"/>
              <a:t>Early mobilization of ventilated patient may improve oxygenation and decreasing consequences of ICU acquired weakness.</a:t>
            </a:r>
          </a:p>
          <a:p>
            <a:pPr lvl="0">
              <a:lnSpc>
                <a:spcPts val="2600"/>
              </a:lnSpc>
              <a:spcBef>
                <a:spcPts val="0"/>
              </a:spcBef>
            </a:pPr>
            <a:r>
              <a:rPr lang="en-US" sz="2400" dirty="0"/>
              <a:t>PaCO</a:t>
            </a:r>
            <a:r>
              <a:rPr lang="en-US" sz="2400" baseline="-25000" dirty="0"/>
              <a:t>2</a:t>
            </a:r>
            <a:r>
              <a:rPr lang="en-US" sz="2400" dirty="0"/>
              <a:t> is the single best clinical indicator of alveolar ventilation and allows for accurate evaluation of ventilator success. </a:t>
            </a:r>
          </a:p>
          <a:p>
            <a:pPr lvl="0">
              <a:lnSpc>
                <a:spcPts val="2600"/>
              </a:lnSpc>
              <a:spcBef>
                <a:spcPts val="0"/>
              </a:spcBef>
            </a:pPr>
            <a:r>
              <a:rPr lang="en-US" sz="2400" dirty="0"/>
              <a:t>Arterial blood gases are typically drawn 20-30 minutes following a parameter change to confirm appropriate settings. </a:t>
            </a:r>
          </a:p>
          <a:p>
            <a:pPr>
              <a:lnSpc>
                <a:spcPts val="2600"/>
              </a:lnSpc>
              <a:spcBef>
                <a:spcPts val="0"/>
              </a:spcBef>
            </a:pPr>
            <a:endParaRPr lang="en-US" sz="2400" dirty="0"/>
          </a:p>
        </p:txBody>
      </p:sp>
    </p:spTree>
    <p:extLst>
      <p:ext uri="{BB962C8B-B14F-4D97-AF65-F5344CB8AC3E}">
        <p14:creationId xmlns:p14="http://schemas.microsoft.com/office/powerpoint/2010/main" val="33638787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79A42-5612-423E-BA95-B602B6BC261A}"/>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6E1556EE-15CB-4FF9-9BA3-5524DC7D8782}"/>
              </a:ext>
            </a:extLst>
          </p:cNvPr>
          <p:cNvSpPr>
            <a:spLocks noGrp="1"/>
          </p:cNvSpPr>
          <p:nvPr>
            <p:ph idx="1"/>
          </p:nvPr>
        </p:nvSpPr>
        <p:spPr/>
        <p:txBody>
          <a:bodyPr>
            <a:normAutofit/>
          </a:bodyPr>
          <a:lstStyle/>
          <a:p>
            <a:pPr lvl="0"/>
            <a:r>
              <a:rPr lang="en-US" sz="2400" dirty="0"/>
              <a:t>Patients with dangerously elevated intracranial pressure (ICP) may be hyperventilated for a short period of time to lower PaCO</a:t>
            </a:r>
            <a:r>
              <a:rPr lang="en-US" sz="2400" baseline="-25000" dirty="0"/>
              <a:t>2</a:t>
            </a:r>
            <a:r>
              <a:rPr lang="en-US" sz="2400" dirty="0"/>
              <a:t> and ICP.</a:t>
            </a:r>
          </a:p>
          <a:p>
            <a:pPr lvl="0"/>
            <a:r>
              <a:rPr lang="en-US" sz="2400" dirty="0"/>
              <a:t>Permissive hypercapnia is a ventilatory strategy which reduces delivered volumes and pressures to reduce alveolar pressure and over distension. This strategy may be useful for patients with severe ARDS, and severe bronchospasm with acute asthma exacerbation, or exacerbation of COPD.</a:t>
            </a:r>
          </a:p>
          <a:p>
            <a:pPr lvl="0"/>
            <a:r>
              <a:rPr lang="en-US" sz="2400" dirty="0"/>
              <a:t>A decrease in PaCO</a:t>
            </a:r>
            <a:r>
              <a:rPr lang="en-US" sz="2400" baseline="-25000" dirty="0"/>
              <a:t>2</a:t>
            </a:r>
            <a:r>
              <a:rPr lang="en-US" sz="2400" dirty="0"/>
              <a:t> may be achieved by increasing tidal volume, frequency, or decreasing mechanical dead space.</a:t>
            </a:r>
          </a:p>
          <a:p>
            <a:endParaRPr lang="en-US" sz="2400" dirty="0"/>
          </a:p>
        </p:txBody>
      </p:sp>
    </p:spTree>
    <p:extLst>
      <p:ext uri="{BB962C8B-B14F-4D97-AF65-F5344CB8AC3E}">
        <p14:creationId xmlns:p14="http://schemas.microsoft.com/office/powerpoint/2010/main" val="31526694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F563D7-E265-41AE-A854-BFF0CDA49059}"/>
              </a:ext>
            </a:extLst>
          </p:cNvPr>
          <p:cNvSpPr>
            <a:spLocks noGrp="1"/>
          </p:cNvSpPr>
          <p:nvPr>
            <p:ph type="title"/>
          </p:nvPr>
        </p:nvSpPr>
        <p:spPr>
          <a:xfrm>
            <a:off x="628650" y="139348"/>
            <a:ext cx="7886700" cy="1325563"/>
          </a:xfrm>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C73DDB83-28C1-4333-BC9F-8AE280CFEFFF}"/>
              </a:ext>
            </a:extLst>
          </p:cNvPr>
          <p:cNvSpPr>
            <a:spLocks noGrp="1"/>
          </p:cNvSpPr>
          <p:nvPr>
            <p:ph idx="1"/>
          </p:nvPr>
        </p:nvSpPr>
        <p:spPr/>
        <p:txBody>
          <a:bodyPr>
            <a:normAutofit fontScale="92500" lnSpcReduction="10000"/>
          </a:bodyPr>
          <a:lstStyle/>
          <a:p>
            <a:pPr lvl="0"/>
            <a:r>
              <a:rPr lang="en-US" dirty="0"/>
              <a:t>An increase in PaCO</a:t>
            </a:r>
            <a:r>
              <a:rPr lang="en-US" baseline="-25000" dirty="0"/>
              <a:t>2</a:t>
            </a:r>
            <a:r>
              <a:rPr lang="en-US" dirty="0"/>
              <a:t> may be achieved by decreasing tidal volume, frequency, or increasing mechanical dead space. </a:t>
            </a:r>
          </a:p>
          <a:p>
            <a:pPr lvl="0"/>
            <a:r>
              <a:rPr lang="en-US" dirty="0"/>
              <a:t>Tidal volume is initially set to 6-8 ml/kg IBW and titrated up or down to ensure P</a:t>
            </a:r>
            <a:r>
              <a:rPr lang="en-US" baseline="-25000" dirty="0"/>
              <a:t>plat </a:t>
            </a:r>
            <a:r>
              <a:rPr lang="en-US" dirty="0"/>
              <a:t>&lt; 28-30 cm H</a:t>
            </a:r>
            <a:r>
              <a:rPr lang="en-US" baseline="-25000" dirty="0"/>
              <a:t>2</a:t>
            </a:r>
            <a:r>
              <a:rPr lang="en-US" dirty="0"/>
              <a:t>O. </a:t>
            </a:r>
          </a:p>
          <a:p>
            <a:pPr lvl="0"/>
            <a:r>
              <a:rPr lang="en-US" dirty="0"/>
              <a:t>Patients in respiratory failure often experience acid-base disorders and the patient’s ventilatory status can have a significant impact on acid-base balance.</a:t>
            </a:r>
          </a:p>
          <a:p>
            <a:pPr lvl="0"/>
            <a:r>
              <a:rPr lang="en-US" dirty="0"/>
              <a:t>Acute increases in PaCO</a:t>
            </a:r>
            <a:r>
              <a:rPr lang="en-US" baseline="-25000" dirty="0"/>
              <a:t>2</a:t>
            </a:r>
            <a:r>
              <a:rPr lang="en-US" dirty="0"/>
              <a:t> will cause a corresponding decrease in pH while acute decreases in PaCO</a:t>
            </a:r>
            <a:r>
              <a:rPr lang="en-US" baseline="-25000" dirty="0"/>
              <a:t>2</a:t>
            </a:r>
            <a:r>
              <a:rPr lang="en-US" dirty="0"/>
              <a:t> will increase pH.</a:t>
            </a:r>
          </a:p>
        </p:txBody>
      </p:sp>
    </p:spTree>
    <p:extLst>
      <p:ext uri="{BB962C8B-B14F-4D97-AF65-F5344CB8AC3E}">
        <p14:creationId xmlns:p14="http://schemas.microsoft.com/office/powerpoint/2010/main" val="1954367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BED3AF-DCE0-491F-AEFB-C840FB804E32}"/>
              </a:ext>
            </a:extLst>
          </p:cNvPr>
          <p:cNvSpPr>
            <a:spLocks noGrp="1"/>
          </p:cNvSpPr>
          <p:nvPr>
            <p:ph type="title"/>
          </p:nvPr>
        </p:nvSpPr>
        <p:spPr/>
        <p:txBody>
          <a:bodyPr>
            <a:normAutofit/>
          </a:bodyPr>
          <a:lstStyle/>
          <a:p>
            <a:r>
              <a:rPr lang="en-US" sz="4000" b="0" cap="none" dirty="0"/>
              <a:t>Key Points (cont’d)</a:t>
            </a:r>
            <a:endParaRPr lang="en-US" sz="4000" dirty="0"/>
          </a:p>
        </p:txBody>
      </p:sp>
      <p:sp>
        <p:nvSpPr>
          <p:cNvPr id="3" name="Content Placeholder 2">
            <a:extLst>
              <a:ext uri="{FF2B5EF4-FFF2-40B4-BE49-F238E27FC236}">
                <a16:creationId xmlns="" xmlns:a16="http://schemas.microsoft.com/office/drawing/2014/main" id="{DAD81344-C6DA-489B-AAB3-11DC0B5B2F13}"/>
              </a:ext>
            </a:extLst>
          </p:cNvPr>
          <p:cNvSpPr>
            <a:spLocks noGrp="1"/>
          </p:cNvSpPr>
          <p:nvPr>
            <p:ph idx="1"/>
          </p:nvPr>
        </p:nvSpPr>
        <p:spPr>
          <a:xfrm>
            <a:off x="628650" y="1485901"/>
            <a:ext cx="7886700" cy="4772024"/>
          </a:xfrm>
        </p:spPr>
        <p:txBody>
          <a:bodyPr>
            <a:noAutofit/>
          </a:bodyPr>
          <a:lstStyle/>
          <a:p>
            <a:pPr lvl="0">
              <a:lnSpc>
                <a:spcPct val="100000"/>
              </a:lnSpc>
              <a:spcBef>
                <a:spcPts val="0"/>
              </a:spcBef>
            </a:pPr>
            <a:r>
              <a:rPr lang="en-US" sz="2400" dirty="0"/>
              <a:t>Each time there is an acute change and PaCO</a:t>
            </a:r>
            <a:r>
              <a:rPr lang="en-US" sz="2400" baseline="-25000" dirty="0"/>
              <a:t>2</a:t>
            </a:r>
            <a:r>
              <a:rPr lang="en-US" sz="2400" dirty="0"/>
              <a:t> increases by 1 mmHg, pH will decrease by 0.008, and each time there is an acute change and PaCO</a:t>
            </a:r>
            <a:r>
              <a:rPr lang="en-US" sz="2400" baseline="-25000" dirty="0"/>
              <a:t>2</a:t>
            </a:r>
            <a:r>
              <a:rPr lang="en-US" sz="2400" dirty="0"/>
              <a:t> decreases by 1 mmHg, pH will increase by 0.008. </a:t>
            </a:r>
          </a:p>
          <a:p>
            <a:pPr lvl="0">
              <a:lnSpc>
                <a:spcPct val="100000"/>
              </a:lnSpc>
              <a:spcBef>
                <a:spcPts val="0"/>
              </a:spcBef>
            </a:pPr>
            <a:r>
              <a:rPr lang="en-US" sz="2400" dirty="0"/>
              <a:t>Appropriate pain management and sedation protocols should be employed in ventilated patients.</a:t>
            </a:r>
          </a:p>
          <a:p>
            <a:pPr lvl="0">
              <a:lnSpc>
                <a:spcPct val="100000"/>
              </a:lnSpc>
              <a:spcBef>
                <a:spcPts val="0"/>
              </a:spcBef>
            </a:pPr>
            <a:r>
              <a:rPr lang="en-US" sz="2400" dirty="0"/>
              <a:t>Cardiac and cardiovascular problems may impair tissue oxygen delivery.</a:t>
            </a:r>
          </a:p>
          <a:p>
            <a:pPr lvl="0">
              <a:lnSpc>
                <a:spcPct val="100000"/>
              </a:lnSpc>
              <a:spcBef>
                <a:spcPts val="0"/>
              </a:spcBef>
            </a:pPr>
            <a:r>
              <a:rPr lang="en-US" sz="2400" dirty="0"/>
              <a:t>Neuromuscular blockade should be reserved for patients with persistent ventilatory asynchrony or severe oxygenation problems and for relatively short periods of time.</a:t>
            </a:r>
          </a:p>
          <a:p>
            <a:pPr lvl="0">
              <a:lnSpc>
                <a:spcPct val="100000"/>
              </a:lnSpc>
              <a:spcBef>
                <a:spcPts val="0"/>
              </a:spcBef>
            </a:pPr>
            <a:r>
              <a:rPr lang="en-US" sz="2400" dirty="0"/>
              <a:t>Ventilator failure or accidental disconnection can be catastrophic in patients undergoing neuromuscular blockade.</a:t>
            </a:r>
          </a:p>
          <a:p>
            <a:pPr>
              <a:lnSpc>
                <a:spcPct val="100000"/>
              </a:lnSpc>
              <a:spcBef>
                <a:spcPts val="0"/>
              </a:spcBef>
            </a:pPr>
            <a:endParaRPr lang="en-US" sz="2400" dirty="0"/>
          </a:p>
        </p:txBody>
      </p:sp>
    </p:spTree>
    <p:extLst>
      <p:ext uri="{BB962C8B-B14F-4D97-AF65-F5344CB8AC3E}">
        <p14:creationId xmlns:p14="http://schemas.microsoft.com/office/powerpoint/2010/main" val="228980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7439DD-9C23-46CC-970E-B2C13F9975DA}"/>
              </a:ext>
            </a:extLst>
          </p:cNvPr>
          <p:cNvSpPr>
            <a:spLocks noGrp="1"/>
          </p:cNvSpPr>
          <p:nvPr>
            <p:ph type="title"/>
          </p:nvPr>
        </p:nvSpPr>
        <p:spPr>
          <a:xfrm>
            <a:off x="628650" y="18255"/>
            <a:ext cx="7886700" cy="1325563"/>
          </a:xfrm>
        </p:spPr>
        <p:txBody>
          <a:bodyPr>
            <a:normAutofit/>
          </a:bodyPr>
          <a:lstStyle/>
          <a:p>
            <a:r>
              <a:rPr lang="en-US" sz="4000" b="0" cap="none" dirty="0"/>
              <a:t>Chapter Objectives (cont’d)</a:t>
            </a:r>
            <a:endParaRPr lang="en-US" sz="4000" dirty="0"/>
          </a:p>
        </p:txBody>
      </p:sp>
      <p:sp>
        <p:nvSpPr>
          <p:cNvPr id="3" name="Content Placeholder 2">
            <a:extLst>
              <a:ext uri="{FF2B5EF4-FFF2-40B4-BE49-F238E27FC236}">
                <a16:creationId xmlns="" xmlns:a16="http://schemas.microsoft.com/office/drawing/2014/main" id="{A0CF2D1B-0645-4C0D-A8C1-B3357C030951}"/>
              </a:ext>
            </a:extLst>
          </p:cNvPr>
          <p:cNvSpPr>
            <a:spLocks noGrp="1"/>
          </p:cNvSpPr>
          <p:nvPr>
            <p:ph idx="1"/>
          </p:nvPr>
        </p:nvSpPr>
        <p:spPr>
          <a:xfrm>
            <a:off x="628650" y="1343818"/>
            <a:ext cx="7886700" cy="4833145"/>
          </a:xfrm>
        </p:spPr>
        <p:txBody>
          <a:bodyPr>
            <a:normAutofit/>
          </a:bodyPr>
          <a:lstStyle/>
          <a:p>
            <a:pPr lvl="0">
              <a:lnSpc>
                <a:spcPct val="100000"/>
              </a:lnSpc>
            </a:pPr>
            <a:r>
              <a:rPr lang="en-US" sz="2400" dirty="0"/>
              <a:t>Describe the relationship between alveolar ventilation, CO</a:t>
            </a:r>
            <a:r>
              <a:rPr lang="en-US" sz="2400" baseline="-25000" dirty="0"/>
              <a:t>2</a:t>
            </a:r>
            <a:r>
              <a:rPr lang="en-US" sz="2400" dirty="0"/>
              <a:t> production, and PaCO</a:t>
            </a:r>
            <a:r>
              <a:rPr lang="en-US" sz="2400" baseline="-25000" dirty="0"/>
              <a:t>2</a:t>
            </a:r>
            <a:r>
              <a:rPr lang="en-US" sz="2400" dirty="0"/>
              <a:t>.</a:t>
            </a:r>
          </a:p>
          <a:p>
            <a:pPr lvl="0">
              <a:lnSpc>
                <a:spcPct val="100000"/>
              </a:lnSpc>
            </a:pPr>
            <a:r>
              <a:rPr lang="en-US" sz="2400" dirty="0"/>
              <a:t>Describe alterations in spontaneous breathing commonly seen in ICU patients.</a:t>
            </a:r>
          </a:p>
          <a:p>
            <a:pPr lvl="0">
              <a:lnSpc>
                <a:spcPct val="100000"/>
              </a:lnSpc>
            </a:pPr>
            <a:r>
              <a:rPr lang="en-US" sz="2400" dirty="0"/>
              <a:t>Explain methods to alter ventilation and PaCO</a:t>
            </a:r>
            <a:r>
              <a:rPr lang="en-US" sz="2400" baseline="-25000" dirty="0"/>
              <a:t>2</a:t>
            </a:r>
            <a:r>
              <a:rPr lang="en-US" sz="2400" dirty="0"/>
              <a:t> during time – triggered controlled ventilation.</a:t>
            </a:r>
          </a:p>
          <a:p>
            <a:pPr lvl="0">
              <a:lnSpc>
                <a:spcPct val="100000"/>
              </a:lnSpc>
            </a:pPr>
            <a:r>
              <a:rPr lang="en-US" sz="2400" dirty="0"/>
              <a:t>Describe factors that affect PaCO</a:t>
            </a:r>
            <a:r>
              <a:rPr lang="en-US" sz="2400" baseline="-25000" dirty="0"/>
              <a:t>2</a:t>
            </a:r>
            <a:r>
              <a:rPr lang="en-US" sz="2400" dirty="0"/>
              <a:t> when using each of the major modes of ventilation.</a:t>
            </a:r>
          </a:p>
          <a:p>
            <a:pPr lvl="0">
              <a:lnSpc>
                <a:spcPct val="100000"/>
              </a:lnSpc>
            </a:pPr>
            <a:r>
              <a:rPr lang="en-US" sz="2400" dirty="0"/>
              <a:t>Explain the use of permissive hypercapnia.</a:t>
            </a:r>
          </a:p>
          <a:p>
            <a:pPr lvl="0">
              <a:lnSpc>
                <a:spcPct val="100000"/>
              </a:lnSpc>
            </a:pPr>
            <a:r>
              <a:rPr lang="en-US" sz="2400" dirty="0"/>
              <a:t>Describe the purpose of intentional hyperventilation for patients with cerebral edema.</a:t>
            </a:r>
          </a:p>
          <a:p>
            <a:endParaRPr lang="en-US" sz="2400" dirty="0"/>
          </a:p>
        </p:txBody>
      </p:sp>
    </p:spTree>
    <p:extLst>
      <p:ext uri="{BB962C8B-B14F-4D97-AF65-F5344CB8AC3E}">
        <p14:creationId xmlns:p14="http://schemas.microsoft.com/office/powerpoint/2010/main" val="1309718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5509</Words>
  <Application>Microsoft Office PowerPoint</Application>
  <PresentationFormat>On-screen Show (4:3)</PresentationFormat>
  <Paragraphs>440</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Chapter 7:  Patient Stabilization: Adjusting Ventilatory Support</vt:lpstr>
      <vt:lpstr>Chapter Outline</vt:lpstr>
      <vt:lpstr>Chapter Outline (cont’d)</vt:lpstr>
      <vt:lpstr>Chapter Outline (cont’d)</vt:lpstr>
      <vt:lpstr>Chapter Objectives </vt:lpstr>
      <vt:lpstr>Chapter Objectives (cont’d)</vt:lpstr>
      <vt:lpstr>Chapter Objectives (cont’d)</vt:lpstr>
      <vt:lpstr>Chapter Objectives (cont’d)</vt:lpstr>
      <vt:lpstr>Chapter Objectives (cont’d)</vt:lpstr>
      <vt:lpstr>Chapter Objectives (cont’d)</vt:lpstr>
      <vt:lpstr>Overview</vt:lpstr>
      <vt:lpstr>Overview (cont’d)</vt:lpstr>
      <vt:lpstr>Introduction</vt:lpstr>
      <vt:lpstr>Introduction (cont’d)</vt:lpstr>
      <vt:lpstr>Introduction (cont’d)</vt:lpstr>
      <vt:lpstr>Introduction (cont’d)</vt:lpstr>
      <vt:lpstr>Introduction (cont’d)</vt:lpstr>
      <vt:lpstr>Box 7-1 Initial Assessment Of The Patient</vt:lpstr>
      <vt:lpstr>Patient-ventilator Interaction</vt:lpstr>
      <vt:lpstr>Patient-ventilator Interaction (cont’d)</vt:lpstr>
      <vt:lpstr>PowerPoint Presentation</vt:lpstr>
      <vt:lpstr>Trigger Asynchrony</vt:lpstr>
      <vt:lpstr>Trigger Asynchrony (cont’d)</vt:lpstr>
      <vt:lpstr>Trigger Work</vt:lpstr>
      <vt:lpstr>Missed Triggering</vt:lpstr>
      <vt:lpstr>Missed Triggering (cont’d)</vt:lpstr>
      <vt:lpstr>Trigger Delay</vt:lpstr>
      <vt:lpstr>Double Triggering</vt:lpstr>
      <vt:lpstr>Auto Triggering</vt:lpstr>
      <vt:lpstr>Reverse Triggering</vt:lpstr>
      <vt:lpstr>Flow Asynchrony</vt:lpstr>
      <vt:lpstr>Flow Asynchrony (cont’d)</vt:lpstr>
      <vt:lpstr>Cycle Asynchrony</vt:lpstr>
      <vt:lpstr>Flow Termination Criteria to Adjust PSV Expiratory Cycling: Figure 7-5</vt:lpstr>
      <vt:lpstr>Mode Asynchrony</vt:lpstr>
      <vt:lpstr>Oxygenation</vt:lpstr>
      <vt:lpstr>Oxygenation: Table 7-1</vt:lpstr>
      <vt:lpstr>Fio2  </vt:lpstr>
      <vt:lpstr>Fio2 : TABLE 7-3 Fio2 Titration </vt:lpstr>
      <vt:lpstr>Clinical Focus 7-1 Oxygen Titration</vt:lpstr>
      <vt:lpstr>PEEP/CPAP</vt:lpstr>
      <vt:lpstr>PEEP/CPAP: Clinical Focus 7-2 Compliance Titrated PEEP </vt:lpstr>
      <vt:lpstr>Pressure-volume Curves</vt:lpstr>
      <vt:lpstr>Pressure-volume Curves (cont’d)</vt:lpstr>
      <vt:lpstr>Decremental PEEP Trials </vt:lpstr>
      <vt:lpstr>Application of PEEP</vt:lpstr>
      <vt:lpstr>Recruitment Maneuvers</vt:lpstr>
      <vt:lpstr>Prone Positioning</vt:lpstr>
      <vt:lpstr>Bronchial Hygiene </vt:lpstr>
      <vt:lpstr>Ventilation</vt:lpstr>
      <vt:lpstr>Normal Tidal Volume, Rate, and Minute Ventilation</vt:lpstr>
      <vt:lpstr>Normal Tidal Volume, Rate, and Minute Ventilation (cont’d)</vt:lpstr>
      <vt:lpstr>Alveolar Ventilation</vt:lpstr>
      <vt:lpstr>PaCO2 During Mechanical Ventilation</vt:lpstr>
      <vt:lpstr>PaCO2 During Mechanical Ventilation (cont’d)</vt:lpstr>
      <vt:lpstr>PaCO2 During Mechanical Ventilation (cont’d)</vt:lpstr>
      <vt:lpstr>Tidal Volume and PaCO2</vt:lpstr>
      <vt:lpstr>Assist-control Volume Ventilation </vt:lpstr>
      <vt:lpstr>IMV/SIMV and PaCO2</vt:lpstr>
      <vt:lpstr>PSV and PaCO2</vt:lpstr>
      <vt:lpstr>Acid-base Balance</vt:lpstr>
      <vt:lpstr>Acid-base Balance (cont’d)</vt:lpstr>
      <vt:lpstr>Acid-base Balance (cont’d) </vt:lpstr>
      <vt:lpstr>Respiratory Acidosis</vt:lpstr>
      <vt:lpstr>Respiratory Alkalosis (cont’d)</vt:lpstr>
      <vt:lpstr>Metabolic Acidosis</vt:lpstr>
      <vt:lpstr>Metabolic Alkalosis (cont’d)</vt:lpstr>
      <vt:lpstr>Cardiac and Cardiovascular Support</vt:lpstr>
      <vt:lpstr>Cardiac and Cardiovascular Support (cont’d)</vt:lpstr>
      <vt:lpstr>Use Of Sedation at Neuromuscular Blockade</vt:lpstr>
      <vt:lpstr>Key Points</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Patient Stabilization: Adjusting Ventilatory Support</dc:title>
  <dc:creator>Bianca Reyna (local)</dc:creator>
  <cp:lastModifiedBy>Malathy Madasamy</cp:lastModifiedBy>
  <cp:revision>115</cp:revision>
  <dcterms:created xsi:type="dcterms:W3CDTF">2018-10-29T15:25:30Z</dcterms:created>
  <dcterms:modified xsi:type="dcterms:W3CDTF">2019-03-29T05:19:48Z</dcterms:modified>
</cp:coreProperties>
</file>